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8" r:id="rId4"/>
    <p:sldId id="259" r:id="rId5"/>
    <p:sldId id="261" r:id="rId6"/>
    <p:sldId id="262" r:id="rId7"/>
    <p:sldId id="273" r:id="rId8"/>
    <p:sldId id="264" r:id="rId9"/>
    <p:sldId id="265" r:id="rId10"/>
    <p:sldId id="272" r:id="rId11"/>
    <p:sldId id="267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.png"/><Relationship Id="rId10" Type="http://schemas.microsoft.com/office/2007/relationships/hdphoto" Target="../../word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22196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«Интеграция и реализация образовательных областей ФГОС»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923928" y="3789040"/>
            <a:ext cx="4464168" cy="18002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Подготовила: воспитатель МАДОУ </a:t>
            </a:r>
            <a:r>
              <a:rPr lang="ru-RU" dirty="0" err="1" smtClean="0"/>
              <a:t>д</a:t>
            </a:r>
            <a:r>
              <a:rPr lang="ru-RU" dirty="0" smtClean="0"/>
              <a:t>/с «Солнышко»</a:t>
            </a:r>
          </a:p>
          <a:p>
            <a:pPr algn="ctr"/>
            <a:r>
              <a:rPr lang="ru-RU" dirty="0" smtClean="0"/>
              <a:t> с. Тербуны</a:t>
            </a:r>
          </a:p>
          <a:p>
            <a:pPr algn="ctr"/>
            <a:r>
              <a:rPr lang="ru-RU" dirty="0" smtClean="0"/>
              <a:t>Зуева Татьяна Витальевна</a:t>
            </a:r>
          </a:p>
          <a:p>
            <a:pPr algn="ctr"/>
            <a:endParaRPr lang="ru-RU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 r="11455"/>
          <a:stretch>
            <a:fillRect/>
          </a:stretch>
        </p:blipFill>
        <p:spPr bwMode="auto">
          <a:xfrm>
            <a:off x="6228184" y="0"/>
            <a:ext cx="2690487" cy="8939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121920" tIns="121920" rIns="121920" bIns="121920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800" b="1" i="1" kern="1200" dirty="0" smtClean="0">
                <a:latin typeface="Times New Roman" pitchFamily="18" charset="0"/>
                <a:cs typeface="Times New Roman" pitchFamily="18" charset="0"/>
              </a:rPr>
              <a:t>Основополагающий принцип работы ДОУ </a:t>
            </a:r>
            <a:endParaRPr lang="ru-RU" sz="2800" b="1" i="1" kern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3"/>
          <p:cNvPicPr>
            <a:picLocks noGrp="1"/>
          </p:cNvPicPr>
          <p:nvPr>
            <p:ph idx="1"/>
          </p:nvPr>
        </p:nvPicPr>
        <p:blipFill rotWithShape="1"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7015"/>
          <a:stretch/>
        </p:blipFill>
        <p:spPr bwMode="auto">
          <a:xfrm>
            <a:off x="475133" y="1916833"/>
            <a:ext cx="7625259" cy="2952328"/>
          </a:xfrm>
          <a:prstGeom prst="rect">
            <a:avLst/>
          </a:prstGeom>
          <a:noFill/>
          <a:ln>
            <a:noFill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6" name="Поле 5"/>
          <p:cNvSpPr txBox="1"/>
          <p:nvPr/>
        </p:nvSpPr>
        <p:spPr>
          <a:xfrm>
            <a:off x="755576" y="4725144"/>
            <a:ext cx="7311861" cy="1152128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ChevronInverted">
              <a:avLst>
                <a:gd name="adj" fmla="val 66089"/>
              </a:avLst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i="1" dirty="0">
                <a:ln w="19050" cap="flat" cmpd="sng" algn="ctr">
                  <a:solidFill>
                    <a:srgbClr val="17375E"/>
                  </a:solidFill>
                  <a:prstDash val="solid"/>
                  <a:round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Интеграция образовательных областей</a:t>
            </a:r>
            <a:endParaRPr lang="ru-RU" sz="1100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 r="11455"/>
          <a:stretch>
            <a:fillRect/>
          </a:stretch>
        </p:blipFill>
        <p:spPr bwMode="auto">
          <a:xfrm>
            <a:off x="6983760" y="0"/>
            <a:ext cx="2160240" cy="6926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Функции педагогической интеграции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>
              <a:buFont typeface="Wingdings" pitchFamily="2" charset="2"/>
              <a:buChar char="q"/>
              <a:defRPr/>
            </a:pP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формирование целостных представлений о мире;</a:t>
            </a:r>
          </a:p>
          <a:p>
            <a:pPr>
              <a:buNone/>
              <a:defRPr/>
            </a:pPr>
            <a:endParaRPr lang="ru-RU" sz="24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ru-RU" sz="2400" dirty="0" smtClean="0">
                <a:latin typeface="Tahoma" pitchFamily="34" charset="0"/>
                <a:cs typeface="Tahoma" pitchFamily="34" charset="0"/>
              </a:rPr>
              <a:t> стимулирование познавательной активности;</a:t>
            </a:r>
          </a:p>
          <a:p>
            <a:pPr>
              <a:buNone/>
              <a:defRPr/>
            </a:pPr>
            <a:endParaRPr lang="ru-RU" sz="24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ru-RU" sz="2400" dirty="0" smtClean="0">
                <a:latin typeface="Tahoma" pitchFamily="34" charset="0"/>
                <a:cs typeface="Tahoma" pitchFamily="34" charset="0"/>
              </a:rPr>
              <a:t> усиление воспитательной направленности.</a:t>
            </a:r>
          </a:p>
          <a:p>
            <a:pPr>
              <a:buFont typeface="Wingdings 2" pitchFamily="18" charset="2"/>
              <a:buNone/>
              <a:defRPr/>
            </a:pPr>
            <a:endParaRPr lang="ru-RU" sz="2400" b="1" dirty="0" smtClean="0">
              <a:latin typeface="Tahoma" pitchFamily="34" charset="0"/>
              <a:cs typeface="Tahoma" pitchFamily="34" charset="0"/>
            </a:endParaRPr>
          </a:p>
          <a:p>
            <a:pPr marL="342900" indent="-342900" algn="just"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 r="11455"/>
          <a:stretch>
            <a:fillRect/>
          </a:stretch>
        </p:blipFill>
        <p:spPr bwMode="auto">
          <a:xfrm>
            <a:off x="6983760" y="0"/>
            <a:ext cx="2160240" cy="6926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Примерное сочетание видов образовательной деятельности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 marL="511175" indent="-511175">
              <a:spcBef>
                <a:spcPts val="600"/>
              </a:spcBef>
              <a:buFont typeface="Wingdings" pitchFamily="2" charset="2"/>
              <a:buChar char="q"/>
              <a:tabLst>
                <a:tab pos="511175" algn="l"/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музыкальная деятельность + РЭМП;</a:t>
            </a:r>
          </a:p>
          <a:p>
            <a:pPr marL="511175" indent="-511175">
              <a:spcBef>
                <a:spcPts val="600"/>
              </a:spcBef>
              <a:buFont typeface="Wingdings" pitchFamily="2" charset="2"/>
              <a:buChar char="q"/>
              <a:tabLst>
                <a:tab pos="511175" algn="l"/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обучение грамоте +РЭМП;</a:t>
            </a:r>
          </a:p>
          <a:p>
            <a:pPr marL="511175" indent="-511175">
              <a:spcBef>
                <a:spcPts val="600"/>
              </a:spcBef>
              <a:buFont typeface="Wingdings" pitchFamily="2" charset="2"/>
              <a:buChar char="q"/>
              <a:tabLst>
                <a:tab pos="511175" algn="l"/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чтение художественной литературы + речевая деятельность + обучение грамоте;</a:t>
            </a:r>
          </a:p>
          <a:p>
            <a:pPr marL="511175" indent="-511175">
              <a:spcBef>
                <a:spcPts val="600"/>
              </a:spcBef>
              <a:buFont typeface="Wingdings" pitchFamily="2" charset="2"/>
              <a:buChar char="q"/>
              <a:tabLst>
                <a:tab pos="511175" algn="l"/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речевая деятельность + музыкальная деятельность  + продуктивная деятельность (рисование);</a:t>
            </a:r>
          </a:p>
          <a:p>
            <a:pPr marL="511175" indent="-511175">
              <a:spcBef>
                <a:spcPts val="600"/>
              </a:spcBef>
              <a:buFont typeface="Wingdings" pitchFamily="2" charset="2"/>
              <a:buChar char="q"/>
              <a:tabLst>
                <a:tab pos="511175" algn="l"/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РЭМП + трудовая деятельность;</a:t>
            </a:r>
          </a:p>
          <a:p>
            <a:pPr marL="511175" indent="-511175">
              <a:spcBef>
                <a:spcPts val="600"/>
              </a:spcBef>
              <a:buFont typeface="Wingdings" pitchFamily="2" charset="2"/>
              <a:buChar char="q"/>
              <a:tabLst>
                <a:tab pos="511175" algn="l"/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формирование целостной картины мира + музыкальная деятельность  + продуктивная деятельность (рисование) + трудовая деятельность;</a:t>
            </a:r>
          </a:p>
          <a:p>
            <a:pPr marL="511175" indent="-511175">
              <a:spcBef>
                <a:spcPts val="600"/>
              </a:spcBef>
              <a:buFont typeface="Wingdings" pitchFamily="2" charset="2"/>
              <a:buChar char="q"/>
              <a:tabLst>
                <a:tab pos="511175" algn="l"/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формирование целостной картины мира + чтение художественной литературы; </a:t>
            </a:r>
          </a:p>
          <a:p>
            <a:pPr marL="511175" indent="-511175">
              <a:spcBef>
                <a:spcPts val="600"/>
              </a:spcBef>
              <a:buFont typeface="Wingdings" pitchFamily="2" charset="2"/>
              <a:buChar char="q"/>
              <a:tabLst>
                <a:tab pos="511175" algn="l"/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РЭМП + физическое воспитание и др.</a:t>
            </a:r>
          </a:p>
          <a:p>
            <a:pPr marL="342900" indent="-342900" algn="just"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 r="11455"/>
          <a:stretch>
            <a:fillRect/>
          </a:stretch>
        </p:blipFill>
        <p:spPr bwMode="auto">
          <a:xfrm>
            <a:off x="6983760" y="0"/>
            <a:ext cx="2160240" cy="6926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Отличительные особенности интегрированной  образовательной деятельности: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20000"/>
          </a:bodyPr>
          <a:lstStyle/>
          <a:p>
            <a:pPr marL="739775" lvl="1" indent="-282575">
              <a:spcBef>
                <a:spcPts val="700"/>
              </a:spcBef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 чёткость, компактность;</a:t>
            </a:r>
          </a:p>
          <a:p>
            <a:pPr marL="739775" lvl="1" indent="-282575">
              <a:spcBef>
                <a:spcPts val="700"/>
              </a:spcBef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  большая информативность учебного материала;</a:t>
            </a:r>
          </a:p>
          <a:p>
            <a:pPr marL="739775" lvl="1" indent="-282575">
              <a:spcBef>
                <a:spcPts val="700"/>
              </a:spcBef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  логическая взаимообусловленность, взаимосвязь интегрируемых  образовательных областей;</a:t>
            </a:r>
          </a:p>
          <a:p>
            <a:pPr marL="739775" lvl="1" indent="-282575">
              <a:spcBef>
                <a:spcPts val="700"/>
              </a:spcBef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  смена динамических поз и видов детской деятельности;</a:t>
            </a:r>
          </a:p>
          <a:p>
            <a:pPr marL="739775" lvl="1" indent="-282575">
              <a:spcBef>
                <a:spcPts val="700"/>
              </a:spcBef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  необходимость соблюдения временных рамок  </a:t>
            </a:r>
          </a:p>
          <a:p>
            <a:pPr marL="739775" lvl="1" indent="-282575">
              <a:spcBef>
                <a:spcPts val="7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образовательной деятельности.</a:t>
            </a:r>
          </a:p>
          <a:p>
            <a:pPr marL="342900" indent="-342900" algn="just"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 r="11455"/>
          <a:stretch>
            <a:fillRect/>
          </a:stretch>
        </p:blipFill>
        <p:spPr bwMode="auto">
          <a:xfrm>
            <a:off x="6983760" y="0"/>
            <a:ext cx="2160240" cy="6926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608512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7500"/>
          </a:bodyPr>
          <a:lstStyle/>
          <a:p>
            <a:pPr algn="ctr">
              <a:buNone/>
            </a:pPr>
            <a:r>
              <a:rPr lang="ru-RU" sz="49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Спасибо за внимание!</a:t>
            </a:r>
            <a:r>
              <a:rPr lang="ru-RU" sz="2800" b="1" dirty="0" smtClean="0">
                <a:solidFill>
                  <a:srgbClr val="0B5395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2800" b="1" dirty="0" smtClean="0">
                <a:solidFill>
                  <a:srgbClr val="0B5395"/>
                </a:solidFill>
                <a:latin typeface="Tahoma" pitchFamily="34" charset="0"/>
                <a:cs typeface="Tahoma" pitchFamily="34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 r="11455"/>
          <a:stretch>
            <a:fillRect/>
          </a:stretch>
        </p:blipFill>
        <p:spPr bwMode="auto">
          <a:xfrm>
            <a:off x="6983760" y="0"/>
            <a:ext cx="2160240" cy="9087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3573016"/>
            <a:ext cx="3131840" cy="2160240"/>
          </a:xfrm>
          <a:prstGeom prst="round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Совокупность 3 групп требований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 bwMode="auto">
          <a:xfrm>
            <a:off x="3635894" y="3068960"/>
            <a:ext cx="4899025" cy="707886"/>
          </a:xfrm>
          <a:custGeom>
            <a:avLst/>
            <a:gdLst>
              <a:gd name="connsiteX0" fmla="*/ 0 w 4727597"/>
              <a:gd name="connsiteY0" fmla="*/ 0 h 5078313"/>
              <a:gd name="connsiteX1" fmla="*/ 4727597 w 4727597"/>
              <a:gd name="connsiteY1" fmla="*/ 0 h 5078313"/>
              <a:gd name="connsiteX2" fmla="*/ 4727597 w 4727597"/>
              <a:gd name="connsiteY2" fmla="*/ 5078313 h 5078313"/>
              <a:gd name="connsiteX3" fmla="*/ 0 w 4727597"/>
              <a:gd name="connsiteY3" fmla="*/ 5078313 h 5078313"/>
              <a:gd name="connsiteX4" fmla="*/ 0 w 4727597"/>
              <a:gd name="connsiteY4" fmla="*/ 0 h 5078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27597" h="5078313">
                <a:moveTo>
                  <a:pt x="0" y="0"/>
                </a:moveTo>
                <a:lnTo>
                  <a:pt x="4727597" y="0"/>
                </a:lnTo>
                <a:lnTo>
                  <a:pt x="4727597" y="5078313"/>
                </a:lnTo>
                <a:lnTo>
                  <a:pt x="0" y="5078313"/>
                </a:lnTo>
                <a:lnTo>
                  <a:pt x="0" y="0"/>
                </a:lnTo>
                <a:close/>
              </a:path>
            </a:pathLst>
          </a:custGeom>
          <a:ln/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just">
              <a:buClr>
                <a:srgbClr val="C00000"/>
              </a:buClr>
              <a:defRPr/>
            </a:pPr>
            <a:r>
              <a:rPr lang="ru-RU" sz="2000" b="1" kern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2000" b="1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 структуре </a:t>
            </a:r>
            <a:r>
              <a:rPr lang="ru-RU" sz="2000" b="1" kern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основной образовательной программе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3707904" y="4005064"/>
            <a:ext cx="4747117" cy="677108"/>
          </a:xfrm>
          <a:custGeom>
            <a:avLst/>
            <a:gdLst>
              <a:gd name="connsiteX0" fmla="*/ 0 w 4727597"/>
              <a:gd name="connsiteY0" fmla="*/ 0 h 5078313"/>
              <a:gd name="connsiteX1" fmla="*/ 4727597 w 4727597"/>
              <a:gd name="connsiteY1" fmla="*/ 0 h 5078313"/>
              <a:gd name="connsiteX2" fmla="*/ 4727597 w 4727597"/>
              <a:gd name="connsiteY2" fmla="*/ 5078313 h 5078313"/>
              <a:gd name="connsiteX3" fmla="*/ 0 w 4727597"/>
              <a:gd name="connsiteY3" fmla="*/ 5078313 h 5078313"/>
              <a:gd name="connsiteX4" fmla="*/ 0 w 4727597"/>
              <a:gd name="connsiteY4" fmla="*/ 0 h 5078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27597" h="5078313">
                <a:moveTo>
                  <a:pt x="0" y="0"/>
                </a:moveTo>
                <a:lnTo>
                  <a:pt x="4727597" y="0"/>
                </a:lnTo>
                <a:lnTo>
                  <a:pt x="4727597" y="5078313"/>
                </a:lnTo>
                <a:lnTo>
                  <a:pt x="0" y="5078313"/>
                </a:lnTo>
                <a:lnTo>
                  <a:pt x="0" y="0"/>
                </a:lnTo>
                <a:close/>
              </a:path>
            </a:pathLst>
          </a:custGeom>
          <a:ln/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just">
              <a:buClr>
                <a:srgbClr val="C00000"/>
              </a:buClr>
              <a:defRPr/>
            </a:pPr>
            <a:r>
              <a:rPr lang="ru-RU" sz="2000" b="1" kern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2000" b="1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 условиям </a:t>
            </a:r>
            <a:r>
              <a:rPr lang="ru-RU" sz="2000" b="1" kern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реализации</a:t>
            </a:r>
          </a:p>
          <a:p>
            <a:pPr lvl="0" algn="just">
              <a:buClr>
                <a:srgbClr val="C00000"/>
              </a:buClr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Book"/>
              </a:rPr>
              <a:t> 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Franklin Gothic Book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3727527" y="4941168"/>
            <a:ext cx="4891133" cy="1323439"/>
          </a:xfrm>
          <a:custGeom>
            <a:avLst/>
            <a:gdLst>
              <a:gd name="connsiteX0" fmla="*/ 0 w 4727597"/>
              <a:gd name="connsiteY0" fmla="*/ 0 h 5078313"/>
              <a:gd name="connsiteX1" fmla="*/ 4727597 w 4727597"/>
              <a:gd name="connsiteY1" fmla="*/ 0 h 5078313"/>
              <a:gd name="connsiteX2" fmla="*/ 4727597 w 4727597"/>
              <a:gd name="connsiteY2" fmla="*/ 5078313 h 5078313"/>
              <a:gd name="connsiteX3" fmla="*/ 0 w 4727597"/>
              <a:gd name="connsiteY3" fmla="*/ 5078313 h 5078313"/>
              <a:gd name="connsiteX4" fmla="*/ 0 w 4727597"/>
              <a:gd name="connsiteY4" fmla="*/ 0 h 5078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27597" h="5078313">
                <a:moveTo>
                  <a:pt x="0" y="0"/>
                </a:moveTo>
                <a:lnTo>
                  <a:pt x="4727597" y="0"/>
                </a:lnTo>
                <a:lnTo>
                  <a:pt x="4727597" y="5078313"/>
                </a:lnTo>
                <a:lnTo>
                  <a:pt x="0" y="5078313"/>
                </a:lnTo>
                <a:lnTo>
                  <a:pt x="0" y="0"/>
                </a:lnTo>
                <a:close/>
              </a:path>
            </a:pathLst>
          </a:custGeom>
          <a:ln/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buClr>
                <a:srgbClr val="C00000"/>
              </a:buClr>
              <a:defRPr/>
            </a:pP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требования</a:t>
            </a:r>
            <a:r>
              <a:rPr lang="ru-RU" sz="2000" b="1" kern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 результатам освоения </a:t>
            </a:r>
            <a:r>
              <a:rPr lang="ru-RU" sz="2000" b="1" kern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основной образовательной программы,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представленным в виде целевых ориентиров дошкольного образования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79712" y="404665"/>
            <a:ext cx="4968552" cy="864096"/>
          </a:xfrm>
          <a:prstGeom prst="round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dirty="0" smtClean="0"/>
              <a:t>Закон об образовании</a:t>
            </a:r>
            <a:endParaRPr lang="ru-RU" sz="28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7544" y="1772817"/>
            <a:ext cx="7704856" cy="1080120"/>
          </a:xfrm>
          <a:prstGeom prst="round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dirty="0" smtClean="0"/>
              <a:t>Федеральный государственный образовательный стандарт дошкольного образования (ФГОС ДО</a:t>
            </a:r>
            <a:endParaRPr lang="ru-RU" sz="2400" dirty="0"/>
          </a:p>
        </p:txBody>
      </p:sp>
      <p:sp>
        <p:nvSpPr>
          <p:cNvPr id="10" name="Прямоугольный треугольник 9"/>
          <p:cNvSpPr/>
          <p:nvPr/>
        </p:nvSpPr>
        <p:spPr>
          <a:xfrm rot="2608399">
            <a:off x="3370945" y="3235073"/>
            <a:ext cx="456288" cy="458335"/>
          </a:xfrm>
          <a:prstGeom prst="rtTriangle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ый треугольник 10"/>
          <p:cNvSpPr/>
          <p:nvPr/>
        </p:nvSpPr>
        <p:spPr>
          <a:xfrm rot="2608399">
            <a:off x="3442954" y="4027161"/>
            <a:ext cx="456288" cy="458335"/>
          </a:xfrm>
          <a:prstGeom prst="rtTriangle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ый треугольник 11"/>
          <p:cNvSpPr/>
          <p:nvPr/>
        </p:nvSpPr>
        <p:spPr>
          <a:xfrm rot="2751941">
            <a:off x="3442954" y="5179289"/>
            <a:ext cx="456288" cy="458335"/>
          </a:xfrm>
          <a:prstGeom prst="rtTriangle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/>
          <a:srcRect r="11455"/>
          <a:stretch>
            <a:fillRect/>
          </a:stretch>
        </p:blipFill>
        <p:spPr bwMode="auto">
          <a:xfrm>
            <a:off x="6983760" y="0"/>
            <a:ext cx="2160240" cy="6926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1844824"/>
            <a:ext cx="8229600" cy="90656"/>
          </a:xfrm>
        </p:spPr>
        <p:txBody>
          <a:bodyPr>
            <a:normAutofit fontScale="25000" lnSpcReduction="20000"/>
          </a:bodyPr>
          <a:lstStyle/>
          <a:p>
            <a:pPr>
              <a:buFont typeface="Arial" charset="0"/>
              <a:buNone/>
              <a:defRPr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5576" y="404664"/>
            <a:ext cx="7632848" cy="100811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Общие положения ФГОС ДО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7278" y="1700808"/>
            <a:ext cx="8352928" cy="47525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400" dirty="0" smtClean="0"/>
              <a:t> «поддержки специфики и разнообразия детства;</a:t>
            </a:r>
          </a:p>
          <a:p>
            <a:pPr marL="609600" indent="-609600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400" dirty="0" smtClean="0"/>
              <a:t>сохранения уникальности и самоценности дошкольного детства как важного этапа в общем развитии человека;</a:t>
            </a:r>
          </a:p>
          <a:p>
            <a:pPr marL="609600" indent="-609600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400" dirty="0" smtClean="0"/>
              <a:t>личностно-развивающий и гуманистический характер взаимодействия взрослых и детей;</a:t>
            </a:r>
          </a:p>
          <a:p>
            <a:pPr marL="609600" indent="-609600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400" dirty="0" smtClean="0"/>
              <a:t>уважение личности ребенка как обязательное требование ко всем взрослым участникам образовательного процесса;</a:t>
            </a:r>
          </a:p>
          <a:p>
            <a:pPr marL="609600" indent="-609600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400" dirty="0" smtClean="0"/>
              <a:t>осуществление образовательного процесса в формах, специфических для детей данной возрастной группы»</a:t>
            </a:r>
          </a:p>
        </p:txBody>
      </p:sp>
      <p:sp>
        <p:nvSpPr>
          <p:cNvPr id="6" name="Прямоугольный треугольник 5"/>
          <p:cNvSpPr/>
          <p:nvPr/>
        </p:nvSpPr>
        <p:spPr>
          <a:xfrm rot="18883513">
            <a:off x="4277128" y="1041200"/>
            <a:ext cx="646370" cy="655699"/>
          </a:xfrm>
          <a:prstGeom prst="rtTriangl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 r="11455"/>
          <a:stretch>
            <a:fillRect/>
          </a:stretch>
        </p:blipFill>
        <p:spPr bwMode="auto">
          <a:xfrm>
            <a:off x="6983760" y="0"/>
            <a:ext cx="2160240" cy="6926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Цели ФГОС: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18883513">
            <a:off x="4324398" y="937637"/>
            <a:ext cx="851387" cy="874257"/>
          </a:xfrm>
          <a:prstGeom prst="rtTriangl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68313" y="1989138"/>
            <a:ext cx="8229600" cy="438943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обеспечение государством равенства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возможностей для каждого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ребёнка в получении качественного дошкольного образования;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государственных гарантий уровня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качества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образования на основе единства обязательных требований к условиям реализации основных образовательных программ, их структуре и результатам их освоения;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сохранение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единства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образовательного пространства Российской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Федерации относительно уровня дошкольного образования.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 r="11455"/>
          <a:stretch>
            <a:fillRect/>
          </a:stretch>
        </p:blipFill>
        <p:spPr bwMode="auto">
          <a:xfrm>
            <a:off x="6983760" y="0"/>
            <a:ext cx="2160240" cy="6926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Принципы ФГОС ДО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>
              <a:spcAft>
                <a:spcPct val="0"/>
              </a:spcAft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«полноценное проживание ребёнком всех этапов детства индивидуализации дошкольного образования; </a:t>
            </a:r>
          </a:p>
          <a:p>
            <a:pPr>
              <a:spcAft>
                <a:spcPct val="0"/>
              </a:spcAft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содействие и сотрудничество детей и взрослых, признание ребенка полноценным участником (субъектом) образовательных отношений;</a:t>
            </a:r>
          </a:p>
          <a:p>
            <a:pPr>
              <a:spcAft>
                <a:spcPct val="0"/>
              </a:spcAft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поддержка инициативы детей в различных видах деятельности;</a:t>
            </a:r>
          </a:p>
          <a:p>
            <a:pPr>
              <a:spcAft>
                <a:spcPct val="0"/>
              </a:spcAft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партнерство с семьей;</a:t>
            </a:r>
          </a:p>
          <a:p>
            <a:pPr>
              <a:spcAft>
                <a:spcPct val="0"/>
              </a:spcAft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приобщение детей к социокультурным нормам, традициям семьи, общества и государства;</a:t>
            </a:r>
          </a:p>
          <a:p>
            <a:pPr>
              <a:spcAft>
                <a:spcPct val="0"/>
              </a:spcAft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формирование познавательных интересов и познавательных действий ребенка в различных видах деятельности;</a:t>
            </a:r>
          </a:p>
          <a:p>
            <a:pPr>
              <a:spcAft>
                <a:spcPct val="0"/>
              </a:spcAft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принцип возрастной адекватности (соответствия условий, требований, методов возрасту  и особенностям развития);</a:t>
            </a:r>
          </a:p>
          <a:p>
            <a:pPr>
              <a:spcAft>
                <a:spcPct val="0"/>
              </a:spcAft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учёт этнокультурной ситуации развития детей».</a:t>
            </a:r>
          </a:p>
          <a:p>
            <a:pPr marL="342900" indent="-342900"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 r="11455"/>
          <a:stretch>
            <a:fillRect/>
          </a:stretch>
        </p:blipFill>
        <p:spPr bwMode="auto">
          <a:xfrm>
            <a:off x="6983760" y="0"/>
            <a:ext cx="2160240" cy="6926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Задачи ФГОС: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охраны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 укрепления физического 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психического здоровья детей;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сохранения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 поддержки индивидуальности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ребёнка;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формирования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общей культуры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воспитанников;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обеспечения вариативности 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разнообразия содержания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образовательных программ и организационных форм дошкольного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формирования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социокультурной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среды, соответствую-щей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возрастным и индивидуальным особенностям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детей;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обеспечения равных возможностей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полноценного развития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каждого ребёнка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обеспечения преемственности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основных образова-тельных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программ дошкольного и начального общего образования</a:t>
            </a:r>
          </a:p>
        </p:txBody>
      </p:sp>
      <p:sp>
        <p:nvSpPr>
          <p:cNvPr id="6" name="Прямоугольный треугольник 5"/>
          <p:cNvSpPr/>
          <p:nvPr/>
        </p:nvSpPr>
        <p:spPr>
          <a:xfrm rot="18883513">
            <a:off x="4205121" y="1257224"/>
            <a:ext cx="646370" cy="655699"/>
          </a:xfrm>
          <a:prstGeom prst="rtTriangl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 r="11455"/>
          <a:stretch>
            <a:fillRect/>
          </a:stretch>
        </p:blipFill>
        <p:spPr bwMode="auto">
          <a:xfrm>
            <a:off x="6983760" y="0"/>
            <a:ext cx="2160240" cy="6926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 rotWithShape="1">
          <a:blip r:embed="rId2" cstate="print">
            <a:extLst>
              <a:ext uri="{BEBA8EAE-BF5A-486C-A8C5-ECC9F3942E4B}">
                <a14:imgProps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  <a14:imgLayer r:embed="rId10">
                    <a14:imgEffect>
                      <a14:sharpenSoften amount="25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l="3357" t="6902" r="3003" b="9338"/>
          <a:stretch/>
        </p:blipFill>
        <p:spPr bwMode="auto">
          <a:xfrm>
            <a:off x="611560" y="692696"/>
            <a:ext cx="8064896" cy="56886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11" cstate="print"/>
          <a:srcRect r="11455"/>
          <a:stretch>
            <a:fillRect/>
          </a:stretch>
        </p:blipFill>
        <p:spPr bwMode="auto">
          <a:xfrm>
            <a:off x="6983760" y="0"/>
            <a:ext cx="2160240" cy="6926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22413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Переход образовательных областей от ФГТ к ФГОС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95536" y="1556792"/>
          <a:ext cx="8229600" cy="5124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75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Образовательные области по ФГТ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Образовательные области по ФГОС</a:t>
                      </a:r>
                    </a:p>
                  </a:txBody>
                  <a:tcPr horzOverflow="overflow"/>
                </a:tc>
              </a:tr>
              <a:tr h="1275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Социализация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Безопасность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Труд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Социально-коммуникативное развитие</a:t>
                      </a:r>
                    </a:p>
                  </a:txBody>
                  <a:tcPr horzOverflow="overflow"/>
                </a:tc>
              </a:tr>
              <a:tr h="580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Познание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Познавательное развитие</a:t>
                      </a:r>
                    </a:p>
                  </a:txBody>
                  <a:tcPr horzOverflow="overflow"/>
                </a:tc>
              </a:tr>
              <a:tr h="580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Коммуникация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Речевое развитие</a:t>
                      </a:r>
                    </a:p>
                  </a:txBody>
                  <a:tcPr horzOverflow="overflow"/>
                </a:tc>
              </a:tr>
              <a:tr h="965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Музыка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Художественное творчество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Чтение художественной литературы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Художественно-эстетическое развитие</a:t>
                      </a:r>
                    </a:p>
                  </a:txBody>
                  <a:tcPr horzOverflow="overflow"/>
                </a:tc>
              </a:tr>
              <a:tr h="718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Здоровье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Физическая культура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Физическое развитие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7" name="Прямоугольный треугольник 6"/>
          <p:cNvSpPr/>
          <p:nvPr/>
        </p:nvSpPr>
        <p:spPr>
          <a:xfrm rot="19207887">
            <a:off x="4216799" y="1237637"/>
            <a:ext cx="493893" cy="422287"/>
          </a:xfrm>
          <a:prstGeom prst="rtTriangl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 r="11455"/>
          <a:stretch>
            <a:fillRect/>
          </a:stretch>
        </p:blipFill>
        <p:spPr bwMode="auto">
          <a:xfrm>
            <a:off x="6983760" y="0"/>
            <a:ext cx="2160240" cy="5486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Методология  ФГОС ДО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23528" y="1268760"/>
          <a:ext cx="8676456" cy="5348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1880"/>
                <a:gridCol w="5184576"/>
              </a:tblGrid>
              <a:tr h="697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Образовательные области выраженные в направлениях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деятельности</a:t>
                      </a:r>
                    </a:p>
                  </a:txBody>
                  <a:tcPr marL="68580" marR="68580" marT="0" marB="0" horzOverflow="overflow"/>
                </a:tc>
              </a:tr>
              <a:tr h="86598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ознавательно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развитие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Познавательно – исследовательская </a:t>
                      </a:r>
                      <a:r>
                        <a:rPr lang="ru-RU" sz="1600" dirty="0" smtClean="0"/>
                        <a:t>деятельность (Экспериментирование, исследование;</a:t>
                      </a:r>
                      <a:r>
                        <a:rPr lang="ru-RU" sz="1600" baseline="0" dirty="0" smtClean="0"/>
                        <a:t> РЭМП, социальный и природный мир)</a:t>
                      </a:r>
                      <a:endParaRPr lang="ru-RU" sz="1600" dirty="0"/>
                    </a:p>
                  </a:txBody>
                  <a:tcPr marL="68580" marR="68580" marT="0" marB="0" horzOverflow="overflow"/>
                </a:tc>
              </a:tr>
              <a:tr h="48517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ечевое развитие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Коммуникативная  </a:t>
                      </a:r>
                      <a:r>
                        <a:rPr lang="ru-RU" sz="1600" dirty="0" smtClean="0"/>
                        <a:t>деятельность (развитие речи, </a:t>
                      </a:r>
                      <a:r>
                        <a:rPr lang="ru-RU" sz="1600" smtClean="0"/>
                        <a:t>обучение грамоте)</a:t>
                      </a:r>
                      <a:endParaRPr lang="ru-RU" sz="1600" dirty="0"/>
                    </a:p>
                  </a:txBody>
                  <a:tcPr marL="68580" marR="68580" marT="0" marB="0" horzOverflow="overflow"/>
                </a:tc>
              </a:tr>
              <a:tr h="14797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удожественно-эстетическое развитие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Изобразительная </a:t>
                      </a:r>
                      <a:r>
                        <a:rPr lang="ru-RU" sz="1600" dirty="0" smtClean="0"/>
                        <a:t>деятельность (рисование, лепка, аппликация);</a:t>
                      </a:r>
                      <a:endParaRPr lang="ru-RU" sz="1600" dirty="0" smtClean="0"/>
                    </a:p>
                    <a:p>
                      <a:r>
                        <a:rPr lang="ru-RU" sz="1600" dirty="0" smtClean="0"/>
                        <a:t>Конструирование из различных</a:t>
                      </a:r>
                      <a:r>
                        <a:rPr lang="ru-RU" sz="1600" baseline="0" dirty="0" smtClean="0"/>
                        <a:t> материалов;</a:t>
                      </a:r>
                    </a:p>
                    <a:p>
                      <a:r>
                        <a:rPr lang="ru-RU" sz="1600" baseline="0" dirty="0" smtClean="0"/>
                        <a:t>Восприятие  художественной литературы и фольклора;</a:t>
                      </a:r>
                    </a:p>
                    <a:p>
                      <a:r>
                        <a:rPr lang="ru-RU" sz="1600" dirty="0" smtClean="0"/>
                        <a:t>Музыкальная деятельность.</a:t>
                      </a:r>
                      <a:endParaRPr lang="ru-RU" sz="1600" dirty="0"/>
                    </a:p>
                  </a:txBody>
                  <a:tcPr marL="68580" marR="68580" marT="0" marB="0" horzOverflow="overflow"/>
                </a:tc>
              </a:tr>
              <a:tr h="59866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изическое развитие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endParaRPr lang="ru-RU" sz="1600" dirty="0" smtClean="0"/>
                    </a:p>
                    <a:p>
                      <a:r>
                        <a:rPr lang="ru-RU" sz="1600" dirty="0" smtClean="0"/>
                        <a:t>Двигательная деятельность</a:t>
                      </a:r>
                      <a:endParaRPr lang="ru-RU" sz="1600" dirty="0"/>
                    </a:p>
                  </a:txBody>
                  <a:tcPr marL="68580" marR="68580" marT="0" marB="0" horzOverflow="overflow"/>
                </a:tc>
              </a:tr>
              <a:tr h="9093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Социально-коммуникативное развитие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Игровая </a:t>
                      </a:r>
                      <a:r>
                        <a:rPr lang="ru-RU" sz="1600" dirty="0" smtClean="0"/>
                        <a:t>деятельность (игра, формирование основ безопасного поведения)</a:t>
                      </a:r>
                      <a:endParaRPr lang="ru-RU" sz="1600" dirty="0" smtClean="0"/>
                    </a:p>
                    <a:p>
                      <a:r>
                        <a:rPr lang="ru-RU" sz="1600" dirty="0" smtClean="0"/>
                        <a:t>Элементарная</a:t>
                      </a:r>
                      <a:r>
                        <a:rPr lang="ru-RU" sz="1600" baseline="0" dirty="0" smtClean="0"/>
                        <a:t> трудовая деятельность (самообслуживание, бытовой труд, труд в природе</a:t>
                      </a:r>
                      <a:r>
                        <a:rPr lang="ru-RU" sz="1600" baseline="0" dirty="0" smtClean="0"/>
                        <a:t>)</a:t>
                      </a:r>
                    </a:p>
                    <a:p>
                      <a:r>
                        <a:rPr lang="ru-RU" sz="1600" baseline="0" dirty="0" smtClean="0"/>
                        <a:t>Патриотическое воспитание.</a:t>
                      </a:r>
                      <a:endParaRPr lang="ru-RU" sz="1600" dirty="0"/>
                    </a:p>
                  </a:txBody>
                  <a:tcPr marL="68580" marR="68580" marT="0" marB="0" horzOverflow="overflow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 r="11455"/>
          <a:stretch>
            <a:fillRect/>
          </a:stretch>
        </p:blipFill>
        <p:spPr bwMode="auto">
          <a:xfrm>
            <a:off x="6983760" y="0"/>
            <a:ext cx="2160240" cy="6926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441</TotalTime>
  <Words>626</Words>
  <Application>Microsoft Office PowerPoint</Application>
  <PresentationFormat>Экран (4:3)</PresentationFormat>
  <Paragraphs>102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«Интеграция и реализация образовательных областей ФГОС»</vt:lpstr>
      <vt:lpstr>     </vt:lpstr>
      <vt:lpstr>    </vt:lpstr>
      <vt:lpstr>Цели ФГОС:</vt:lpstr>
      <vt:lpstr>Принципы ФГОС ДО</vt:lpstr>
      <vt:lpstr>Задачи ФГОС:</vt:lpstr>
      <vt:lpstr>Слайд 7</vt:lpstr>
      <vt:lpstr>Переход образовательных областей от ФГТ к ФГОС</vt:lpstr>
      <vt:lpstr>Методология  ФГОС ДО</vt:lpstr>
      <vt:lpstr>Основополагающий принцип работы ДОУ </vt:lpstr>
      <vt:lpstr>Функции педагогической интеграции</vt:lpstr>
      <vt:lpstr>Примерное сочетание видов образовательной деятельности</vt:lpstr>
      <vt:lpstr>Отличительные особенности интегрированной  образовательной деятельности: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«Интеграция и реализация образовательных областей ФГОС»</dc:title>
  <cp:lastModifiedBy>RePack by SPecialiST</cp:lastModifiedBy>
  <cp:revision>39</cp:revision>
  <dcterms:modified xsi:type="dcterms:W3CDTF">2014-08-28T19:15:42Z</dcterms:modified>
</cp:coreProperties>
</file>