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40" r:id="rId14"/>
    <p:sldMasterId id="2147483888" r:id="rId15"/>
  </p:sldMasterIdLst>
  <p:notesMasterIdLst>
    <p:notesMasterId r:id="rId34"/>
  </p:notesMasterIdLst>
  <p:sldIdLst>
    <p:sldId id="256" r:id="rId16"/>
    <p:sldId id="257" r:id="rId17"/>
    <p:sldId id="258" r:id="rId18"/>
    <p:sldId id="259" r:id="rId19"/>
    <p:sldId id="260" r:id="rId20"/>
    <p:sldId id="262" r:id="rId21"/>
    <p:sldId id="263" r:id="rId22"/>
    <p:sldId id="264" r:id="rId23"/>
    <p:sldId id="266" r:id="rId24"/>
    <p:sldId id="279" r:id="rId25"/>
    <p:sldId id="267" r:id="rId26"/>
    <p:sldId id="285" r:id="rId27"/>
    <p:sldId id="268" r:id="rId28"/>
    <p:sldId id="288" r:id="rId29"/>
    <p:sldId id="271" r:id="rId30"/>
    <p:sldId id="275" r:id="rId31"/>
    <p:sldId id="296" r:id="rId32"/>
    <p:sldId id="315" r:id="rId33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555-16AC-4484-A172-C42C477DFBE8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775B0-1110-4AA5-9421-85650C362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0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03482"/>
      </p:ext>
    </p:extLst>
  </p:cSld>
  <p:clrMapOvr>
    <a:masterClrMapping/>
  </p:clrMapOvr>
  <p:transition spd="slow">
    <p:pull dir="l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60064"/>
      </p:ext>
    </p:extLst>
  </p:cSld>
  <p:clrMapOvr>
    <a:masterClrMapping/>
  </p:clrMapOvr>
  <p:transition spd="slow">
    <p:pull dir="l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9282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95483"/>
      </p:ext>
    </p:extLst>
  </p:cSld>
  <p:clrMapOvr>
    <a:masterClrMapping/>
  </p:clrMapOvr>
  <p:transition spd="slow">
    <p:pull dir="l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64721"/>
      </p:ext>
    </p:extLst>
  </p:cSld>
  <p:clrMapOvr>
    <a:masterClrMapping/>
  </p:clrMapOvr>
  <p:transition spd="slow">
    <p:pull dir="l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93702"/>
      </p:ext>
    </p:extLst>
  </p:cSld>
  <p:clrMapOvr>
    <a:masterClrMapping/>
  </p:clrMapOvr>
  <p:transition spd="slow">
    <p:pull dir="l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47698"/>
      </p:ext>
    </p:extLst>
  </p:cSld>
  <p:clrMapOvr>
    <a:masterClrMapping/>
  </p:clrMapOvr>
  <p:transition spd="slow">
    <p:pull dir="l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82207"/>
      </p:ext>
    </p:extLst>
  </p:cSld>
  <p:clrMapOvr>
    <a:masterClrMapping/>
  </p:clrMapOvr>
  <p:transition spd="slow">
    <p:pull dir="l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53047528"/>
      </p:ext>
    </p:extLst>
  </p:cSld>
  <p:clrMapOvr>
    <a:masterClrMapping/>
  </p:clrMapOvr>
  <p:transition spd="slow">
    <p:pull dir="l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62934"/>
      </p:ext>
    </p:extLst>
  </p:cSld>
  <p:clrMapOvr>
    <a:masterClrMapping/>
  </p:clrMapOvr>
  <p:transition spd="slow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58549"/>
      </p:ext>
    </p:extLst>
  </p:cSld>
  <p:clrMapOvr>
    <a:masterClrMapping/>
  </p:clrMapOvr>
  <p:transition spd="slow">
    <p:pull dir="l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99020"/>
      </p:ext>
    </p:extLst>
  </p:cSld>
  <p:clrMapOvr>
    <a:masterClrMapping/>
  </p:clrMapOvr>
  <p:transition spd="slow">
    <p:pull dir="l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75934"/>
      </p:ext>
    </p:extLst>
  </p:cSld>
  <p:clrMapOvr>
    <a:masterClrMapping/>
  </p:clrMapOvr>
  <p:transition spd="slow">
    <p:pull dir="l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99972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33949"/>
      </p:ext>
    </p:extLst>
  </p:cSld>
  <p:clrMapOvr>
    <a:masterClrMapping/>
  </p:clrMapOvr>
  <p:transition spd="slow">
    <p:pull dir="l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35020"/>
      </p:ext>
    </p:extLst>
  </p:cSld>
  <p:clrMapOvr>
    <a:masterClrMapping/>
  </p:clrMapOvr>
  <p:transition spd="slow">
    <p:pull dir="l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88619"/>
      </p:ext>
    </p:extLst>
  </p:cSld>
  <p:clrMapOvr>
    <a:masterClrMapping/>
  </p:clrMapOvr>
  <p:transition spd="slow">
    <p:pull dir="l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30111"/>
      </p:ext>
    </p:extLst>
  </p:cSld>
  <p:clrMapOvr>
    <a:masterClrMapping/>
  </p:clrMapOvr>
  <p:transition spd="slow">
    <p:pull dir="l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3388"/>
      </p:ext>
    </p:extLst>
  </p:cSld>
  <p:clrMapOvr>
    <a:masterClrMapping/>
  </p:clrMapOvr>
  <p:transition spd="slow">
    <p:pull dir="l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9396769"/>
      </p:ext>
    </p:extLst>
  </p:cSld>
  <p:clrMapOvr>
    <a:masterClrMapping/>
  </p:clrMapOvr>
  <p:transition spd="slow">
    <p:pull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74819"/>
      </p:ext>
    </p:extLst>
  </p:cSld>
  <p:clrMapOvr>
    <a:masterClrMapping/>
  </p:clrMapOvr>
  <p:transition spd="slow">
    <p:pull dir="l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36068"/>
      </p:ext>
    </p:extLst>
  </p:cSld>
  <p:clrMapOvr>
    <a:masterClrMapping/>
  </p:clrMapOvr>
  <p:transition spd="slow">
    <p:pull dir="l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67532"/>
      </p:ext>
    </p:extLst>
  </p:cSld>
  <p:clrMapOvr>
    <a:masterClrMapping/>
  </p:clrMapOvr>
  <p:transition spd="slow">
    <p:pull dir="l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05999"/>
      </p:ext>
    </p:extLst>
  </p:cSld>
  <p:clrMapOvr>
    <a:masterClrMapping/>
  </p:clrMapOvr>
  <p:transition spd="slow">
    <p:pull dir="l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5634"/>
      </p:ext>
    </p:extLst>
  </p:cSld>
  <p:clrMapOvr>
    <a:masterClrMapping/>
  </p:clrMapOvr>
  <p:transition spd="slow">
    <p:pull dir="l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0288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38739"/>
      </p:ext>
    </p:extLst>
  </p:cSld>
  <p:clrMapOvr>
    <a:masterClrMapping/>
  </p:clrMapOvr>
  <p:transition spd="slow">
    <p:pull dir="l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11447"/>
      </p:ext>
    </p:extLst>
  </p:cSld>
  <p:clrMapOvr>
    <a:masterClrMapping/>
  </p:clrMapOvr>
  <p:transition spd="slow">
    <p:pull dir="l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27583"/>
      </p:ext>
    </p:extLst>
  </p:cSld>
  <p:clrMapOvr>
    <a:masterClrMapping/>
  </p:clrMapOvr>
  <p:transition spd="slow">
    <p:pull dir="l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46532"/>
      </p:ext>
    </p:extLst>
  </p:cSld>
  <p:clrMapOvr>
    <a:masterClrMapping/>
  </p:clrMapOvr>
  <p:transition spd="slow">
    <p:pull dir="l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66844"/>
      </p:ext>
    </p:extLst>
  </p:cSld>
  <p:clrMapOvr>
    <a:masterClrMapping/>
  </p:clrMapOvr>
  <p:transition spd="slow">
    <p:pull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23658"/>
      </p:ext>
    </p:extLst>
  </p:cSld>
  <p:clrMapOvr>
    <a:masterClrMapping/>
  </p:clrMapOvr>
  <p:transition spd="slow">
    <p:pull dir="l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7340270"/>
      </p:ext>
    </p:extLst>
  </p:cSld>
  <p:clrMapOvr>
    <a:masterClrMapping/>
  </p:clrMapOvr>
  <p:transition spd="slow">
    <p:pull dir="l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58691"/>
      </p:ext>
    </p:extLst>
  </p:cSld>
  <p:clrMapOvr>
    <a:masterClrMapping/>
  </p:clrMapOvr>
  <p:transition spd="slow">
    <p:pull dir="l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56146"/>
      </p:ext>
    </p:extLst>
  </p:cSld>
  <p:clrMapOvr>
    <a:masterClrMapping/>
  </p:clrMapOvr>
  <p:transition spd="slow">
    <p:pull dir="ld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49666"/>
      </p:ext>
    </p:extLst>
  </p:cSld>
  <p:clrMapOvr>
    <a:masterClrMapping/>
  </p:clrMapOvr>
  <p:transition spd="slow">
    <p:pull dir="ld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30344"/>
      </p:ext>
    </p:extLst>
  </p:cSld>
  <p:clrMapOvr>
    <a:masterClrMapping/>
  </p:clrMapOvr>
  <p:transition spd="slow">
    <p:pull dir="ld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2784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97539"/>
      </p:ext>
    </p:extLst>
  </p:cSld>
  <p:clrMapOvr>
    <a:masterClrMapping/>
  </p:clrMapOvr>
  <p:transition spd="slow">
    <p:pull dir="ld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60940"/>
      </p:ext>
    </p:extLst>
  </p:cSld>
  <p:clrMapOvr>
    <a:masterClrMapping/>
  </p:clrMapOvr>
  <p:transition spd="slow">
    <p:pull dir="ld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14961"/>
      </p:ext>
    </p:extLst>
  </p:cSld>
  <p:clrMapOvr>
    <a:masterClrMapping/>
  </p:clrMapOvr>
  <p:transition spd="slow">
    <p:pull dir="ld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7191"/>
      </p:ext>
    </p:extLst>
  </p:cSld>
  <p:clrMapOvr>
    <a:masterClrMapping/>
  </p:clrMapOvr>
  <p:transition spd="slow">
    <p:pull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9085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57243"/>
      </p:ext>
    </p:extLst>
  </p:cSld>
  <p:clrMapOvr>
    <a:masterClrMapping/>
  </p:clrMapOvr>
  <p:transition spd="slow">
    <p:pull dir="ld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98685272"/>
      </p:ext>
    </p:extLst>
  </p:cSld>
  <p:clrMapOvr>
    <a:masterClrMapping/>
  </p:clrMapOvr>
  <p:transition spd="slow">
    <p:pull dir="ld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98683"/>
      </p:ext>
    </p:extLst>
  </p:cSld>
  <p:clrMapOvr>
    <a:masterClrMapping/>
  </p:clrMapOvr>
  <p:transition spd="slow">
    <p:pull dir="ld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55310"/>
      </p:ext>
    </p:extLst>
  </p:cSld>
  <p:clrMapOvr>
    <a:masterClrMapping/>
  </p:clrMapOvr>
  <p:transition spd="slow">
    <p:pull dir="ld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96412"/>
      </p:ext>
    </p:extLst>
  </p:cSld>
  <p:clrMapOvr>
    <a:masterClrMapping/>
  </p:clrMapOvr>
  <p:transition spd="slow">
    <p:pull dir="ld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37477"/>
      </p:ext>
    </p:extLst>
  </p:cSld>
  <p:clrMapOvr>
    <a:masterClrMapping/>
  </p:clrMapOvr>
  <p:transition spd="slow">
    <p:pull dir="ld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55378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01249"/>
      </p:ext>
    </p:extLst>
  </p:cSld>
  <p:clrMapOvr>
    <a:masterClrMapping/>
  </p:clrMapOvr>
  <p:transition spd="slow">
    <p:pull dir="ld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42325"/>
      </p:ext>
    </p:extLst>
  </p:cSld>
  <p:clrMapOvr>
    <a:masterClrMapping/>
  </p:clrMapOvr>
  <p:transition spd="slow">
    <p:pull dir="ld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65238"/>
      </p:ext>
    </p:extLst>
  </p:cSld>
  <p:clrMapOvr>
    <a:masterClrMapping/>
  </p:clrMapOvr>
  <p:transition spd="slow">
    <p:pull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31824"/>
      </p:ext>
    </p:extLst>
  </p:cSld>
  <p:clrMapOvr>
    <a:masterClrMapping/>
  </p:clrMapOvr>
  <p:transition spd="slow">
    <p:pull dir="ld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29565"/>
      </p:ext>
    </p:extLst>
  </p:cSld>
  <p:clrMapOvr>
    <a:masterClrMapping/>
  </p:clrMapOvr>
  <p:transition spd="slow">
    <p:pull dir="ld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86291"/>
      </p:ext>
    </p:extLst>
  </p:cSld>
  <p:clrMapOvr>
    <a:masterClrMapping/>
  </p:clrMapOvr>
  <p:transition spd="slow">
    <p:pull dir="ld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5288221"/>
      </p:ext>
    </p:extLst>
  </p:cSld>
  <p:clrMapOvr>
    <a:masterClrMapping/>
  </p:clrMapOvr>
  <p:transition spd="slow">
    <p:pull dir="ld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81040"/>
      </p:ext>
    </p:extLst>
  </p:cSld>
  <p:clrMapOvr>
    <a:masterClrMapping/>
  </p:clrMapOvr>
  <p:transition spd="slow">
    <p:pull dir="ld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85859"/>
      </p:ext>
    </p:extLst>
  </p:cSld>
  <p:clrMapOvr>
    <a:masterClrMapping/>
  </p:clrMapOvr>
  <p:transition spd="slow">
    <p:pull dir="ld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89695"/>
      </p:ext>
    </p:extLst>
  </p:cSld>
  <p:clrMapOvr>
    <a:masterClrMapping/>
  </p:clrMapOvr>
  <p:transition spd="slow">
    <p:pull dir="ld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28206"/>
      </p:ext>
    </p:extLst>
  </p:cSld>
  <p:clrMapOvr>
    <a:masterClrMapping/>
  </p:clrMapOvr>
  <p:transition spd="slow">
    <p:pull dir="ld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1038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31492"/>
      </p:ext>
    </p:extLst>
  </p:cSld>
  <p:clrMapOvr>
    <a:masterClrMapping/>
  </p:clrMapOvr>
  <p:transition spd="slow">
    <p:pull dir="ld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6548"/>
      </p:ext>
    </p:extLst>
  </p:cSld>
  <p:clrMapOvr>
    <a:masterClrMapping/>
  </p:clrMapOvr>
  <p:transition spd="slow">
    <p:pull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4575"/>
      </p:ext>
    </p:extLst>
  </p:cSld>
  <p:clrMapOvr>
    <a:masterClrMapping/>
  </p:clrMapOvr>
  <p:transition spd="slow">
    <p:pull dir="ld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36820"/>
      </p:ext>
    </p:extLst>
  </p:cSld>
  <p:clrMapOvr>
    <a:masterClrMapping/>
  </p:clrMapOvr>
  <p:transition spd="slow">
    <p:pull dir="ld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31034"/>
      </p:ext>
    </p:extLst>
  </p:cSld>
  <p:clrMapOvr>
    <a:masterClrMapping/>
  </p:clrMapOvr>
  <p:transition spd="slow">
    <p:pull dir="ld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61762"/>
      </p:ext>
    </p:extLst>
  </p:cSld>
  <p:clrMapOvr>
    <a:masterClrMapping/>
  </p:clrMapOvr>
  <p:transition spd="slow">
    <p:pull dir="ld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8892906"/>
      </p:ext>
    </p:extLst>
  </p:cSld>
  <p:clrMapOvr>
    <a:masterClrMapping/>
  </p:clrMapOvr>
  <p:transition spd="slow">
    <p:pull dir="ld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3782"/>
      </p:ext>
    </p:extLst>
  </p:cSld>
  <p:clrMapOvr>
    <a:masterClrMapping/>
  </p:clrMapOvr>
  <p:transition spd="slow">
    <p:pull dir="ld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14593"/>
      </p:ext>
    </p:extLst>
  </p:cSld>
  <p:clrMapOvr>
    <a:masterClrMapping/>
  </p:clrMapOvr>
  <p:transition spd="slow">
    <p:pull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67995"/>
      </p:ext>
    </p:extLst>
  </p:cSld>
  <p:clrMapOvr>
    <a:masterClrMapping/>
  </p:clrMapOvr>
  <p:transition spd="slow">
    <p:pull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55863"/>
      </p:ext>
    </p:extLst>
  </p:cSld>
  <p:clrMapOvr>
    <a:masterClrMapping/>
  </p:clrMapOvr>
  <p:transition spd="slow">
    <p:pull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20801"/>
      </p:ext>
    </p:extLst>
  </p:cSld>
  <p:clrMapOvr>
    <a:masterClrMapping/>
  </p:clrMapOvr>
  <p:transition spd="slow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8002038"/>
      </p:ext>
    </p:extLst>
  </p:cSld>
  <p:clrMapOvr>
    <a:masterClrMapping/>
  </p:clrMapOvr>
  <p:transition spd="slow">
    <p:pull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93330"/>
      </p:ext>
    </p:extLst>
  </p:cSld>
  <p:clrMapOvr>
    <a:masterClrMapping/>
  </p:clrMapOvr>
  <p:transition spd="slow">
    <p:pull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92823"/>
      </p:ext>
    </p:extLst>
  </p:cSld>
  <p:clrMapOvr>
    <a:masterClrMapping/>
  </p:clrMapOvr>
  <p:transition spd="slow">
    <p:pull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77905"/>
      </p:ext>
    </p:extLst>
  </p:cSld>
  <p:clrMapOvr>
    <a:masterClrMapping/>
  </p:clrMapOvr>
  <p:transition spd="slow">
    <p:pull dir="l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40596"/>
      </p:ext>
    </p:extLst>
  </p:cSld>
  <p:clrMapOvr>
    <a:masterClrMapping/>
  </p:clrMapOvr>
  <p:transition spd="slow">
    <p:pull dir="l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96269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53675"/>
      </p:ext>
    </p:extLst>
  </p:cSld>
  <p:clrMapOvr>
    <a:masterClrMapping/>
  </p:clrMapOvr>
  <p:transition spd="slow">
    <p:pull dir="l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98074"/>
      </p:ext>
    </p:extLst>
  </p:cSld>
  <p:clrMapOvr>
    <a:masterClrMapping/>
  </p:clrMapOvr>
  <p:transition spd="slow">
    <p:pull dir="l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98165"/>
      </p:ext>
    </p:extLst>
  </p:cSld>
  <p:clrMapOvr>
    <a:masterClrMapping/>
  </p:clrMapOvr>
  <p:transition spd="slow">
    <p:pull dir="l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57822"/>
      </p:ext>
    </p:extLst>
  </p:cSld>
  <p:clrMapOvr>
    <a:masterClrMapping/>
  </p:clrMapOvr>
  <p:transition spd="slow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31793"/>
      </p:ext>
    </p:extLst>
  </p:cSld>
  <p:clrMapOvr>
    <a:masterClrMapping/>
  </p:clrMapOvr>
  <p:transition spd="slow">
    <p:pull dir="l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07111449"/>
      </p:ext>
    </p:extLst>
  </p:cSld>
  <p:clrMapOvr>
    <a:masterClrMapping/>
  </p:clrMapOvr>
  <p:transition spd="slow">
    <p:pull dir="l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97074"/>
      </p:ext>
    </p:extLst>
  </p:cSld>
  <p:clrMapOvr>
    <a:masterClrMapping/>
  </p:clrMapOvr>
  <p:transition spd="slow">
    <p:pull dir="l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46703"/>
      </p:ext>
    </p:extLst>
  </p:cSld>
  <p:clrMapOvr>
    <a:masterClrMapping/>
  </p:clrMapOvr>
  <p:transition spd="slow">
    <p:pull dir="l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30447"/>
      </p:ext>
    </p:extLst>
  </p:cSld>
  <p:clrMapOvr>
    <a:masterClrMapping/>
  </p:clrMapOvr>
  <p:transition spd="slow">
    <p:pull dir="l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89402"/>
      </p:ext>
    </p:extLst>
  </p:cSld>
  <p:clrMapOvr>
    <a:masterClrMapping/>
  </p:clrMapOvr>
  <p:transition spd="slow">
    <p:pull dir="l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3365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68578"/>
      </p:ext>
    </p:extLst>
  </p:cSld>
  <p:clrMapOvr>
    <a:masterClrMapping/>
  </p:clrMapOvr>
  <p:transition spd="slow">
    <p:pull dir="l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67776"/>
      </p:ext>
    </p:extLst>
  </p:cSld>
  <p:clrMapOvr>
    <a:masterClrMapping/>
  </p:clrMapOvr>
  <p:transition spd="slow">
    <p:pull dir="l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47013"/>
      </p:ext>
    </p:extLst>
  </p:cSld>
  <p:clrMapOvr>
    <a:masterClrMapping/>
  </p:clrMapOvr>
  <p:transition spd="slow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97971"/>
      </p:ext>
    </p:extLst>
  </p:cSld>
  <p:clrMapOvr>
    <a:masterClrMapping/>
  </p:clrMapOvr>
  <p:transition spd="slow">
    <p:pull dir="l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576"/>
      </p:ext>
    </p:extLst>
  </p:cSld>
  <p:clrMapOvr>
    <a:masterClrMapping/>
  </p:clrMapOvr>
  <p:transition spd="slow">
    <p:pull dir="l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31699016"/>
      </p:ext>
    </p:extLst>
  </p:cSld>
  <p:clrMapOvr>
    <a:masterClrMapping/>
  </p:clrMapOvr>
  <p:transition spd="slow">
    <p:pull dir="l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72288"/>
      </p:ext>
    </p:extLst>
  </p:cSld>
  <p:clrMapOvr>
    <a:masterClrMapping/>
  </p:clrMapOvr>
  <p:transition spd="slow">
    <p:pull dir="l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31445"/>
      </p:ext>
    </p:extLst>
  </p:cSld>
  <p:clrMapOvr>
    <a:masterClrMapping/>
  </p:clrMapOvr>
  <p:transition spd="slow">
    <p:pull dir="l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00646"/>
      </p:ext>
    </p:extLst>
  </p:cSld>
  <p:clrMapOvr>
    <a:masterClrMapping/>
  </p:clrMapOvr>
  <p:transition spd="slow">
    <p:pull dir="l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94990"/>
      </p:ext>
    </p:extLst>
  </p:cSld>
  <p:clrMapOvr>
    <a:masterClrMapping/>
  </p:clrMapOvr>
  <p:transition spd="slow">
    <p:pull dir="l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75868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40643"/>
      </p:ext>
    </p:extLst>
  </p:cSld>
  <p:clrMapOvr>
    <a:masterClrMapping/>
  </p:clrMapOvr>
  <p:transition spd="slow">
    <p:pull dir="l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76023"/>
      </p:ext>
    </p:extLst>
  </p:cSld>
  <p:clrMapOvr>
    <a:masterClrMapping/>
  </p:clrMapOvr>
  <p:transition spd="slow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12297"/>
      </p:ext>
    </p:extLst>
  </p:cSld>
  <p:clrMapOvr>
    <a:masterClrMapping/>
  </p:clrMapOvr>
  <p:transition spd="slow">
    <p:pull dir="l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11788"/>
      </p:ext>
    </p:extLst>
  </p:cSld>
  <p:clrMapOvr>
    <a:masterClrMapping/>
  </p:clrMapOvr>
  <p:transition spd="slow">
    <p:pull dir="l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47701"/>
      </p:ext>
    </p:extLst>
  </p:cSld>
  <p:clrMapOvr>
    <a:masterClrMapping/>
  </p:clrMapOvr>
  <p:transition spd="slow">
    <p:pull dir="l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2069475"/>
      </p:ext>
    </p:extLst>
  </p:cSld>
  <p:clrMapOvr>
    <a:masterClrMapping/>
  </p:clrMapOvr>
  <p:transition spd="slow">
    <p:pull dir="l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66973"/>
      </p:ext>
    </p:extLst>
  </p:cSld>
  <p:clrMapOvr>
    <a:masterClrMapping/>
  </p:clrMapOvr>
  <p:transition spd="slow">
    <p:pull dir="l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41604"/>
      </p:ext>
    </p:extLst>
  </p:cSld>
  <p:clrMapOvr>
    <a:masterClrMapping/>
  </p:clrMapOvr>
  <p:transition spd="slow">
    <p:pull dir="l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10035"/>
      </p:ext>
    </p:extLst>
  </p:cSld>
  <p:clrMapOvr>
    <a:masterClrMapping/>
  </p:clrMapOvr>
  <p:transition spd="slow">
    <p:pull dir="l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17219"/>
      </p:ext>
    </p:extLst>
  </p:cSld>
  <p:clrMapOvr>
    <a:masterClrMapping/>
  </p:clrMapOvr>
  <p:transition spd="slow">
    <p:pull dir="l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5271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14537"/>
      </p:ext>
    </p:extLst>
  </p:cSld>
  <p:clrMapOvr>
    <a:masterClrMapping/>
  </p:clrMapOvr>
  <p:transition spd="slow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25729"/>
      </p:ext>
    </p:extLst>
  </p:cSld>
  <p:clrMapOvr>
    <a:masterClrMapping/>
  </p:clrMapOvr>
  <p:transition spd="slow">
    <p:pull dir="l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15076"/>
      </p:ext>
    </p:extLst>
  </p:cSld>
  <p:clrMapOvr>
    <a:masterClrMapping/>
  </p:clrMapOvr>
  <p:transition spd="slow">
    <p:pull dir="l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52347"/>
      </p:ext>
    </p:extLst>
  </p:cSld>
  <p:clrMapOvr>
    <a:masterClrMapping/>
  </p:clrMapOvr>
  <p:transition spd="slow">
    <p:pull dir="l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36547"/>
      </p:ext>
    </p:extLst>
  </p:cSld>
  <p:clrMapOvr>
    <a:masterClrMapping/>
  </p:clrMapOvr>
  <p:transition spd="slow">
    <p:pull dir="l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96516290"/>
      </p:ext>
    </p:extLst>
  </p:cSld>
  <p:clrMapOvr>
    <a:masterClrMapping/>
  </p:clrMapOvr>
  <p:transition spd="slow">
    <p:pull dir="l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2461"/>
      </p:ext>
    </p:extLst>
  </p:cSld>
  <p:clrMapOvr>
    <a:masterClrMapping/>
  </p:clrMapOvr>
  <p:transition spd="slow">
    <p:pull dir="l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52805"/>
      </p:ext>
    </p:extLst>
  </p:cSld>
  <p:clrMapOvr>
    <a:masterClrMapping/>
  </p:clrMapOvr>
  <p:transition spd="slow">
    <p:pull dir="l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58251"/>
      </p:ext>
    </p:extLst>
  </p:cSld>
  <p:clrMapOvr>
    <a:masterClrMapping/>
  </p:clrMapOvr>
  <p:transition spd="slow">
    <p:pull dir="l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64400"/>
      </p:ext>
    </p:extLst>
  </p:cSld>
  <p:clrMapOvr>
    <a:masterClrMapping/>
  </p:clrMapOvr>
  <p:transition spd="slow">
    <p:pull dir="l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47893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377141"/>
      </p:ext>
    </p:extLst>
  </p:cSld>
  <p:clrMapOvr>
    <a:masterClrMapping/>
  </p:clrMapOvr>
  <p:transition spd="slow">
    <p:pull dir="l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68261"/>
      </p:ext>
    </p:extLst>
  </p:cSld>
  <p:clrMapOvr>
    <a:masterClrMapping/>
  </p:clrMapOvr>
  <p:transition spd="slow">
    <p:pull dir="l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09807"/>
      </p:ext>
    </p:extLst>
  </p:cSld>
  <p:clrMapOvr>
    <a:masterClrMapping/>
  </p:clrMapOvr>
  <p:transition spd="slow">
    <p:pull dir="l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32896"/>
      </p:ext>
    </p:extLst>
  </p:cSld>
  <p:clrMapOvr>
    <a:masterClrMapping/>
  </p:clrMapOvr>
  <p:transition spd="slow">
    <p:pull dir="l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87836"/>
      </p:ext>
    </p:extLst>
  </p:cSld>
  <p:clrMapOvr>
    <a:masterClrMapping/>
  </p:clrMapOvr>
  <p:transition spd="slow">
    <p:pull dir="l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65548102"/>
      </p:ext>
    </p:extLst>
  </p:cSld>
  <p:clrMapOvr>
    <a:masterClrMapping/>
  </p:clrMapOvr>
  <p:transition spd="slow">
    <p:pull dir="l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741728"/>
      </p:ext>
    </p:extLst>
  </p:cSld>
  <p:clrMapOvr>
    <a:masterClrMapping/>
  </p:clrMapOvr>
  <p:transition spd="slow">
    <p:pull dir="l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58618"/>
      </p:ext>
    </p:extLst>
  </p:cSld>
  <p:clrMapOvr>
    <a:masterClrMapping/>
  </p:clrMapOvr>
  <p:transition spd="slow">
    <p:pull dir="l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43138"/>
      </p:ext>
    </p:extLst>
  </p:cSld>
  <p:clrMapOvr>
    <a:masterClrMapping/>
  </p:clrMapOvr>
  <p:transition spd="slow">
    <p:pull dir="l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07865"/>
      </p:ext>
    </p:extLst>
  </p:cSld>
  <p:clrMapOvr>
    <a:masterClrMapping/>
  </p:clrMapOvr>
  <p:transition spd="slow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1459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81319"/>
      </p:ext>
    </p:extLst>
  </p:cSld>
  <p:clrMapOvr>
    <a:masterClrMapping/>
  </p:clrMapOvr>
  <p:transition spd="slow">
    <p:pull dir="l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87462"/>
      </p:ext>
    </p:extLst>
  </p:cSld>
  <p:clrMapOvr>
    <a:masterClrMapping/>
  </p:clrMapOvr>
  <p:transition spd="slow">
    <p:pull dir="l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93900"/>
      </p:ext>
    </p:extLst>
  </p:cSld>
  <p:clrMapOvr>
    <a:masterClrMapping/>
  </p:clrMapOvr>
  <p:transition spd="slow">
    <p:pull dir="l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558457"/>
      </p:ext>
    </p:extLst>
  </p:cSld>
  <p:clrMapOvr>
    <a:masterClrMapping/>
  </p:clrMapOvr>
  <p:transition spd="slow">
    <p:pull dir="l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01550"/>
      </p:ext>
    </p:extLst>
  </p:cSld>
  <p:clrMapOvr>
    <a:masterClrMapping/>
  </p:clrMapOvr>
  <p:transition spd="slow">
    <p:pull dir="l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45150637"/>
      </p:ext>
    </p:extLst>
  </p:cSld>
  <p:clrMapOvr>
    <a:masterClrMapping/>
  </p:clrMapOvr>
  <p:transition spd="slow">
    <p:pull dir="l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2081"/>
      </p:ext>
    </p:extLst>
  </p:cSld>
  <p:clrMapOvr>
    <a:masterClrMapping/>
  </p:clrMapOvr>
  <p:transition spd="slow">
    <p:pull dir="l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07193"/>
      </p:ext>
    </p:extLst>
  </p:cSld>
  <p:clrMapOvr>
    <a:masterClrMapping/>
  </p:clrMapOvr>
  <p:transition spd="slow">
    <p:pull dir="l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81602"/>
      </p:ext>
    </p:extLst>
  </p:cSld>
  <p:clrMapOvr>
    <a:masterClrMapping/>
  </p:clrMapOvr>
  <p:transition spd="slow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66719"/>
      </p:ext>
    </p:extLst>
  </p:cSld>
  <p:clrMapOvr>
    <a:masterClrMapping/>
  </p:clrMapOvr>
  <p:transition spd="slow">
    <p:pull dir="l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59357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81782"/>
      </p:ext>
    </p:extLst>
  </p:cSld>
  <p:clrMapOvr>
    <a:masterClrMapping/>
  </p:clrMapOvr>
  <p:transition spd="slow">
    <p:pull dir="l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26126"/>
      </p:ext>
    </p:extLst>
  </p:cSld>
  <p:clrMapOvr>
    <a:masterClrMapping/>
  </p:clrMapOvr>
  <p:transition spd="slow">
    <p:pull dir="l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03915"/>
      </p:ext>
    </p:extLst>
  </p:cSld>
  <p:clrMapOvr>
    <a:masterClrMapping/>
  </p:clrMapOvr>
  <p:transition spd="slow">
    <p:pull dir="l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80392"/>
      </p:ext>
    </p:extLst>
  </p:cSld>
  <p:clrMapOvr>
    <a:masterClrMapping/>
  </p:clrMapOvr>
  <p:transition spd="slow">
    <p:pull dir="l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74353"/>
      </p:ext>
    </p:extLst>
  </p:cSld>
  <p:clrMapOvr>
    <a:masterClrMapping/>
  </p:clrMapOvr>
  <p:transition spd="slow">
    <p:pull dir="l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4190725"/>
      </p:ext>
    </p:extLst>
  </p:cSld>
  <p:clrMapOvr>
    <a:masterClrMapping/>
  </p:clrMapOvr>
  <p:transition spd="slow">
    <p:pull dir="l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76497"/>
      </p:ext>
    </p:extLst>
  </p:cSld>
  <p:clrMapOvr>
    <a:masterClrMapping/>
  </p:clrMapOvr>
  <p:transition spd="slow">
    <p:pull dir="l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79148"/>
      </p:ext>
    </p:extLst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1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0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2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0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8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2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4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06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7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9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7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2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87CBD9-8297-478B-B700-AAD26A418925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2167B2-E1AD-4FF5-B15F-78E1DC0F993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35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          </a:t>
            </a:r>
            <a:r>
              <a:rPr lang="ru-RU" sz="54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Monotype Corsiva" pitchFamily="66" charset="0"/>
              </a:rPr>
              <a:t>Путешествие   </a:t>
            </a:r>
            <a:br>
              <a:rPr lang="ru-RU" sz="54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54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Monotype Corsiva" pitchFamily="66" charset="0"/>
              </a:rPr>
              <a:t>                  в      страну </a:t>
            </a:r>
            <a:br>
              <a:rPr lang="ru-RU" sz="54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54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Monotype Corsiva" pitchFamily="66" charset="0"/>
              </a:rPr>
              <a:t>           </a:t>
            </a:r>
            <a:r>
              <a:rPr lang="ru-RU" sz="6600" b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Мойдодыра</a:t>
            </a: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                       </a:t>
            </a:r>
            <a:b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                         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Автор ы  проекта:</a:t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                          воспитатели    </a:t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                           Литовченко Е.В. </a:t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                           Кудрина Н.В.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05523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наши детки2\DSC0008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54588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3654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Навыки культуры еды и поведения за столом </a:t>
            </a:r>
            <a:endParaRPr lang="ru-RU" b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►                </a:t>
            </a: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Непосредственная образовательная деятельность</a:t>
            </a:r>
            <a:endParaRPr lang="ru-RU" sz="1800" b="1" i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Игровые ситуации «Мы готовимся к обеду», «Принимайся за обед», «Убери со 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стола»,  рассказывание истории про Машу и Мишу «Как Витю учили есть ложкой»,       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«Убери со стола», «День рождение у Мишки»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►                           </a:t>
            </a: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Художественная литература</a:t>
            </a:r>
            <a:endParaRPr lang="ru-RU" sz="1800" b="1" i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С.Капутикян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«Маша обедает», «Кто скорей допьет», С.Маршак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«Где обедал воробей», Ю.Кушак «Приятного аппетита», фольклорные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Е. Благинина «Обедать», 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Кардашова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«Завтрак», «Ужин», В.Берестов «Ложка»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1800" b="1" i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«Кукла учится у ребят аккуратно кушать», «Для чего такая посуда»,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«Обед у кукол»,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с-р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игра «Семья обедает»,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дид.игра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«Напоим куклу Аню чаем»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pPr algn="just">
              <a:buNone/>
            </a:pPr>
            <a:endParaRPr lang="ru-RU" sz="1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Конец года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Пользователь\Desktop\наши детки2\DSC000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4345711"/>
            <a:ext cx="4320480" cy="239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48998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Пользователь\Desktop\наши детки2\DSC00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85698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97387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Навыки самообслуживания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Непосредственная образовательная деятельность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«Уложим куклу спать», «Такие разные носочки»,</a:t>
            </a:r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►                                  </a:t>
            </a:r>
            <a:r>
              <a:rPr lang="ru-RU" sz="18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Художественная литература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«Спать пора» П.Воронько,</a:t>
            </a:r>
            <a:r>
              <a:rPr lang="ru-RU" sz="1800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В.Берестов «Новый бант», З.Александрова « Что взяла, клади на место»,</a:t>
            </a:r>
            <a:r>
              <a:rPr lang="ru-RU" sz="1800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В.Маяковской   « Что такое хорошо, что такое плохо», И.Горюновой «Этикет для карапузов»,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«Расти коса..»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Дид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игра «Кукла Маша идёт на прогулку», « Поможем кукле раздеться», «Причешем куклу Машу», «Что лишнее», «Найди и назови», наст. игры «Весёлые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шнурочки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«Волшебные верёвочки»,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Застёжки-шнурочки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«Волшебные пуговки»,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игра «Парикмахерская»</a:t>
            </a:r>
          </a:p>
          <a:p>
            <a:pPr>
              <a:buNone/>
            </a:pPr>
            <a:endParaRPr lang="ru-RU" sz="1800" b="1" i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МАМА\все для проекта\фотки\S73F53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492">
            <a:off x="7018267" y="4767488"/>
            <a:ext cx="1415542" cy="1887390"/>
          </a:xfrm>
          <a:prstGeom prst="rect">
            <a:avLst/>
          </a:prstGeom>
          <a:noFill/>
        </p:spPr>
      </p:pic>
      <p:pic>
        <p:nvPicPr>
          <p:cNvPr id="5" name="Picture 3" descr="E:\МАМА\все для проекта\фотки\20120505_1518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69254">
            <a:off x="3878152" y="4818481"/>
            <a:ext cx="1443020" cy="1924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07775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Пользователь\Desktop\наши детки2\DSC000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75805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 smtClean="0">
                <a:ln w="3175">
                  <a:solidFill>
                    <a:srgbClr val="00B05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КГН как игровая деятельность</a:t>
            </a:r>
            <a:endParaRPr lang="ru-RU" sz="2800" b="1" dirty="0">
              <a:ln w="3175"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Picture 4" descr="E:\МАМА\все для проекта\фотки\S73F53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357562"/>
            <a:ext cx="2500299" cy="3333732"/>
          </a:xfrm>
          <a:prstGeom prst="rect">
            <a:avLst/>
          </a:prstGeom>
          <a:noFill/>
        </p:spPr>
      </p:pic>
      <p:pic>
        <p:nvPicPr>
          <p:cNvPr id="9" name="Picture 7" descr="E:\МАМА\все для проекта\фотки\S73F53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7" y="1142984"/>
            <a:ext cx="2476518" cy="1857388"/>
          </a:xfrm>
          <a:prstGeom prst="rect">
            <a:avLst/>
          </a:prstGeom>
          <a:noFill/>
        </p:spPr>
      </p:pic>
      <p:pic>
        <p:nvPicPr>
          <p:cNvPr id="10" name="Picture 8" descr="E:\МАМА\все для проекта\фотки\S73F53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819522"/>
            <a:ext cx="4071934" cy="2895628"/>
          </a:xfrm>
          <a:prstGeom prst="rect">
            <a:avLst/>
          </a:prstGeom>
          <a:noFill/>
        </p:spPr>
      </p:pic>
      <p:pic>
        <p:nvPicPr>
          <p:cNvPr id="11" name="Picture 4" descr="E:\МАМА\светлана\2287\группа\DSCF5255.JPG"/>
          <p:cNvPicPr>
            <a:picLocks noChangeAspect="1" noChangeArrowheads="1"/>
          </p:cNvPicPr>
          <p:nvPr/>
        </p:nvPicPr>
        <p:blipFill>
          <a:blip r:embed="rId6" cstate="print"/>
          <a:srcRect r="12195"/>
          <a:stretch>
            <a:fillRect/>
          </a:stretch>
        </p:blipFill>
        <p:spPr bwMode="auto">
          <a:xfrm>
            <a:off x="5129531" y="1142983"/>
            <a:ext cx="4014469" cy="2571769"/>
          </a:xfrm>
          <a:prstGeom prst="rect">
            <a:avLst/>
          </a:prstGeom>
          <a:noFill/>
        </p:spPr>
      </p:pic>
      <p:pic>
        <p:nvPicPr>
          <p:cNvPr id="15" name="Picture 8" descr="E:\МАМА\светлана\2287\группа\DSC000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3000372"/>
            <a:ext cx="2571768" cy="3714776"/>
          </a:xfrm>
          <a:prstGeom prst="rect">
            <a:avLst/>
          </a:prstGeom>
          <a:noFill/>
        </p:spPr>
      </p:pic>
      <p:pic>
        <p:nvPicPr>
          <p:cNvPr id="17410" name="Picture 2" descr="C:\Users\Пользователь\Desktop\наши детки2\DSC00045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43000"/>
            <a:ext cx="9144001" cy="554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4863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   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Воспитание культурно-гигиенических навыков у детей – первооснова всей дальнейшей работы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основа для развития физически крепкого ребенка.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 тому же культурно-гигиенические навыки – являются первой и основой ступенью для трудового воспитания.</a:t>
            </a:r>
          </a:p>
          <a:p>
            <a:pPr marL="0" indent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82081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наши детки2\DSC00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00895"/>
      </p:ext>
    </p:extLst>
  </p:cSld>
  <p:clrMapOvr>
    <a:masterClrMapping/>
  </p:clrMapOvr>
  <p:transition spd="slow">
    <p:pull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6000" dirty="0" smtClean="0"/>
          </a:p>
          <a:p>
            <a:pPr marL="0" indent="0" algn="ctr">
              <a:buNone/>
            </a:pP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7982" y="2967335"/>
            <a:ext cx="7108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7851434"/>
      </p:ext>
    </p:extLst>
  </p:cSld>
  <p:clrMapOvr>
    <a:masterClrMapping/>
  </p:clrMapOvr>
  <p:transition spd="slow"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412469" cy="311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3714752"/>
            <a:ext cx="335019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0"/>
            <a:ext cx="3881438" cy="307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https://docs.google.com/viewer?url=http%3A%2F%2Fnsportal.ru%2Fsites%2Fdefault%2Ffiles%2F2012%2F3%2Fprezentaciya1_21.pptx&amp;docid=af756411cd7aa298cd627c59a3858afd&amp;a=bi&amp;pagenumber=3&amp;w=524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450" t="67184"/>
          <a:stretch>
            <a:fillRect/>
          </a:stretch>
        </p:blipFill>
        <p:spPr bwMode="auto">
          <a:xfrm>
            <a:off x="285720" y="4000504"/>
            <a:ext cx="28527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3071810"/>
            <a:ext cx="2452694" cy="367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829508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FF0000"/>
          </a:solidFill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ru-RU" sz="4400" b="1" dirty="0" smtClean="0">
                <a:solidFill>
                  <a:srgbClr val="00B0F0"/>
                </a:solidFill>
                <a:latin typeface="Monotype Corsiva" pitchFamily="66" charset="0"/>
              </a:rPr>
              <a:t>Актуальность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i="1" dirty="0" smtClean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>
              <a:buNone/>
            </a:pPr>
            <a:r>
              <a:rPr lang="ru-RU" sz="2800" b="1" i="1" dirty="0" smtClean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современном дошкольном учреждении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важное внимание уделяется воспитанию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здорового дошкольника.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Проблема формирования культурно-гигиенических навыков у детей младшего дошкольного возраста является из самых актуальных при воспитании детей. И насколько она изначально продумана, спланирована и организована, зависит, будет ли она способствовать укреплению здоровья, физическому и психическому развитию, а так же воспитанию культуры поведения. 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655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             </a:t>
            </a:r>
            <a:r>
              <a:rPr lang="ru-RU" sz="4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Цель  проекта</a:t>
            </a:r>
            <a:endParaRPr lang="ru-RU" sz="44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5303838"/>
          </a:xfrm>
          <a:solidFill>
            <a:srgbClr val="00B050"/>
          </a:solidFill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Воспитывать культурно-гигиенические навыки и навыки самообслуживания у детей младшего дошкольного возраста в ходе организации режимных моментов</a:t>
            </a:r>
            <a:r>
              <a:rPr lang="ru-RU" sz="3600" b="1" i="1" dirty="0" smtClean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7314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54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Monotype Corsiva" pitchFamily="66" charset="0"/>
              </a:rPr>
              <a:t>                </a:t>
            </a:r>
            <a:r>
              <a:rPr lang="ru-RU" sz="5400" b="1" dirty="0" err="1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Monotype Corsiva" pitchFamily="66" charset="0"/>
              </a:rPr>
              <a:t>з</a:t>
            </a:r>
            <a:r>
              <a:rPr lang="ru-RU" sz="54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Monotype Corsiva" pitchFamily="66" charset="0"/>
              </a:rPr>
              <a:t> а </a:t>
            </a:r>
            <a:r>
              <a:rPr lang="ru-RU" sz="5400" b="1" dirty="0" err="1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Monotype Corsiva" pitchFamily="66" charset="0"/>
              </a:rPr>
              <a:t>д</a:t>
            </a:r>
            <a:r>
              <a:rPr lang="ru-RU" sz="54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5400" b="1" dirty="0" err="1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Monotype Corsiva" pitchFamily="66" charset="0"/>
              </a:rPr>
              <a:t>а</a:t>
            </a:r>
            <a:r>
              <a:rPr lang="ru-RU" sz="54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Monotype Corsiva" pitchFamily="66" charset="0"/>
              </a:rPr>
              <a:t> ч и</a:t>
            </a:r>
            <a:endParaRPr lang="ru-RU" sz="5400" b="1" dirty="0">
              <a:ln>
                <a:solidFill>
                  <a:srgbClr val="002060"/>
                </a:solidFill>
              </a:ln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  <a:solidFill>
            <a:srgbClr val="7030A0"/>
          </a:solidFill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►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Формировать умения овладевать культурно-гигиеническими навыками и навыками самообслуживания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►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Побуждать детей к самостоятельности</a:t>
            </a:r>
            <a:endParaRPr lang="ru-RU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►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Повысить педагогическую компетентность родителей в воспитании у детей младшего дошкольного возраста культурно-гигиенических навыков и навыков самообслуживания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292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Прогнозируемый  результат</a:t>
            </a:r>
            <a:endParaRPr lang="ru-RU" sz="4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  <a:solidFill>
            <a:srgbClr val="00B050"/>
          </a:solidFill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Овладение детьми младшего дошкольного возраста культурно-гигиеническими  навыками:</a:t>
            </a:r>
          </a:p>
          <a:p>
            <a:pPr>
              <a:lnSpc>
                <a:spcPct val="120000"/>
              </a:lnSpc>
              <a:buNone/>
            </a:pPr>
            <a:r>
              <a:rPr lang="ru-RU" sz="1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самостоятельно одеваться и раздеваться</a:t>
            </a:r>
          </a:p>
          <a:p>
            <a:pPr>
              <a:lnSpc>
                <a:spcPct val="120000"/>
              </a:lnSpc>
              <a:buNone/>
            </a:pPr>
            <a:r>
              <a:rPr lang="ru-RU" sz="1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с небольшой помощью аккуратно вешать и складывать  одежду</a:t>
            </a:r>
          </a:p>
          <a:p>
            <a:pPr>
              <a:lnSpc>
                <a:spcPct val="120000"/>
              </a:lnSpc>
              <a:buNone/>
            </a:pPr>
            <a:r>
              <a:rPr lang="ru-RU" sz="1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обращать внимание на внешний вид</a:t>
            </a:r>
          </a:p>
          <a:p>
            <a:pPr>
              <a:lnSpc>
                <a:spcPct val="120000"/>
              </a:lnSpc>
              <a:buNone/>
            </a:pPr>
            <a:r>
              <a:rPr lang="ru-RU" sz="1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правильно и самостоятельно мыть руки </a:t>
            </a:r>
          </a:p>
          <a:p>
            <a:pPr>
              <a:lnSpc>
                <a:spcPct val="120000"/>
              </a:lnSpc>
              <a:buNone/>
            </a:pPr>
            <a:r>
              <a:rPr lang="ru-RU" sz="1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пользоваться индивидуальными средствами личной гигиены </a:t>
            </a:r>
          </a:p>
          <a:p>
            <a:pPr>
              <a:lnSpc>
                <a:spcPct val="120000"/>
              </a:lnSpc>
              <a:buNone/>
            </a:pPr>
            <a:r>
              <a:rPr lang="ru-RU" sz="1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во время еды правильно пользоваться столовыми приборами       </a:t>
            </a:r>
          </a:p>
          <a:p>
            <a:pPr>
              <a:lnSpc>
                <a:spcPct val="120000"/>
              </a:lnSpc>
              <a:buNone/>
            </a:pPr>
            <a:r>
              <a:rPr lang="ru-RU" sz="1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59256" y="5909431"/>
            <a:ext cx="223090" cy="188594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85720" y="2428868"/>
            <a:ext cx="214314" cy="142876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96860" y="3357562"/>
            <a:ext cx="214314" cy="142876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16513" y="3793192"/>
            <a:ext cx="214314" cy="142876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59256" y="4814032"/>
            <a:ext cx="214314" cy="142876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50480" y="4494744"/>
            <a:ext cx="214314" cy="142876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482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844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Пути</a:t>
            </a:r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формирования </a:t>
            </a:r>
            <a:b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культурно-гигиенических навыков</a:t>
            </a:r>
            <a:endParaRPr lang="ru-RU" sz="2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0" y="1357298"/>
            <a:ext cx="4071934" cy="2143140"/>
          </a:xfrm>
          <a:prstGeom prst="cloudCallou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дети 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1 младшей группы</a:t>
            </a:r>
          </a:p>
          <a:p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долгосрочный, коллективный, нормативный</a:t>
            </a:r>
          </a:p>
        </p:txBody>
      </p:sp>
      <p:pic>
        <p:nvPicPr>
          <p:cNvPr id="1026" name="Picture 2" descr="C:\Users\Пользователь\Desktop\наши детки2\DSC00101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1392" y="2996952"/>
            <a:ext cx="5472608" cy="383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95680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3000372"/>
            <a:ext cx="3429024" cy="571504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643570" y="3571876"/>
            <a:ext cx="785818" cy="71438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2000232" y="3643314"/>
            <a:ext cx="714380" cy="57150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857224" y="4357694"/>
            <a:ext cx="2571768" cy="92869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Дом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214942" y="4357694"/>
            <a:ext cx="2643206" cy="1000132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Детский сад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858150" y="5642784"/>
            <a:ext cx="571504" cy="158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6394463" y="5678503"/>
            <a:ext cx="499272" cy="79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214942" y="5929330"/>
            <a:ext cx="2571768" cy="571504"/>
          </a:xfrm>
          <a:prstGeom prst="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Воспитатели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42976" y="5929330"/>
            <a:ext cx="2343160" cy="571504"/>
          </a:xfrm>
          <a:prstGeom prst="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Трапеция 40"/>
          <p:cNvSpPr/>
          <p:nvPr/>
        </p:nvSpPr>
        <p:spPr>
          <a:xfrm>
            <a:off x="2714612" y="1285860"/>
            <a:ext cx="3214710" cy="1000132"/>
          </a:xfrm>
          <a:prstGeom prst="trapezoid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Культурно-гигиенические навыки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>
            <a:off x="4001290" y="2642388"/>
            <a:ext cx="714380" cy="158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3500430" y="6215082"/>
            <a:ext cx="1643074" cy="158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Блок-схема: перфолента 62"/>
          <p:cNvSpPr/>
          <p:nvPr/>
        </p:nvSpPr>
        <p:spPr>
          <a:xfrm>
            <a:off x="1214414" y="142852"/>
            <a:ext cx="6215106" cy="804672"/>
          </a:xfrm>
          <a:prstGeom prst="flowChartPunchedTape">
            <a:avLst/>
          </a:prstGeom>
          <a:solidFill>
            <a:srgbClr val="7030A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План-схема проекта</a:t>
            </a:r>
            <a:endParaRPr lang="ru-RU" sz="3200" b="1" dirty="0">
              <a:ln>
                <a:solidFill>
                  <a:srgbClr val="00B050"/>
                </a:solidFill>
              </a:ln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3564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 работы по формированию К.Г.Н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214422"/>
            <a:ext cx="8286808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Навыки мытья рук и умывания</a:t>
            </a:r>
            <a:endParaRPr lang="ru-RU" sz="180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Непосредственная образовательная деятельность </a:t>
            </a:r>
            <a:endParaRPr lang="ru-RU" sz="1800" b="1" i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«Вымой руки», «Сделай лодочку», «Водичка, водичка»,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«Мыльные перчатки»,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Умывалочка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- игровые ситуации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Художественная литература </a:t>
            </a:r>
            <a:endParaRPr lang="ru-RU" sz="1800" b="1" i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Фольклорные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К.Чуковский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горе»,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С.Капутикян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«Хлюп, хлюп», Н.Найдёнова «Наши полотенца», Е.Благининой «Девочка чумазая»,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А.Барто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«Резиновая Зина»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1800" b="1" i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Игры на внимание: «Чья картинка», «Лото», «Что сначала, что потом» , «Делай так» 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E:\МАМА\все для проекта\фотки\DSC00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786322"/>
            <a:ext cx="2571768" cy="1928826"/>
          </a:xfrm>
          <a:prstGeom prst="rect">
            <a:avLst/>
          </a:prstGeom>
          <a:noFill/>
        </p:spPr>
      </p:pic>
      <p:pic>
        <p:nvPicPr>
          <p:cNvPr id="9" name="Picture 4" descr="E:\МАМА\все для проекта\фотки\DSC00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33517">
            <a:off x="1510208" y="4757252"/>
            <a:ext cx="1462282" cy="1917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392899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5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9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626</Words>
  <Application>Microsoft Office PowerPoint</Application>
  <PresentationFormat>Экран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18</vt:i4>
      </vt:variant>
    </vt:vector>
  </HeadingPairs>
  <TitlesOfParts>
    <vt:vector size="33" baseType="lpstr">
      <vt:lpstr>Тема Office</vt:lpstr>
      <vt:lpstr>Трек</vt:lpstr>
      <vt:lpstr>1_Трек</vt:lpstr>
      <vt:lpstr>2_Трек</vt:lpstr>
      <vt:lpstr>3_Трек</vt:lpstr>
      <vt:lpstr>4_Трек</vt:lpstr>
      <vt:lpstr>6_Трек</vt:lpstr>
      <vt:lpstr>7_Трек</vt:lpstr>
      <vt:lpstr>8_Трек</vt:lpstr>
      <vt:lpstr>9_Трек</vt:lpstr>
      <vt:lpstr>10_Трек</vt:lpstr>
      <vt:lpstr>11_Трек</vt:lpstr>
      <vt:lpstr>12_Трек</vt:lpstr>
      <vt:lpstr>15_Трек</vt:lpstr>
      <vt:lpstr>19_Трек</vt:lpstr>
      <vt:lpstr>          Путешествие                      в      страну             Мойдодыра                                                                                                                       Автор ы  проекта:                                                             воспитатели                                                                  Литовченко Е.В.                                                               Кудрина Н.В.</vt:lpstr>
      <vt:lpstr>Презентация PowerPoint</vt:lpstr>
      <vt:lpstr>                  Актуальность</vt:lpstr>
      <vt:lpstr>               Цель  проекта</vt:lpstr>
      <vt:lpstr>                з а д а ч и</vt:lpstr>
      <vt:lpstr>Прогнозируемый  результат</vt:lpstr>
      <vt:lpstr>                    Пути  формирования      культурно-гигиенических навыков</vt:lpstr>
      <vt:lpstr>Презентация PowerPoint</vt:lpstr>
      <vt:lpstr>План работы по формированию К.Г.Н.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КГН как игровая деятельность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Путешествие                      в      страну             Мойдодыра                                                                                                                      Автор проекта:                                         воспитатель гбоу сош №305                                                                  Мосякина С.А. </dc:title>
  <dc:creator>Пользователь</dc:creator>
  <cp:lastModifiedBy>Vista</cp:lastModifiedBy>
  <cp:revision>22</cp:revision>
  <cp:lastPrinted>2014-02-13T08:46:59Z</cp:lastPrinted>
  <dcterms:created xsi:type="dcterms:W3CDTF">2014-02-10T07:24:32Z</dcterms:created>
  <dcterms:modified xsi:type="dcterms:W3CDTF">2015-01-29T10:53:43Z</dcterms:modified>
</cp:coreProperties>
</file>