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59" r:id="rId9"/>
    <p:sldId id="277" r:id="rId10"/>
    <p:sldId id="266" r:id="rId11"/>
    <p:sldId id="267" r:id="rId12"/>
    <p:sldId id="278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C6B6B4-6ED6-41BF-89C7-A6262DBE44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787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9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76672"/>
            <a:ext cx="2871830" cy="4608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Преобразование развивающей среды дошкольной образовательной организации в соответствии </a:t>
            </a:r>
            <a:br>
              <a:rPr lang="ru-RU" sz="2400" b="1" dirty="0" smtClean="0"/>
            </a:br>
            <a:r>
              <a:rPr lang="ru-RU" sz="2400" b="1" dirty="0" smtClean="0"/>
              <a:t>с Федеральным государственным образовательным стандартом дошкольного образования</a:t>
            </a:r>
            <a:endParaRPr lang="ru-RU" sz="2400" b="1" dirty="0"/>
          </a:p>
        </p:txBody>
      </p:sp>
      <p:pic>
        <p:nvPicPr>
          <p:cNvPr id="1026" name="Picture 2" descr="G:\DCIM\10.12.2013\IMG_01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20688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2241" y="5235257"/>
            <a:ext cx="7128792" cy="732195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ru-RU" sz="3100" b="1" dirty="0" smtClean="0">
                <a:latin typeface="+mj-lt"/>
              </a:rPr>
              <a:t>Старший воспитатель МКДОУ №3 г. Любани Макарова Наталья Никола</a:t>
            </a:r>
            <a:r>
              <a:rPr lang="ru-RU" sz="3400" b="1" dirty="0" smtClean="0">
                <a:latin typeface="+mj-lt"/>
              </a:rPr>
              <a:t>евна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C:\Documents and Settings\User\Рабочий стол\НАТАЛЬЯ\МЕДИА\ФОТО\ЛИЧНОЕ\фото мои и друзей\Я\Копия DSC0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64" y="5229200"/>
            <a:ext cx="1058422" cy="14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777240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Развивающая предметно-пространственная среда должна обеспечивать:</a:t>
            </a:r>
          </a:p>
          <a:p>
            <a:r>
              <a:rPr lang="ru-RU" dirty="0"/>
              <a:t>реализацию различных образовательных программ;</a:t>
            </a:r>
          </a:p>
          <a:p>
            <a:r>
              <a:rPr lang="ru-RU" dirty="0"/>
              <a:t>в случае организации инклюзивного образования - необходимые для него условия;</a:t>
            </a:r>
          </a:p>
          <a:p>
            <a:r>
              <a:rPr lang="ru-RU" dirty="0"/>
              <a:t>учет национально-культурных, климатических условий, в которых осуществляется образовательная</a:t>
            </a:r>
          </a:p>
        </p:txBody>
      </p:sp>
    </p:spTree>
    <p:extLst>
      <p:ext uri="{BB962C8B-B14F-4D97-AF65-F5344CB8AC3E}">
        <p14:creationId xmlns:p14="http://schemas.microsoft.com/office/powerpoint/2010/main" val="25191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60648"/>
            <a:ext cx="7772400" cy="2448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60648"/>
            <a:ext cx="7772400" cy="2088232"/>
          </a:xfrm>
        </p:spPr>
        <p:txBody>
          <a:bodyPr/>
          <a:lstStyle/>
          <a:p>
            <a:r>
              <a:rPr lang="ru-RU" dirty="0"/>
              <a:t>Насыщенность среды должна соответствовать возрастным возможностям детей и содержанию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26642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1206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r>
              <a:rPr lang="ru-RU" dirty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r>
              <a:rPr lang="ru-RU" dirty="0"/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r>
              <a:rPr lang="ru-RU" dirty="0"/>
              <a:t>эмоциональное благополучие детей во взаимодействии с предметно-пространственным окружением;</a:t>
            </a:r>
          </a:p>
          <a:p>
            <a:r>
              <a:rPr lang="ru-RU" dirty="0"/>
              <a:t>возможность самовыражения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9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60648"/>
            <a:ext cx="7772400" cy="3024336"/>
          </a:xfrm>
        </p:spPr>
        <p:txBody>
          <a:bodyPr/>
          <a:lstStyle/>
          <a:p>
            <a:r>
              <a:rPr lang="ru-RU" dirty="0"/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</a:t>
            </a:r>
          </a:p>
        </p:txBody>
      </p:sp>
    </p:spTree>
    <p:extLst>
      <p:ext uri="{BB962C8B-B14F-4D97-AF65-F5344CB8AC3E}">
        <p14:creationId xmlns:p14="http://schemas.microsoft.com/office/powerpoint/2010/main" val="7890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7200" dirty="0" smtClean="0"/>
              <a:t>Принципы  организации развивающей среды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096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2064"/>
            <a:ext cx="7427168" cy="914400"/>
          </a:xfrm>
        </p:spPr>
        <p:txBody>
          <a:bodyPr/>
          <a:lstStyle/>
          <a:p>
            <a:r>
              <a:rPr lang="ru-RU" dirty="0" smtClean="0"/>
              <a:t>Принцип </a:t>
            </a:r>
            <a:r>
              <a:rPr lang="ru-RU" dirty="0" err="1" smtClean="0"/>
              <a:t>трансформируемости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Трансформируемость</a:t>
            </a:r>
            <a:r>
              <a:rPr lang="ru-RU" dirty="0"/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</a:t>
            </a:r>
          </a:p>
        </p:txBody>
      </p:sp>
    </p:spTree>
    <p:extLst>
      <p:ext uri="{BB962C8B-B14F-4D97-AF65-F5344CB8AC3E}">
        <p14:creationId xmlns:p14="http://schemas.microsoft.com/office/powerpoint/2010/main" val="21536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</a:t>
            </a:r>
            <a:r>
              <a:rPr lang="ru-RU" dirty="0" err="1" smtClean="0"/>
              <a:t>полифункциональности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Полифункциональность</a:t>
            </a:r>
            <a:r>
              <a:rPr lang="ru-RU" dirty="0"/>
              <a:t> материалов предполагает:</a:t>
            </a:r>
          </a:p>
          <a:p>
            <a:r>
              <a:rPr lang="ru-RU" dirty="0"/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r>
              <a:rPr lang="ru-RU" dirty="0"/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4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вариативности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Вариативность среды предполагает:</a:t>
            </a:r>
          </a:p>
          <a:p>
            <a:r>
              <a:rPr lang="ru-RU" dirty="0"/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r>
              <a:rPr lang="ru-RU" dirty="0"/>
              <a:t>периодическую сменяемость игрового материала, появление новых предметов, стимулирующих </a:t>
            </a:r>
            <a:r>
              <a:rPr lang="ru-RU" dirty="0"/>
              <a:t> </a:t>
            </a:r>
            <a:r>
              <a:rPr lang="ru-RU" dirty="0" smtClean="0"/>
              <a:t>игровую</a:t>
            </a:r>
            <a:r>
              <a:rPr lang="ru-RU" dirty="0"/>
              <a:t>, двигательную, познавательную и исследовательскую активность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151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48678"/>
            <a:ext cx="3250704" cy="5540416"/>
          </a:xfrm>
        </p:spPr>
        <p:txBody>
          <a:bodyPr/>
          <a:lstStyle/>
          <a:p>
            <a:r>
              <a:rPr lang="ru-RU" sz="2800" b="1" dirty="0"/>
              <a:t>Развивающая предметно-пространственная среда обеспечивает максимальную реализацию образовательного потенциала пространства  группы</a:t>
            </a:r>
          </a:p>
        </p:txBody>
      </p:sp>
      <p:pic>
        <p:nvPicPr>
          <p:cNvPr id="3074" name="Picture 2" descr="G:\10.12.2013\IMG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0724"/>
            <a:ext cx="4155692" cy="55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доступности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/>
              <a:t>          Доступность </a:t>
            </a:r>
            <a:r>
              <a:rPr lang="ru-RU" dirty="0"/>
              <a:t>среды предполагает:</a:t>
            </a:r>
          </a:p>
          <a:p>
            <a:r>
              <a:rPr lang="ru-RU" dirty="0"/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dirty="0"/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dirty="0"/>
              <a:t>исправность и сохранность материалов и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41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Безопасность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4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3456384"/>
          </a:xfrm>
        </p:spPr>
        <p:txBody>
          <a:bodyPr/>
          <a:lstStyle/>
          <a:p>
            <a:r>
              <a:rPr lang="ru-RU" dirty="0"/>
              <a:t>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4775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предметно-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в группе</a:t>
            </a:r>
          </a:p>
        </p:txBody>
      </p:sp>
      <p:graphicFrame>
        <p:nvGraphicFramePr>
          <p:cNvPr id="106557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7647806"/>
              </p:ext>
            </p:extLst>
          </p:nvPr>
        </p:nvGraphicFramePr>
        <p:xfrm>
          <a:off x="611560" y="1556792"/>
          <a:ext cx="8280921" cy="489031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760307"/>
                <a:gridCol w="2760307"/>
                <a:gridCol w="2760307"/>
              </a:tblGrid>
              <a:tr h="1141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Младший  возраст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Средний возраст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Старший дошкольный возраст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562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накопление опыта практической, познавательной, двигательной, игровой, художественно-творческой, коммуникативной деятельности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формирование опыта совместного со сверстниками деятельности, развитие познавательных интересов и творческое отражение впечатлений в различных видах деятельности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формирование познавательной активности, самостоятельности, ответственности и инициативности, креативности,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участие в преобразовании предметно – пространственной среды группы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7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543800" cy="1152128"/>
          </a:xfrm>
        </p:spPr>
        <p:txBody>
          <a:bodyPr/>
          <a:lstStyle/>
          <a:p>
            <a:pPr algn="ctr"/>
            <a:r>
              <a:rPr lang="ru-RU" altLang="ru-RU" sz="2800" b="1" dirty="0"/>
              <a:t>Оборудование </a:t>
            </a:r>
            <a:r>
              <a:rPr lang="ru-RU" altLang="ru-RU" sz="2800" b="1" dirty="0" smtClean="0"/>
              <a:t>центров активности: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ЦЕНТР КНИГИ, РЕЧИ И ГРАМОТЫ</a:t>
            </a:r>
            <a:endParaRPr lang="ru-RU" altLang="ru-RU" sz="2100" b="1" dirty="0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350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0888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453735"/>
              </p:ext>
            </p:extLst>
          </p:nvPr>
        </p:nvGraphicFramePr>
        <p:xfrm>
          <a:off x="228600" y="1124744"/>
          <a:ext cx="8763000" cy="591312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28725"/>
                <a:gridCol w="7534275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Центры развития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Оборудование центров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953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Чтение художественной литературы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Библиотека: книжки-малышки, рассказы в картинках, книги писателей.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Портреты писателей.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Подбор художественной литературы по жанрам, тематике соответствующей перспективному (тематическому) плану.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тематических выставок писателей и поэтов.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Тематические выставки художественной литературы разных авторов  по сезонам, праздникам.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Аудио – энциклопедий о природе.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Подборка иллюстраций  о профессиях взрослых, связанных с охраной природы (лесничий, егерь и т.д.)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Книги, знакомящие с культурой русского народа: сказки, загадки, </a:t>
                      </a: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потешки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игры.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Стихи, рассказы, знакомящие детей с историей страны, с ее сегодняшней жизнью.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Книги о жизни природы, о животных, растениях (хорошо иллюстрированные) страны, края.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Издания тех произведений, с которыми в данное время детей знакомят на занятиях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Юмористические книги с иллюстрациями (</a:t>
                      </a: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Н.Носов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С. Маршак, В. Драгунский, Э. Успенский и др.).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Книги, которые дети приносят из дома.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«Толстые» книги, которые воспитатель читает детям в группе в течение длительного периода времени.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Справочная и познавательная литература.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 – 3 постоянно сменяемых детских журнала.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Энциклопедии.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Книжки-раскраски, книжки – самоделки.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Аудио и CD –диски для прослушивания (произведения по программе и любимые детьми произведения).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Игры для закрепления представлений о произведениях художественной литературы.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для развития речи.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Магнитная азбука.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для игры в библиотеку.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 и инструменты для ремонта  книг и создания книжек-самоделок.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936104"/>
          </a:xfrm>
        </p:spPr>
        <p:txBody>
          <a:bodyPr/>
          <a:lstStyle/>
          <a:p>
            <a:r>
              <a:rPr lang="ru-RU" altLang="ru-RU" sz="2800" b="1" dirty="0"/>
              <a:t>Оборудование центров активности: </a:t>
            </a:r>
            <a:br>
              <a:rPr lang="ru-RU" altLang="ru-RU" sz="2800" b="1" dirty="0"/>
            </a:br>
            <a:r>
              <a:rPr lang="ru-RU" altLang="ru-RU" sz="2800" b="1" dirty="0"/>
              <a:t>ЦЕНТР КНИГИ, РЕЧИ И ГРАМОТЫ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08912" cy="5733256"/>
          </a:xfrm>
        </p:spPr>
        <p:txBody>
          <a:bodyPr>
            <a:normAutofit fontScale="3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Библиотека: книжки-малышки, рассказы в картинках, книги писателей.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Портреты писателей.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Подбор художественной литературы по жанрам, тематике соответствующей перспективному (тематическому) плану.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Организация тематических выставок писателей и поэтов.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Тематические выставки художественной литературы разных авторов  по сезонам, праздникам.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Аудио – энциклопедий о природе.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Подборка иллюстраций  о профессиях взрослых, связанных с охраной природы (лесничий, егерь и т.д.)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Книги, знакомящие с культурой русского народа: сказки, загадки, </a:t>
            </a:r>
            <a:r>
              <a:rPr lang="ru-RU" altLang="ru-RU" sz="4000" dirty="0" err="1"/>
              <a:t>потешки</a:t>
            </a:r>
            <a:r>
              <a:rPr lang="ru-RU" altLang="ru-RU" sz="4000" dirty="0"/>
              <a:t>, игры.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Стихи, рассказы, знакомящие детей с историей страны, с ее сегодняшней жизнью.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Книги о жизни природы, о животных, растениях (хорошо иллюстрированные) страны, края.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Издания тех произведений, с которыми в данное время детей знакомят на занятиях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Юмористические книги с иллюстрациями (</a:t>
            </a:r>
            <a:r>
              <a:rPr lang="ru-RU" altLang="ru-RU" sz="4000" dirty="0" err="1"/>
              <a:t>Н.Носов</a:t>
            </a:r>
            <a:r>
              <a:rPr lang="ru-RU" altLang="ru-RU" sz="4000" dirty="0"/>
              <a:t>, С. Маршак, В. Драгунский, Э. Успенский и др.).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Книги, которые дети приносят из дома.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«Толстые» книги, которые воспитатель читает детям в группе в течение длительного периода времени.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Справочная и познавательная литература.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 2 – 3 постоянно сменяемых детских журнала.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Энциклопедии.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Книжки-раскраски, книжки – самоделки.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Аудио и CD –диски для прослушивания (произведения по программе и любимые детьми произведения).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dirty="0"/>
              <a:t>Игры для закрепления представлений о произведениях художественной литературы.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Игры для развития речи.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Магнитная азбука.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Оснащение для игры в библиотеку.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Материалы  и инструменты для ремонта  книг и создания книжек-самоделок.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4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1037" cy="142617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Развивающая предметно-пространственная среда обеспечивает максимальную реализацию образовательного потенциала пространства  </a:t>
            </a:r>
            <a:r>
              <a:rPr lang="ru-RU" sz="2800" b="1" dirty="0" smtClean="0"/>
              <a:t>дополнительных помещений</a:t>
            </a:r>
            <a:endParaRPr lang="ru-RU" sz="2800" b="1" dirty="0"/>
          </a:p>
        </p:txBody>
      </p:sp>
      <p:pic>
        <p:nvPicPr>
          <p:cNvPr id="4098" name="Picture 2" descr="G:\день матери детсад\IMG_24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5466" b="2745"/>
          <a:stretch/>
        </p:blipFill>
        <p:spPr bwMode="auto">
          <a:xfrm>
            <a:off x="2051720" y="2060848"/>
            <a:ext cx="5456514" cy="43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570186"/>
          </a:xfrm>
        </p:spPr>
        <p:txBody>
          <a:bodyPr>
            <a:normAutofit/>
          </a:bodyPr>
          <a:lstStyle/>
          <a:p>
            <a:r>
              <a:rPr lang="ru-RU" sz="2800" b="1" dirty="0"/>
              <a:t>Развивающая предметно-пространственная среда обеспечивает максимальную реализацию образовательного </a:t>
            </a:r>
            <a:r>
              <a:rPr lang="ru-RU" sz="2800" b="1" dirty="0" smtClean="0"/>
              <a:t>потенциала территории</a:t>
            </a:r>
            <a:endParaRPr lang="ru-RU" sz="2800" b="1" dirty="0"/>
          </a:p>
        </p:txBody>
      </p:sp>
      <p:pic>
        <p:nvPicPr>
          <p:cNvPr id="5122" name="Picture 2" descr="G:\10.12.2013\IMG_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988840"/>
            <a:ext cx="6139315" cy="4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0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274638"/>
            <a:ext cx="7321624" cy="157018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Развивающая предметно-пространственная среда обеспечивает максимальную реализацию образовательного </a:t>
            </a:r>
            <a:r>
              <a:rPr lang="ru-RU" sz="2800" b="1" dirty="0" smtClean="0"/>
              <a:t>потенциала  материалов, оборудования и инвентаря</a:t>
            </a:r>
            <a:endParaRPr lang="ru-RU" sz="2800" b="1" dirty="0"/>
          </a:p>
        </p:txBody>
      </p:sp>
      <p:pic>
        <p:nvPicPr>
          <p:cNvPr id="6146" name="Picture 2" descr="G:\10.12.2013\IMG_01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47663" y="1916832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Цель  реализации образовательного потенциала развивающей среды – </a:t>
            </a:r>
            <a:r>
              <a:rPr lang="ru-RU" b="1" dirty="0" smtClean="0">
                <a:solidFill>
                  <a:schemeClr val="tx1"/>
                </a:solidFill>
              </a:rPr>
              <a:t>развитие</a:t>
            </a:r>
            <a:r>
              <a:rPr lang="ru-RU" sz="2800" b="1" dirty="0" smtClean="0"/>
              <a:t> детей  </a:t>
            </a:r>
            <a:br>
              <a:rPr lang="ru-RU" sz="2800" b="1" dirty="0" smtClean="0"/>
            </a:br>
            <a:r>
              <a:rPr lang="ru-RU" sz="2800" b="1" dirty="0" smtClean="0"/>
              <a:t>раннего и дошкольного возраста</a:t>
            </a:r>
            <a:endParaRPr lang="ru-RU" sz="2800" b="1" dirty="0"/>
          </a:p>
        </p:txBody>
      </p:sp>
      <p:pic>
        <p:nvPicPr>
          <p:cNvPr id="4" name="Picture 2" descr="G:\DCIM\10.12.2013\IMG_00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b="25537"/>
          <a:stretch/>
        </p:blipFill>
        <p:spPr bwMode="auto">
          <a:xfrm>
            <a:off x="1619672" y="1772816"/>
            <a:ext cx="6264696" cy="45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075240" cy="914400"/>
          </a:xfrm>
        </p:spPr>
        <p:txBody>
          <a:bodyPr/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ринципы </a:t>
            </a:r>
            <a:r>
              <a:rPr lang="ru-RU" sz="3200" b="1" dirty="0"/>
              <a:t>реализации образовательного потенциала развивающей среды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05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Принцип соответствия развивающей среды особенностям каждого возрастного этапа.</a:t>
            </a:r>
          </a:p>
          <a:p>
            <a:pPr marL="11430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Принцип охраны и укрепления здоровья  детей.</a:t>
            </a:r>
          </a:p>
          <a:p>
            <a:pPr marL="11430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 Принцип учета особенностей и коррекции недостатков развития.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27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512762"/>
            <a:ext cx="7848872" cy="5148485"/>
          </a:xfrm>
        </p:spPr>
        <p:txBody>
          <a:bodyPr/>
          <a:lstStyle/>
          <a:p>
            <a:r>
              <a:rPr lang="ru-RU" sz="8000" dirty="0" smtClean="0"/>
              <a:t>Развивающая среда обеспечивает…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370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712968" cy="2232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638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</TotalTime>
  <Words>777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Преобразование развивающей среды дошкольной образовательной организации в соответствии  с Федеральным государственным образовательным стандартом дошкольного образования</vt:lpstr>
      <vt:lpstr>Развивающая предметно-пространственная среда обеспечивает максимальную реализацию образовательного потенциала пространства  группы</vt:lpstr>
      <vt:lpstr>Развивающая предметно-пространственная среда обеспечивает максимальную реализацию образовательного потенциала пространства  дополнительных помещений</vt:lpstr>
      <vt:lpstr>Развивающая предметно-пространственная среда обеспечивает максимальную реализацию образовательного потенциала территории</vt:lpstr>
      <vt:lpstr>Развивающая предметно-пространственная среда обеспечивает максимальную реализацию образовательного потенциала  материалов, оборудования и инвентаря</vt:lpstr>
      <vt:lpstr>Цель  реализации образовательного потенциала развивающей среды – развитие детей   раннего и дошкольного возраста</vt:lpstr>
      <vt:lpstr>Принципы реализации образовательного потенциала развивающей среды </vt:lpstr>
      <vt:lpstr>Развивающая среда обеспечивает…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трансформируемости</vt:lpstr>
      <vt:lpstr>Принцип полифункциональности</vt:lpstr>
      <vt:lpstr>Принцип вариативности</vt:lpstr>
      <vt:lpstr>Принцип доступности</vt:lpstr>
      <vt:lpstr>Принцип безопасности</vt:lpstr>
      <vt:lpstr>Презентация PowerPoint</vt:lpstr>
      <vt:lpstr>Особенности организации предметно- пространственной среды в группе</vt:lpstr>
      <vt:lpstr>Оборудование центров активности:  ЦЕНТР КНИГИ, РЕЧИ И ГРАМОТЫ</vt:lpstr>
      <vt:lpstr>Оборудование центров активности:  ЦЕНТР КНИГИ, РЕЧИ И ГРАМОТЫ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развивающей среды дошкольной образовательной организации в соответствии с Федеральным государственным образовательным стандартом дошкольного образования</dc:title>
  <cp:lastModifiedBy>User</cp:lastModifiedBy>
  <cp:revision>15</cp:revision>
  <dcterms:modified xsi:type="dcterms:W3CDTF">2013-12-17T18:49:11Z</dcterms:modified>
</cp:coreProperties>
</file>