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8" autoAdjust="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2FAC08-4970-41B3-A4F9-D47329739B1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08890D5-AA12-4927-AF22-837DE58FFB1A}">
      <dgm:prSet phldrT="[Текст]"/>
      <dgm:spPr/>
      <dgm:t>
        <a:bodyPr/>
        <a:lstStyle/>
        <a:p>
          <a:r>
            <a:rPr lang="ru-RU" dirty="0" smtClean="0"/>
            <a:t>оптимизируется процесс автоматизации звуков у детей со стертой дизартрией</a:t>
          </a:r>
          <a:endParaRPr lang="ru-RU" dirty="0"/>
        </a:p>
      </dgm:t>
    </dgm:pt>
    <dgm:pt modelId="{448C394C-9DB6-42CD-8DB6-4DB41ED1AADC}" type="parTrans" cxnId="{62E5A698-8D9A-4A5D-983F-C12485CF7D6B}">
      <dgm:prSet/>
      <dgm:spPr/>
      <dgm:t>
        <a:bodyPr/>
        <a:lstStyle/>
        <a:p>
          <a:endParaRPr lang="ru-RU"/>
        </a:p>
      </dgm:t>
    </dgm:pt>
    <dgm:pt modelId="{2B308384-0FBF-4DD8-AC7C-C5E3EB83AEE3}" type="sibTrans" cxnId="{62E5A698-8D9A-4A5D-983F-C12485CF7D6B}">
      <dgm:prSet/>
      <dgm:spPr/>
      <dgm:t>
        <a:bodyPr/>
        <a:lstStyle/>
        <a:p>
          <a:endParaRPr lang="ru-RU"/>
        </a:p>
      </dgm:t>
    </dgm:pt>
    <dgm:pt modelId="{E672CDB5-525A-4552-918B-BEF7587DC57D}">
      <dgm:prSet phldrT="[Текст]"/>
      <dgm:spPr/>
      <dgm:t>
        <a:bodyPr/>
        <a:lstStyle/>
        <a:p>
          <a:r>
            <a:rPr lang="ru-RU" dirty="0" smtClean="0"/>
            <a:t>уменьшается или полностью устраняются ошибки на письме, связанные с неточным артикулированием звуков</a:t>
          </a:r>
          <a:endParaRPr lang="ru-RU" dirty="0"/>
        </a:p>
      </dgm:t>
    </dgm:pt>
    <dgm:pt modelId="{B086FFC2-67CA-42AA-8321-4667A57AB4B8}" type="parTrans" cxnId="{4D86B194-E41F-4AEF-95B7-64E19C33607A}">
      <dgm:prSet/>
      <dgm:spPr/>
      <dgm:t>
        <a:bodyPr/>
        <a:lstStyle/>
        <a:p>
          <a:endParaRPr lang="ru-RU"/>
        </a:p>
      </dgm:t>
    </dgm:pt>
    <dgm:pt modelId="{D2DC84A8-8A00-43F6-9C53-9972DB260D66}" type="sibTrans" cxnId="{4D86B194-E41F-4AEF-95B7-64E19C33607A}">
      <dgm:prSet/>
      <dgm:spPr/>
      <dgm:t>
        <a:bodyPr/>
        <a:lstStyle/>
        <a:p>
          <a:endParaRPr lang="ru-RU"/>
        </a:p>
      </dgm:t>
    </dgm:pt>
    <dgm:pt modelId="{FBF70857-6ED3-466D-B80B-940FBC457D74}">
      <dgm:prSet phldrT="[Текст]"/>
      <dgm:spPr/>
      <dgm:t>
        <a:bodyPr/>
        <a:lstStyle/>
        <a:p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9A42CDB1-F448-4B45-9FEA-E5CFEF235C7F}" type="sibTrans" cxnId="{D9EB6087-833A-458B-A124-2CB3107E61EA}">
      <dgm:prSet/>
      <dgm:spPr/>
      <dgm:t>
        <a:bodyPr/>
        <a:lstStyle/>
        <a:p>
          <a:endParaRPr lang="ru-RU"/>
        </a:p>
      </dgm:t>
    </dgm:pt>
    <dgm:pt modelId="{DB0BC136-F6BC-433C-BEF9-8FF2A9C2D52E}" type="parTrans" cxnId="{D9EB6087-833A-458B-A124-2CB3107E61EA}">
      <dgm:prSet/>
      <dgm:spPr/>
      <dgm:t>
        <a:bodyPr/>
        <a:lstStyle/>
        <a:p>
          <a:endParaRPr lang="ru-RU"/>
        </a:p>
      </dgm:t>
    </dgm:pt>
    <dgm:pt modelId="{0FF367A9-F546-40F1-B506-438447DDE395}">
      <dgm:prSet phldrT="[Текст]"/>
      <dgm:spPr/>
      <dgm:t>
        <a:bodyPr/>
        <a:lstStyle/>
        <a:p>
          <a:r>
            <a:rPr lang="ru-RU" dirty="0" smtClean="0">
              <a:solidFill>
                <a:srgbClr val="9966FF"/>
              </a:solidFill>
            </a:rPr>
            <a:t>.</a:t>
          </a:r>
          <a:endParaRPr lang="ru-RU" dirty="0">
            <a:solidFill>
              <a:srgbClr val="9966FF"/>
            </a:solidFill>
          </a:endParaRPr>
        </a:p>
      </dgm:t>
    </dgm:pt>
    <dgm:pt modelId="{9FD82503-7699-4511-BA05-41F67CA22C20}" type="sibTrans" cxnId="{BE1BCF18-8C75-4580-AEB6-B41C319CA78F}">
      <dgm:prSet/>
      <dgm:spPr/>
      <dgm:t>
        <a:bodyPr/>
        <a:lstStyle/>
        <a:p>
          <a:endParaRPr lang="ru-RU"/>
        </a:p>
      </dgm:t>
    </dgm:pt>
    <dgm:pt modelId="{A3265119-3641-4178-B1D8-F4B4ACF59F5E}" type="parTrans" cxnId="{BE1BCF18-8C75-4580-AEB6-B41C319CA78F}">
      <dgm:prSet/>
      <dgm:spPr/>
      <dgm:t>
        <a:bodyPr/>
        <a:lstStyle/>
        <a:p>
          <a:endParaRPr lang="ru-RU"/>
        </a:p>
      </dgm:t>
    </dgm:pt>
    <dgm:pt modelId="{196E8583-4E2D-4961-9AC2-D100286D4E9C}">
      <dgm:prSet phldrT="[Текст]"/>
      <dgm:spPr/>
      <dgm:t>
        <a:bodyPr/>
        <a:lstStyle/>
        <a:p>
          <a:r>
            <a:rPr lang="ru-RU" dirty="0" smtClean="0"/>
            <a:t>На фоне уточнения произношения гласных речь детей становится более разборчивой</a:t>
          </a:r>
          <a:endParaRPr lang="ru-RU" dirty="0"/>
        </a:p>
      </dgm:t>
    </dgm:pt>
    <dgm:pt modelId="{EFD51A14-239E-4DA5-B74D-4E39C5C09532}" type="sibTrans" cxnId="{E39DB570-8981-4C84-877B-6734B5F81834}">
      <dgm:prSet/>
      <dgm:spPr/>
      <dgm:t>
        <a:bodyPr/>
        <a:lstStyle/>
        <a:p>
          <a:endParaRPr lang="ru-RU"/>
        </a:p>
      </dgm:t>
    </dgm:pt>
    <dgm:pt modelId="{1A638F08-591E-4AE9-881E-5FF868A2A971}" type="parTrans" cxnId="{E39DB570-8981-4C84-877B-6734B5F81834}">
      <dgm:prSet/>
      <dgm:spPr/>
      <dgm:t>
        <a:bodyPr/>
        <a:lstStyle/>
        <a:p>
          <a:endParaRPr lang="ru-RU"/>
        </a:p>
      </dgm:t>
    </dgm:pt>
    <dgm:pt modelId="{A7A16B6A-4170-4FEE-9E68-4EAB02CA9B31}">
      <dgm:prSet phldrT="[Текст]"/>
      <dgm:spPr/>
      <dgm:t>
        <a:bodyPr/>
        <a:lstStyle/>
        <a:p>
          <a:r>
            <a:rPr lang="ru-RU" dirty="0" smtClean="0">
              <a:solidFill>
                <a:srgbClr val="92D050"/>
              </a:solidFill>
            </a:rPr>
            <a:t>-</a:t>
          </a:r>
          <a:endParaRPr lang="ru-RU" dirty="0">
            <a:solidFill>
              <a:srgbClr val="92D050"/>
            </a:solidFill>
          </a:endParaRPr>
        </a:p>
      </dgm:t>
    </dgm:pt>
    <dgm:pt modelId="{86FA0611-6CD5-4EB4-9604-78432883059F}" type="sibTrans" cxnId="{BBDBB77F-8432-43ED-BCDB-A28A9E7BC5C0}">
      <dgm:prSet/>
      <dgm:spPr/>
      <dgm:t>
        <a:bodyPr/>
        <a:lstStyle/>
        <a:p>
          <a:endParaRPr lang="ru-RU"/>
        </a:p>
      </dgm:t>
    </dgm:pt>
    <dgm:pt modelId="{058DCFA8-9C4C-47FC-8CAD-B585355A5503}" type="parTrans" cxnId="{BBDBB77F-8432-43ED-BCDB-A28A9E7BC5C0}">
      <dgm:prSet/>
      <dgm:spPr/>
      <dgm:t>
        <a:bodyPr/>
        <a:lstStyle/>
        <a:p>
          <a:endParaRPr lang="ru-RU"/>
        </a:p>
      </dgm:t>
    </dgm:pt>
    <dgm:pt modelId="{E798E2C0-BDEE-46F1-BE74-DB18B8837371}" type="pres">
      <dgm:prSet presAssocID="{372FAC08-4970-41B3-A4F9-D47329739B1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0FFA5-CC79-41C6-89E4-A20A3D044D1C}" type="pres">
      <dgm:prSet presAssocID="{FBF70857-6ED3-466D-B80B-940FBC457D74}" presName="composite" presStyleCnt="0"/>
      <dgm:spPr/>
    </dgm:pt>
    <dgm:pt modelId="{8B015AB8-A8E7-4A82-A162-72E7F61ED287}" type="pres">
      <dgm:prSet presAssocID="{FBF70857-6ED3-466D-B80B-940FBC457D7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EC34F-4FBD-4203-9521-BF694E648ECA}" type="pres">
      <dgm:prSet presAssocID="{FBF70857-6ED3-466D-B80B-940FBC457D74}" presName="descendantText" presStyleLbl="alignAcc1" presStyleIdx="0" presStyleCnt="3" custLinFactNeighborX="228" custLinFactNeighborY="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FFF092-DE3A-40B2-BAAE-1E02CAECBDC6}" type="pres">
      <dgm:prSet presAssocID="{9A42CDB1-F448-4B45-9FEA-E5CFEF235C7F}" presName="sp" presStyleCnt="0"/>
      <dgm:spPr/>
    </dgm:pt>
    <dgm:pt modelId="{D279741F-CD07-4172-84D6-1222B68C68D5}" type="pres">
      <dgm:prSet presAssocID="{A7A16B6A-4170-4FEE-9E68-4EAB02CA9B31}" presName="composite" presStyleCnt="0"/>
      <dgm:spPr/>
    </dgm:pt>
    <dgm:pt modelId="{92C468FD-0EA4-4654-B07C-DE007F211E96}" type="pres">
      <dgm:prSet presAssocID="{A7A16B6A-4170-4FEE-9E68-4EAB02CA9B31}" presName="parentText" presStyleLbl="alignNode1" presStyleIdx="1" presStyleCnt="3" custLinFactNeighborX="902" custLinFactNeighborY="-28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BDF53A-AA6A-4D51-97E6-17A5D21290D9}" type="pres">
      <dgm:prSet presAssocID="{A7A16B6A-4170-4FEE-9E68-4EAB02CA9B3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42466-D1EF-4596-B12E-39AE35A4445B}" type="pres">
      <dgm:prSet presAssocID="{86FA0611-6CD5-4EB4-9604-78432883059F}" presName="sp" presStyleCnt="0"/>
      <dgm:spPr/>
    </dgm:pt>
    <dgm:pt modelId="{B437499C-EBE0-48A5-BE5F-8FFF0A0351F3}" type="pres">
      <dgm:prSet presAssocID="{0FF367A9-F546-40F1-B506-438447DDE395}" presName="composite" presStyleCnt="0"/>
      <dgm:spPr/>
    </dgm:pt>
    <dgm:pt modelId="{EBCF510F-5DB8-4BE0-9BCA-8B6D763E4182}" type="pres">
      <dgm:prSet presAssocID="{0FF367A9-F546-40F1-B506-438447DDE395}" presName="parentText" presStyleLbl="alignNode1" presStyleIdx="2" presStyleCnt="3" custLinFactNeighborX="902" custLinFactNeighborY="12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78676-CA2C-42D6-BAB2-E7E09601A744}" type="pres">
      <dgm:prSet presAssocID="{0FF367A9-F546-40F1-B506-438447DDE39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B6087-833A-458B-A124-2CB3107E61EA}" srcId="{372FAC08-4970-41B3-A4F9-D47329739B19}" destId="{FBF70857-6ED3-466D-B80B-940FBC457D74}" srcOrd="0" destOrd="0" parTransId="{DB0BC136-F6BC-433C-BEF9-8FF2A9C2D52E}" sibTransId="{9A42CDB1-F448-4B45-9FEA-E5CFEF235C7F}"/>
    <dgm:cxn modelId="{090F87FF-D7E3-494E-939E-59FD3CB6CA8B}" type="presOf" srcId="{372FAC08-4970-41B3-A4F9-D47329739B19}" destId="{E798E2C0-BDEE-46F1-BE74-DB18B8837371}" srcOrd="0" destOrd="0" presId="urn:microsoft.com/office/officeart/2005/8/layout/chevron2"/>
    <dgm:cxn modelId="{623C7BF4-D044-4870-AAD7-22006B324E15}" type="presOf" srcId="{E08890D5-AA12-4927-AF22-837DE58FFB1A}" destId="{751EC34F-4FBD-4203-9521-BF694E648ECA}" srcOrd="0" destOrd="0" presId="urn:microsoft.com/office/officeart/2005/8/layout/chevron2"/>
    <dgm:cxn modelId="{197B850A-E2F8-4FF7-AFD2-573E10B21F85}" type="presOf" srcId="{E672CDB5-525A-4552-918B-BEF7587DC57D}" destId="{B8878676-CA2C-42D6-BAB2-E7E09601A744}" srcOrd="0" destOrd="0" presId="urn:microsoft.com/office/officeart/2005/8/layout/chevron2"/>
    <dgm:cxn modelId="{89603898-F65E-430E-A85D-580FA9307B88}" type="presOf" srcId="{196E8583-4E2D-4961-9AC2-D100286D4E9C}" destId="{B5BDF53A-AA6A-4D51-97E6-17A5D21290D9}" srcOrd="0" destOrd="0" presId="urn:microsoft.com/office/officeart/2005/8/layout/chevron2"/>
    <dgm:cxn modelId="{4D86B194-E41F-4AEF-95B7-64E19C33607A}" srcId="{0FF367A9-F546-40F1-B506-438447DDE395}" destId="{E672CDB5-525A-4552-918B-BEF7587DC57D}" srcOrd="0" destOrd="0" parTransId="{B086FFC2-67CA-42AA-8321-4667A57AB4B8}" sibTransId="{D2DC84A8-8A00-43F6-9C53-9972DB260D66}"/>
    <dgm:cxn modelId="{E39DB570-8981-4C84-877B-6734B5F81834}" srcId="{A7A16B6A-4170-4FEE-9E68-4EAB02CA9B31}" destId="{196E8583-4E2D-4961-9AC2-D100286D4E9C}" srcOrd="0" destOrd="0" parTransId="{1A638F08-591E-4AE9-881E-5FF868A2A971}" sibTransId="{EFD51A14-239E-4DA5-B74D-4E39C5C09532}"/>
    <dgm:cxn modelId="{8592A034-733B-4696-BD83-14A4D3E26D4A}" type="presOf" srcId="{A7A16B6A-4170-4FEE-9E68-4EAB02CA9B31}" destId="{92C468FD-0EA4-4654-B07C-DE007F211E96}" srcOrd="0" destOrd="0" presId="urn:microsoft.com/office/officeart/2005/8/layout/chevron2"/>
    <dgm:cxn modelId="{A171F1B3-8726-408D-9E87-4BF0D24B8C86}" type="presOf" srcId="{FBF70857-6ED3-466D-B80B-940FBC457D74}" destId="{8B015AB8-A8E7-4A82-A162-72E7F61ED287}" srcOrd="0" destOrd="0" presId="urn:microsoft.com/office/officeart/2005/8/layout/chevron2"/>
    <dgm:cxn modelId="{BBDBB77F-8432-43ED-BCDB-A28A9E7BC5C0}" srcId="{372FAC08-4970-41B3-A4F9-D47329739B19}" destId="{A7A16B6A-4170-4FEE-9E68-4EAB02CA9B31}" srcOrd="1" destOrd="0" parTransId="{058DCFA8-9C4C-47FC-8CAD-B585355A5503}" sibTransId="{86FA0611-6CD5-4EB4-9604-78432883059F}"/>
    <dgm:cxn modelId="{BE1BCF18-8C75-4580-AEB6-B41C319CA78F}" srcId="{372FAC08-4970-41B3-A4F9-D47329739B19}" destId="{0FF367A9-F546-40F1-B506-438447DDE395}" srcOrd="2" destOrd="0" parTransId="{A3265119-3641-4178-B1D8-F4B4ACF59F5E}" sibTransId="{9FD82503-7699-4511-BA05-41F67CA22C20}"/>
    <dgm:cxn modelId="{BB13B5D3-5005-4988-A8FB-EB1333795229}" type="presOf" srcId="{0FF367A9-F546-40F1-B506-438447DDE395}" destId="{EBCF510F-5DB8-4BE0-9BCA-8B6D763E4182}" srcOrd="0" destOrd="0" presId="urn:microsoft.com/office/officeart/2005/8/layout/chevron2"/>
    <dgm:cxn modelId="{62E5A698-8D9A-4A5D-983F-C12485CF7D6B}" srcId="{FBF70857-6ED3-466D-B80B-940FBC457D74}" destId="{E08890D5-AA12-4927-AF22-837DE58FFB1A}" srcOrd="0" destOrd="0" parTransId="{448C394C-9DB6-42CD-8DB6-4DB41ED1AADC}" sibTransId="{2B308384-0FBF-4DD8-AC7C-C5E3EB83AEE3}"/>
    <dgm:cxn modelId="{98DAC8DD-CE05-4BD2-BC5E-3E7BCF5AD4C5}" type="presParOf" srcId="{E798E2C0-BDEE-46F1-BE74-DB18B8837371}" destId="{B1A0FFA5-CC79-41C6-89E4-A20A3D044D1C}" srcOrd="0" destOrd="0" presId="urn:microsoft.com/office/officeart/2005/8/layout/chevron2"/>
    <dgm:cxn modelId="{41E504B4-4425-40F4-AF70-6C971FF3D9BB}" type="presParOf" srcId="{B1A0FFA5-CC79-41C6-89E4-A20A3D044D1C}" destId="{8B015AB8-A8E7-4A82-A162-72E7F61ED287}" srcOrd="0" destOrd="0" presId="urn:microsoft.com/office/officeart/2005/8/layout/chevron2"/>
    <dgm:cxn modelId="{531FB2FE-4D13-4D5D-A331-B9AE5F4F8F95}" type="presParOf" srcId="{B1A0FFA5-CC79-41C6-89E4-A20A3D044D1C}" destId="{751EC34F-4FBD-4203-9521-BF694E648ECA}" srcOrd="1" destOrd="0" presId="urn:microsoft.com/office/officeart/2005/8/layout/chevron2"/>
    <dgm:cxn modelId="{74D8A954-E2A0-4ECB-BADE-DA0A805172FF}" type="presParOf" srcId="{E798E2C0-BDEE-46F1-BE74-DB18B8837371}" destId="{EEFFF092-DE3A-40B2-BAAE-1E02CAECBDC6}" srcOrd="1" destOrd="0" presId="urn:microsoft.com/office/officeart/2005/8/layout/chevron2"/>
    <dgm:cxn modelId="{2F391D15-D386-48F2-86B8-86762F5371A3}" type="presParOf" srcId="{E798E2C0-BDEE-46F1-BE74-DB18B8837371}" destId="{D279741F-CD07-4172-84D6-1222B68C68D5}" srcOrd="2" destOrd="0" presId="urn:microsoft.com/office/officeart/2005/8/layout/chevron2"/>
    <dgm:cxn modelId="{712B2E43-D245-427A-AC1B-EB6085806524}" type="presParOf" srcId="{D279741F-CD07-4172-84D6-1222B68C68D5}" destId="{92C468FD-0EA4-4654-B07C-DE007F211E96}" srcOrd="0" destOrd="0" presId="urn:microsoft.com/office/officeart/2005/8/layout/chevron2"/>
    <dgm:cxn modelId="{A52AAC60-9DE2-4A64-B187-E447F7EA7289}" type="presParOf" srcId="{D279741F-CD07-4172-84D6-1222B68C68D5}" destId="{B5BDF53A-AA6A-4D51-97E6-17A5D21290D9}" srcOrd="1" destOrd="0" presId="urn:microsoft.com/office/officeart/2005/8/layout/chevron2"/>
    <dgm:cxn modelId="{8E329860-7575-4921-927E-44AD471AF77C}" type="presParOf" srcId="{E798E2C0-BDEE-46F1-BE74-DB18B8837371}" destId="{A5442466-D1EF-4596-B12E-39AE35A4445B}" srcOrd="3" destOrd="0" presId="urn:microsoft.com/office/officeart/2005/8/layout/chevron2"/>
    <dgm:cxn modelId="{AD65E9DD-7474-4498-A8F1-EA74C6DDC8AE}" type="presParOf" srcId="{E798E2C0-BDEE-46F1-BE74-DB18B8837371}" destId="{B437499C-EBE0-48A5-BE5F-8FFF0A0351F3}" srcOrd="4" destOrd="0" presId="urn:microsoft.com/office/officeart/2005/8/layout/chevron2"/>
    <dgm:cxn modelId="{16E1AB01-2770-491D-9E6E-4F306CA7C72D}" type="presParOf" srcId="{B437499C-EBE0-48A5-BE5F-8FFF0A0351F3}" destId="{EBCF510F-5DB8-4BE0-9BCA-8B6D763E4182}" srcOrd="0" destOrd="0" presId="urn:microsoft.com/office/officeart/2005/8/layout/chevron2"/>
    <dgm:cxn modelId="{B2F9ACDE-02D0-4721-BEEF-E4443AFAC204}" type="presParOf" srcId="{B437499C-EBE0-48A5-BE5F-8FFF0A0351F3}" destId="{B8878676-CA2C-42D6-BAB2-E7E09601A7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BC3E57-A99B-4613-9BAB-9804E33FCE2C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DE81B3C-D0A5-4CFE-BDB1-D2120BE01D6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B050"/>
              </a:solidFill>
              <a:latin typeface="Comic Sans MS" panose="030F0702030302020204" pitchFamily="66" charset="0"/>
            </a:rPr>
            <a:t>Опора на компенсаторные возможности ребенка</a:t>
          </a:r>
          <a:endParaRPr lang="ru-RU" sz="1600" b="1" dirty="0">
            <a:solidFill>
              <a:srgbClr val="00B050"/>
            </a:solidFill>
            <a:latin typeface="Comic Sans MS" panose="030F0702030302020204" pitchFamily="66" charset="0"/>
          </a:endParaRPr>
        </a:p>
      </dgm:t>
    </dgm:pt>
    <dgm:pt modelId="{80B35EBC-E79F-4800-A850-B6EFBF7E72C3}" type="parTrans" cxnId="{CA3C1934-C6B8-4D49-B57D-D29837F52CDA}">
      <dgm:prSet/>
      <dgm:spPr/>
      <dgm:t>
        <a:bodyPr/>
        <a:lstStyle/>
        <a:p>
          <a:endParaRPr lang="ru-RU"/>
        </a:p>
      </dgm:t>
    </dgm:pt>
    <dgm:pt modelId="{FD69F139-CE57-4AB1-90CB-D65585243341}" type="sibTrans" cxnId="{CA3C1934-C6B8-4D49-B57D-D29837F52CDA}">
      <dgm:prSet/>
      <dgm:spPr/>
      <dgm:t>
        <a:bodyPr/>
        <a:lstStyle/>
        <a:p>
          <a:endParaRPr lang="ru-RU"/>
        </a:p>
      </dgm:t>
    </dgm:pt>
    <dgm:pt modelId="{F91C6BF9-093A-46DB-BEF8-DE3072ADF9F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B050"/>
              </a:solidFill>
              <a:latin typeface="Comic Sans MS" panose="030F0702030302020204" pitchFamily="66" charset="0"/>
            </a:rPr>
            <a:t>Параллельная работа по развитию фонематического слуха</a:t>
          </a:r>
          <a:endParaRPr lang="ru-RU" sz="1600" b="1" dirty="0">
            <a:solidFill>
              <a:srgbClr val="00B050"/>
            </a:solidFill>
            <a:latin typeface="Comic Sans MS" panose="030F0702030302020204" pitchFamily="66" charset="0"/>
          </a:endParaRPr>
        </a:p>
      </dgm:t>
    </dgm:pt>
    <dgm:pt modelId="{65876E9D-DD93-4AB8-A17F-4CBEED532933}" type="parTrans" cxnId="{93E21353-37F2-49F1-8555-BEBB73DCD5B7}">
      <dgm:prSet/>
      <dgm:spPr/>
      <dgm:t>
        <a:bodyPr/>
        <a:lstStyle/>
        <a:p>
          <a:endParaRPr lang="ru-RU"/>
        </a:p>
      </dgm:t>
    </dgm:pt>
    <dgm:pt modelId="{FB51AD3A-89B7-4CD4-A450-BF3AB0FE2667}" type="sibTrans" cxnId="{93E21353-37F2-49F1-8555-BEBB73DCD5B7}">
      <dgm:prSet/>
      <dgm:spPr/>
      <dgm:t>
        <a:bodyPr/>
        <a:lstStyle/>
        <a:p>
          <a:endParaRPr lang="ru-RU"/>
        </a:p>
      </dgm:t>
    </dgm:pt>
    <dgm:pt modelId="{68FB4962-C3FE-4DAC-BA8A-FEBB0620E182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B050"/>
              </a:solidFill>
              <a:latin typeface="Comic Sans MS" panose="030F0702030302020204" pitchFamily="66" charset="0"/>
            </a:rPr>
            <a:t>Работа над выразительностью речи</a:t>
          </a:r>
          <a:endParaRPr lang="ru-RU" sz="1600" b="1" dirty="0">
            <a:solidFill>
              <a:srgbClr val="00B050"/>
            </a:solidFill>
            <a:latin typeface="Comic Sans MS" panose="030F0702030302020204" pitchFamily="66" charset="0"/>
          </a:endParaRPr>
        </a:p>
      </dgm:t>
    </dgm:pt>
    <dgm:pt modelId="{7C379FB8-A56C-47BF-B692-19D4ED66B3F1}" type="parTrans" cxnId="{76837069-09EF-4147-914E-16D099CCC2EB}">
      <dgm:prSet/>
      <dgm:spPr/>
      <dgm:t>
        <a:bodyPr/>
        <a:lstStyle/>
        <a:p>
          <a:endParaRPr lang="ru-RU"/>
        </a:p>
      </dgm:t>
    </dgm:pt>
    <dgm:pt modelId="{9E106B76-908F-4956-9220-A684AA7A0070}" type="sibTrans" cxnId="{76837069-09EF-4147-914E-16D099CCC2EB}">
      <dgm:prSet/>
      <dgm:spPr/>
      <dgm:t>
        <a:bodyPr/>
        <a:lstStyle/>
        <a:p>
          <a:endParaRPr lang="ru-RU"/>
        </a:p>
      </dgm:t>
    </dgm:pt>
    <dgm:pt modelId="{9D0E3221-553A-4D32-B7D0-DE960F0DEF5F}" type="pres">
      <dgm:prSet presAssocID="{B7BC3E57-A99B-4613-9BAB-9804E33FCE2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B1A3F33-1E5E-4121-A5E6-CC6966C17554}" type="pres">
      <dgm:prSet presAssocID="{9DE81B3C-D0A5-4CFE-BDB1-D2120BE01D60}" presName="Accent1" presStyleCnt="0"/>
      <dgm:spPr/>
    </dgm:pt>
    <dgm:pt modelId="{6F041529-4784-4AD3-835B-3A94CD4147AC}" type="pres">
      <dgm:prSet presAssocID="{9DE81B3C-D0A5-4CFE-BDB1-D2120BE01D60}" presName="Accent" presStyleLbl="node1" presStyleIdx="0" presStyleCnt="3"/>
      <dgm:spPr/>
    </dgm:pt>
    <dgm:pt modelId="{A544225B-687B-49E7-A2F0-CF976D0F9322}" type="pres">
      <dgm:prSet presAssocID="{9DE81B3C-D0A5-4CFE-BDB1-D2120BE01D60}" presName="Parent1" presStyleLbl="revTx" presStyleIdx="0" presStyleCnt="3" custScaleX="122394" custScaleY="1496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4CDB4-38BC-4D0C-B984-D6B0959204F8}" type="pres">
      <dgm:prSet presAssocID="{F91C6BF9-093A-46DB-BEF8-DE3072ADF9F0}" presName="Accent2" presStyleCnt="0"/>
      <dgm:spPr/>
    </dgm:pt>
    <dgm:pt modelId="{CC02C6A8-6EE8-4988-89E3-6D7532848C53}" type="pres">
      <dgm:prSet presAssocID="{F91C6BF9-093A-46DB-BEF8-DE3072ADF9F0}" presName="Accent" presStyleLbl="node1" presStyleIdx="1" presStyleCnt="3"/>
      <dgm:spPr/>
    </dgm:pt>
    <dgm:pt modelId="{8CD11825-06A5-47B1-817E-14264BB8E745}" type="pres">
      <dgm:prSet presAssocID="{F91C6BF9-093A-46DB-BEF8-DE3072ADF9F0}" presName="Parent2" presStyleLbl="revTx" presStyleIdx="1" presStyleCnt="3" custLinFactNeighborX="-1943" custLinFactNeighborY="-156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977C8-2ACC-4CF6-86A8-897F60E6F7A5}" type="pres">
      <dgm:prSet presAssocID="{68FB4962-C3FE-4DAC-BA8A-FEBB0620E182}" presName="Accent3" presStyleCnt="0"/>
      <dgm:spPr/>
    </dgm:pt>
    <dgm:pt modelId="{FC29C16F-B304-4B2B-93A8-C50E7730CA35}" type="pres">
      <dgm:prSet presAssocID="{68FB4962-C3FE-4DAC-BA8A-FEBB0620E182}" presName="Accent" presStyleLbl="node1" presStyleIdx="2" presStyleCnt="3"/>
      <dgm:spPr/>
    </dgm:pt>
    <dgm:pt modelId="{6CA794A0-A3BA-442F-B44D-B32549A17197}" type="pres">
      <dgm:prSet presAssocID="{68FB4962-C3FE-4DAC-BA8A-FEBB0620E182}" presName="Parent3" presStyleLbl="revTx" presStyleIdx="2" presStyleCnt="3" custScaleX="1315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E21353-37F2-49F1-8555-BEBB73DCD5B7}" srcId="{B7BC3E57-A99B-4613-9BAB-9804E33FCE2C}" destId="{F91C6BF9-093A-46DB-BEF8-DE3072ADF9F0}" srcOrd="1" destOrd="0" parTransId="{65876E9D-DD93-4AB8-A17F-4CBEED532933}" sibTransId="{FB51AD3A-89B7-4CD4-A450-BF3AB0FE2667}"/>
    <dgm:cxn modelId="{CA3C1934-C6B8-4D49-B57D-D29837F52CDA}" srcId="{B7BC3E57-A99B-4613-9BAB-9804E33FCE2C}" destId="{9DE81B3C-D0A5-4CFE-BDB1-D2120BE01D60}" srcOrd="0" destOrd="0" parTransId="{80B35EBC-E79F-4800-A850-B6EFBF7E72C3}" sibTransId="{FD69F139-CE57-4AB1-90CB-D65585243341}"/>
    <dgm:cxn modelId="{2ED8D9F1-D488-4599-963D-243484026F55}" type="presOf" srcId="{B7BC3E57-A99B-4613-9BAB-9804E33FCE2C}" destId="{9D0E3221-553A-4D32-B7D0-DE960F0DEF5F}" srcOrd="0" destOrd="0" presId="urn:microsoft.com/office/officeart/2009/layout/CircleArrowProcess"/>
    <dgm:cxn modelId="{D9B4C0EB-39AC-493C-863D-191F80EA1AC1}" type="presOf" srcId="{9DE81B3C-D0A5-4CFE-BDB1-D2120BE01D60}" destId="{A544225B-687B-49E7-A2F0-CF976D0F9322}" srcOrd="0" destOrd="0" presId="urn:microsoft.com/office/officeart/2009/layout/CircleArrowProcess"/>
    <dgm:cxn modelId="{6963343F-1D47-484D-AC7D-03565D577273}" type="presOf" srcId="{68FB4962-C3FE-4DAC-BA8A-FEBB0620E182}" destId="{6CA794A0-A3BA-442F-B44D-B32549A17197}" srcOrd="0" destOrd="0" presId="urn:microsoft.com/office/officeart/2009/layout/CircleArrowProcess"/>
    <dgm:cxn modelId="{76837069-09EF-4147-914E-16D099CCC2EB}" srcId="{B7BC3E57-A99B-4613-9BAB-9804E33FCE2C}" destId="{68FB4962-C3FE-4DAC-BA8A-FEBB0620E182}" srcOrd="2" destOrd="0" parTransId="{7C379FB8-A56C-47BF-B692-19D4ED66B3F1}" sibTransId="{9E106B76-908F-4956-9220-A684AA7A0070}"/>
    <dgm:cxn modelId="{DC5DCFD6-E103-4ACA-972E-1D547EF59148}" type="presOf" srcId="{F91C6BF9-093A-46DB-BEF8-DE3072ADF9F0}" destId="{8CD11825-06A5-47B1-817E-14264BB8E745}" srcOrd="0" destOrd="0" presId="urn:microsoft.com/office/officeart/2009/layout/CircleArrowProcess"/>
    <dgm:cxn modelId="{D2FD2D8D-3086-4F19-99C2-3B5B8D7F53D9}" type="presParOf" srcId="{9D0E3221-553A-4D32-B7D0-DE960F0DEF5F}" destId="{EB1A3F33-1E5E-4121-A5E6-CC6966C17554}" srcOrd="0" destOrd="0" presId="urn:microsoft.com/office/officeart/2009/layout/CircleArrowProcess"/>
    <dgm:cxn modelId="{5A11EA86-52A0-40DF-81B9-CCE7FCA9CAAA}" type="presParOf" srcId="{EB1A3F33-1E5E-4121-A5E6-CC6966C17554}" destId="{6F041529-4784-4AD3-835B-3A94CD4147AC}" srcOrd="0" destOrd="0" presId="urn:microsoft.com/office/officeart/2009/layout/CircleArrowProcess"/>
    <dgm:cxn modelId="{E6A34FE2-2A3A-4A90-8935-B2A6C3C4ADE7}" type="presParOf" srcId="{9D0E3221-553A-4D32-B7D0-DE960F0DEF5F}" destId="{A544225B-687B-49E7-A2F0-CF976D0F9322}" srcOrd="1" destOrd="0" presId="urn:microsoft.com/office/officeart/2009/layout/CircleArrowProcess"/>
    <dgm:cxn modelId="{A181F152-3FF1-485A-BC4B-785B8E9CD6F2}" type="presParOf" srcId="{9D0E3221-553A-4D32-B7D0-DE960F0DEF5F}" destId="{F6D4CDB4-38BC-4D0C-B984-D6B0959204F8}" srcOrd="2" destOrd="0" presId="urn:microsoft.com/office/officeart/2009/layout/CircleArrowProcess"/>
    <dgm:cxn modelId="{CE888FE3-0810-414E-9010-A0EE6965FCDB}" type="presParOf" srcId="{F6D4CDB4-38BC-4D0C-B984-D6B0959204F8}" destId="{CC02C6A8-6EE8-4988-89E3-6D7532848C53}" srcOrd="0" destOrd="0" presId="urn:microsoft.com/office/officeart/2009/layout/CircleArrowProcess"/>
    <dgm:cxn modelId="{DB201F70-B324-4E5E-8993-1121F17CA57C}" type="presParOf" srcId="{9D0E3221-553A-4D32-B7D0-DE960F0DEF5F}" destId="{8CD11825-06A5-47B1-817E-14264BB8E745}" srcOrd="3" destOrd="0" presId="urn:microsoft.com/office/officeart/2009/layout/CircleArrowProcess"/>
    <dgm:cxn modelId="{C686531E-F4B2-4E89-A301-092263AE77C9}" type="presParOf" srcId="{9D0E3221-553A-4D32-B7D0-DE960F0DEF5F}" destId="{C0D977C8-2ACC-4CF6-86A8-897F60E6F7A5}" srcOrd="4" destOrd="0" presId="urn:microsoft.com/office/officeart/2009/layout/CircleArrowProcess"/>
    <dgm:cxn modelId="{CEF311E0-8FFE-40B0-9442-DEB57909C0E6}" type="presParOf" srcId="{C0D977C8-2ACC-4CF6-86A8-897F60E6F7A5}" destId="{FC29C16F-B304-4B2B-93A8-C50E7730CA35}" srcOrd="0" destOrd="0" presId="urn:microsoft.com/office/officeart/2009/layout/CircleArrowProcess"/>
    <dgm:cxn modelId="{26712876-A590-4435-8251-BD32100F0EC9}" type="presParOf" srcId="{9D0E3221-553A-4D32-B7D0-DE960F0DEF5F}" destId="{6CA794A0-A3BA-442F-B44D-B32549A1719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15AB8-A8E7-4A82-A162-72E7F61ED287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endParaRPr lang="ru-RU" sz="1600" kern="1200" dirty="0"/>
        </a:p>
      </dsp:txBody>
      <dsp:txXfrm rot="-5400000">
        <a:off x="1" y="573596"/>
        <a:ext cx="1146297" cy="491270"/>
      </dsp:txXfrm>
    </dsp:sp>
    <dsp:sp modelId="{751EC34F-4FBD-4203-9521-BF694E648ECA}">
      <dsp:nvSpPr>
        <dsp:cNvPr id="0" name=""/>
        <dsp:cNvSpPr/>
      </dsp:nvSpPr>
      <dsp:spPr>
        <a:xfrm rot="5400000">
          <a:off x="4155739" y="-2980840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оптимизируется процесс автоматизации звуков у детей со стертой дизартрией</a:t>
          </a:r>
          <a:endParaRPr lang="ru-RU" sz="2200" kern="1200" dirty="0"/>
        </a:p>
      </dsp:txBody>
      <dsp:txXfrm rot="-5400000">
        <a:off x="1146298" y="80562"/>
        <a:ext cx="7031341" cy="960496"/>
      </dsp:txXfrm>
    </dsp:sp>
    <dsp:sp modelId="{92C468FD-0EA4-4654-B07C-DE007F211E96}">
      <dsp:nvSpPr>
        <dsp:cNvPr id="0" name=""/>
        <dsp:cNvSpPr/>
      </dsp:nvSpPr>
      <dsp:spPr>
        <a:xfrm rot="5400000">
          <a:off x="-235295" y="1642392"/>
          <a:ext cx="1637567" cy="114629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92D050"/>
              </a:solidFill>
            </a:rPr>
            <a:t>-</a:t>
          </a:r>
          <a:endParaRPr lang="ru-RU" sz="1600" kern="1200" dirty="0">
            <a:solidFill>
              <a:srgbClr val="92D050"/>
            </a:solidFill>
          </a:endParaRPr>
        </a:p>
      </dsp:txBody>
      <dsp:txXfrm rot="-5400000">
        <a:off x="10341" y="1969906"/>
        <a:ext cx="1146297" cy="491270"/>
      </dsp:txXfrm>
    </dsp:sp>
    <dsp:sp modelId="{B5BDF53A-AA6A-4D51-97E6-17A5D21290D9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На фоне уточнения произношения гласных речь детей становится более разборчивой</a:t>
          </a:r>
          <a:endParaRPr lang="ru-RU" sz="2200" kern="1200" dirty="0"/>
        </a:p>
      </dsp:txBody>
      <dsp:txXfrm rot="-5400000">
        <a:off x="1146298" y="1496158"/>
        <a:ext cx="7031341" cy="960496"/>
      </dsp:txXfrm>
    </dsp:sp>
    <dsp:sp modelId="{EBCF510F-5DB8-4BE0-9BCA-8B6D763E4182}">
      <dsp:nvSpPr>
        <dsp:cNvPr id="0" name=""/>
        <dsp:cNvSpPr/>
      </dsp:nvSpPr>
      <dsp:spPr>
        <a:xfrm rot="5400000">
          <a:off x="-235295" y="3134030"/>
          <a:ext cx="1637567" cy="114629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9966FF"/>
              </a:solidFill>
            </a:rPr>
            <a:t>.</a:t>
          </a:r>
          <a:endParaRPr lang="ru-RU" sz="1600" kern="1200" dirty="0">
            <a:solidFill>
              <a:srgbClr val="9966FF"/>
            </a:solidFill>
          </a:endParaRPr>
        </a:p>
      </dsp:txBody>
      <dsp:txXfrm rot="-5400000">
        <a:off x="10341" y="3461544"/>
        <a:ext cx="1146297" cy="491270"/>
      </dsp:txXfrm>
    </dsp:sp>
    <dsp:sp modelId="{B8878676-CA2C-42D6-BAB2-E7E09601A744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уменьшается или полностью устраняются ошибки на письме, связанные с неточным артикулированием звуков</a:t>
          </a:r>
          <a:endParaRPr lang="ru-RU" sz="2200" kern="1200" dirty="0"/>
        </a:p>
      </dsp:txBody>
      <dsp:txXfrm rot="-5400000">
        <a:off x="1146298" y="2939908"/>
        <a:ext cx="7031341" cy="960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41529-4784-4AD3-835B-3A94CD4147AC}">
      <dsp:nvSpPr>
        <dsp:cNvPr id="0" name=""/>
        <dsp:cNvSpPr/>
      </dsp:nvSpPr>
      <dsp:spPr>
        <a:xfrm>
          <a:off x="2013947" y="0"/>
          <a:ext cx="2863406" cy="286384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4225B-687B-49E7-A2F0-CF976D0F9322}">
      <dsp:nvSpPr>
        <dsp:cNvPr id="0" name=""/>
        <dsp:cNvSpPr/>
      </dsp:nvSpPr>
      <dsp:spPr>
        <a:xfrm>
          <a:off x="2468694" y="836421"/>
          <a:ext cx="1947459" cy="1190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B050"/>
              </a:solidFill>
              <a:latin typeface="Comic Sans MS" panose="030F0702030302020204" pitchFamily="66" charset="0"/>
            </a:rPr>
            <a:t>Опора на компенсаторные возможности ребенка</a:t>
          </a:r>
          <a:endParaRPr lang="ru-RU" sz="1600" b="1" kern="1200" dirty="0">
            <a:solidFill>
              <a:srgbClr val="00B050"/>
            </a:solidFill>
            <a:latin typeface="Comic Sans MS" panose="030F0702030302020204" pitchFamily="66" charset="0"/>
          </a:endParaRPr>
        </a:p>
      </dsp:txBody>
      <dsp:txXfrm>
        <a:off x="2468694" y="836421"/>
        <a:ext cx="1947459" cy="1190404"/>
      </dsp:txXfrm>
    </dsp:sp>
    <dsp:sp modelId="{CC02C6A8-6EE8-4988-89E3-6D7532848C53}">
      <dsp:nvSpPr>
        <dsp:cNvPr id="0" name=""/>
        <dsp:cNvSpPr/>
      </dsp:nvSpPr>
      <dsp:spPr>
        <a:xfrm>
          <a:off x="1218646" y="1645489"/>
          <a:ext cx="2863406" cy="286384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D11825-06A5-47B1-817E-14264BB8E745}">
      <dsp:nvSpPr>
        <dsp:cNvPr id="0" name=""/>
        <dsp:cNvSpPr/>
      </dsp:nvSpPr>
      <dsp:spPr>
        <a:xfrm>
          <a:off x="1823863" y="2564607"/>
          <a:ext cx="1591139" cy="7953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B050"/>
              </a:solidFill>
              <a:latin typeface="Comic Sans MS" panose="030F0702030302020204" pitchFamily="66" charset="0"/>
            </a:rPr>
            <a:t>Параллельная работа по развитию фонематического слуха</a:t>
          </a:r>
          <a:endParaRPr lang="ru-RU" sz="1600" b="1" kern="1200" dirty="0">
            <a:solidFill>
              <a:srgbClr val="00B050"/>
            </a:solidFill>
            <a:latin typeface="Comic Sans MS" panose="030F0702030302020204" pitchFamily="66" charset="0"/>
          </a:endParaRPr>
        </a:p>
      </dsp:txBody>
      <dsp:txXfrm>
        <a:off x="1823863" y="2564607"/>
        <a:ext cx="1591139" cy="795379"/>
      </dsp:txXfrm>
    </dsp:sp>
    <dsp:sp modelId="{FC29C16F-B304-4B2B-93A8-C50E7730CA35}">
      <dsp:nvSpPr>
        <dsp:cNvPr id="0" name=""/>
        <dsp:cNvSpPr/>
      </dsp:nvSpPr>
      <dsp:spPr>
        <a:xfrm>
          <a:off x="2217746" y="3487890"/>
          <a:ext cx="2460109" cy="246109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794A0-A3BA-442F-B44D-B32549A17197}">
      <dsp:nvSpPr>
        <dsp:cNvPr id="0" name=""/>
        <dsp:cNvSpPr/>
      </dsp:nvSpPr>
      <dsp:spPr>
        <a:xfrm>
          <a:off x="2399926" y="4346329"/>
          <a:ext cx="2092523" cy="7953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B050"/>
              </a:solidFill>
              <a:latin typeface="Comic Sans MS" panose="030F0702030302020204" pitchFamily="66" charset="0"/>
            </a:rPr>
            <a:t>Работа над выразительностью речи</a:t>
          </a:r>
          <a:endParaRPr lang="ru-RU" sz="1600" b="1" kern="1200" dirty="0">
            <a:solidFill>
              <a:srgbClr val="00B050"/>
            </a:solidFill>
            <a:latin typeface="Comic Sans MS" panose="030F0702030302020204" pitchFamily="66" charset="0"/>
          </a:endParaRPr>
        </a:p>
      </dsp:txBody>
      <dsp:txXfrm>
        <a:off x="2399926" y="4346329"/>
        <a:ext cx="2092523" cy="795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587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5452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447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849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71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71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372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404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909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24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395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F6338-C704-4051-839F-7CA04F8C3E51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9D170-6AD9-4622-8579-81E3503B09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1556792"/>
            <a:ext cx="56886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Методика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автоматизации и дифференциации звуков с использованием тактильно-кинестетической стимуляции  </a:t>
            </a:r>
            <a:endParaRPr lang="ru-RU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653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80452" y="1839008"/>
            <a:ext cx="698477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Автор методики</a:t>
            </a:r>
            <a:r>
              <a:rPr lang="ru-RU" sz="2000" dirty="0" smtClean="0">
                <a:latin typeface="Comic Sans MS" panose="030F0702030302020204" pitchFamily="66" charset="0"/>
              </a:rPr>
              <a:t> – </a:t>
            </a:r>
            <a:r>
              <a:rPr lang="ru-RU" sz="2000" dirty="0" err="1" smtClean="0">
                <a:latin typeface="Comic Sans MS" panose="030F0702030302020204" pitchFamily="66" charset="0"/>
              </a:rPr>
              <a:t>Е.Ф.Архипова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endParaRPr lang="ru-RU" sz="20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О</a:t>
            </a:r>
            <a:r>
              <a:rPr lang="ru-RU" sz="2000" dirty="0" smtClean="0"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сновной принцип </a:t>
            </a:r>
            <a:r>
              <a:rPr lang="ru-RU" sz="2000" dirty="0" smtClean="0">
                <a:effectLst/>
                <a:latin typeface="Comic Sans MS" panose="030F0702030302020204" pitchFamily="66" charset="0"/>
              </a:rPr>
              <a:t>- усиление артикуляционных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Comic Sans MS" panose="030F0702030302020204" pitchFamily="66" charset="0"/>
              </a:rPr>
              <a:t>кинестезий и </a:t>
            </a:r>
            <a:r>
              <a:rPr lang="ru-RU" sz="2000" dirty="0" err="1" smtClean="0">
                <a:effectLst/>
                <a:latin typeface="Comic Sans MS" panose="030F0702030302020204" pitchFamily="66" charset="0"/>
              </a:rPr>
              <a:t>проприорецептивных</a:t>
            </a:r>
            <a:r>
              <a:rPr lang="ru-RU" sz="2000" dirty="0" smtClean="0">
                <a:effectLst/>
                <a:latin typeface="Comic Sans MS" panose="030F0702030302020204" pitchFamily="66" charset="0"/>
              </a:rPr>
              <a:t> ощущений 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Comic Sans MS" panose="030F0702030302020204" pitchFamily="66" charset="0"/>
              </a:rPr>
              <a:t>в органах речи путем включения в коррекционную работу стимуляции рецепторных зон кистей обеих рук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6216" y="620688"/>
            <a:ext cx="2220599" cy="1682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737317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В результате использования методики:</a:t>
            </a:r>
            <a:endParaRPr lang="ru-RU" sz="28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007824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896709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5318" y="3861048"/>
            <a:ext cx="3922457" cy="24721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561465" cy="256146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633025"/>
            <a:ext cx="3276600" cy="238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891702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mc:AlternateContent xmlns:mc="http://schemas.openxmlformats.org/markup-compatibility/2006">
    <mc:Choice xmlns:p14="http://schemas.microsoft.com/office/powerpoint/2010/main" xmlns="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" dur="2000" tmFilter="0, 0; .2, .5; .8, .5; 1, 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7" dur="1000" autoRev="1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9" presetID="6" presetClass="emph" presetSubtype="0" fill="hold" nodeType="afterEffect" p14:presetBounceEnd="16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16000">
                                          <p:cBhvr>
                                            <p:cTn id="10" dur="2000" fill="hold"/>
                                            <p:tgtEl>
                                              <p:spTgt spid="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12" presetID="8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3" dur="2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6" dur="2000" tmFilter="0, 0; .2, .5; .8, .5; 1, 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7" dur="1000" autoRev="1" fill="hold"/>
                                            <p:tgtEl>
                                              <p:spTgt spid="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9" presetID="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10" dur="2000" fill="hold"/>
                                            <p:tgtEl>
                                              <p:spTgt spid="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12" presetID="8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13" dur="2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75656" y="194207"/>
            <a:ext cx="6556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Условия успешной реализации методики</a:t>
            </a:r>
            <a:endParaRPr lang="ru-RU" sz="24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3006668186"/>
              </p:ext>
            </p:extLst>
          </p:nvPr>
        </p:nvGraphicFramePr>
        <p:xfrm>
          <a:off x="1524000" y="720374"/>
          <a:ext cx="6096000" cy="5948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1534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1000" fill="hold"/>
                                        <p:tgtEl>
                                          <p:spTgt spid="7">
                                            <p:graphicEl>
                                              <a:dgm id="{6F041529-4784-4AD3-835B-3A94CD414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graphicEl>
                                              <a:dgm id="{6F041529-4784-4AD3-835B-3A94CD414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graphicEl>
                                              <a:dgm id="{6F041529-4784-4AD3-835B-3A94CD414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6F041529-4784-4AD3-835B-3A94CD414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1000" fill="hold"/>
                                        <p:tgtEl>
                                          <p:spTgt spid="7">
                                            <p:graphicEl>
                                              <a:dgm id="{A544225B-687B-49E7-A2F0-CF976D0F9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graphicEl>
                                              <a:dgm id="{A544225B-687B-49E7-A2F0-CF976D0F9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graphicEl>
                                              <a:dgm id="{A544225B-687B-49E7-A2F0-CF976D0F9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graphicEl>
                                              <a:dgm id="{A544225B-687B-49E7-A2F0-CF976D0F93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7">
                                            <p:graphicEl>
                                              <a:dgm id="{CC02C6A8-6EE8-4988-89E3-6D7532848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graphicEl>
                                              <a:dgm id="{CC02C6A8-6EE8-4988-89E3-6D7532848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graphicEl>
                                              <a:dgm id="{CC02C6A8-6EE8-4988-89E3-6D7532848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graphicEl>
                                              <a:dgm id="{CC02C6A8-6EE8-4988-89E3-6D7532848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8CD11825-06A5-47B1-817E-14264BB8E7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graphicEl>
                                              <a:dgm id="{8CD11825-06A5-47B1-817E-14264BB8E7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graphicEl>
                                              <a:dgm id="{8CD11825-06A5-47B1-817E-14264BB8E7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graphicEl>
                                              <a:dgm id="{8CD11825-06A5-47B1-817E-14264BB8E7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FC29C16F-B304-4B2B-93A8-C50E7730C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FC29C16F-B304-4B2B-93A8-C50E7730C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graphicEl>
                                              <a:dgm id="{FC29C16F-B304-4B2B-93A8-C50E7730C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graphicEl>
                                              <a:dgm id="{FC29C16F-B304-4B2B-93A8-C50E7730C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1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1000" fill="hold"/>
                                        <p:tgtEl>
                                          <p:spTgt spid="7">
                                            <p:graphicEl>
                                              <a:dgm id="{6CA794A0-A3BA-442F-B44D-B32549A17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graphicEl>
                                              <a:dgm id="{6CA794A0-A3BA-442F-B44D-B32549A17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graphicEl>
                                              <a:dgm id="{6CA794A0-A3BA-442F-B44D-B32549A17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graphicEl>
                                              <a:dgm id="{6CA794A0-A3BA-442F-B44D-B32549A171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Уточнение артикуляции гласных звуков</a:t>
            </a:r>
            <a:endParaRPr lang="ru-RU" sz="32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4472943"/>
              </p:ext>
            </p:extLst>
          </p:nvPr>
        </p:nvGraphicFramePr>
        <p:xfrm>
          <a:off x="827584" y="1484784"/>
          <a:ext cx="7488832" cy="4896544"/>
        </p:xfrm>
        <a:graphic>
          <a:graphicData uri="http://schemas.openxmlformats.org/drawingml/2006/table">
            <a:tbl>
              <a:tblPr firstRow="1" firstCol="1" bandRow="1"/>
              <a:tblGrid>
                <a:gridCol w="1247908"/>
                <a:gridCol w="1247908"/>
                <a:gridCol w="1247908"/>
                <a:gridCol w="1247908"/>
                <a:gridCol w="1248600"/>
                <a:gridCol w="1248600"/>
              </a:tblGrid>
              <a:tr h="2448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96" marR="66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Овал 13"/>
          <p:cNvSpPr/>
          <p:nvPr/>
        </p:nvSpPr>
        <p:spPr>
          <a:xfrm>
            <a:off x="1043608" y="2195470"/>
            <a:ext cx="838200" cy="9525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11760" y="2024021"/>
            <a:ext cx="596900" cy="1397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07904" y="2379620"/>
            <a:ext cx="495300" cy="5842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644008" y="2481221"/>
            <a:ext cx="1016000" cy="4826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44008" y="2713356"/>
            <a:ext cx="101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задержка 18"/>
          <p:cNvSpPr/>
          <p:nvPr/>
        </p:nvSpPr>
        <p:spPr>
          <a:xfrm rot="16200000">
            <a:off x="6152356" y="2239921"/>
            <a:ext cx="584200" cy="863600"/>
          </a:xfrm>
          <a:prstGeom prst="flowChartDelay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0" name="Блок-схема: задержка 19"/>
          <p:cNvSpPr/>
          <p:nvPr/>
        </p:nvSpPr>
        <p:spPr>
          <a:xfrm rot="5400000">
            <a:off x="7439496" y="2249806"/>
            <a:ext cx="520700" cy="927100"/>
          </a:xfrm>
          <a:prstGeom prst="flowChartDelay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337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Comic Sans MS" panose="030F0702030302020204" pitchFamily="66" charset="0"/>
              </a:rPr>
              <a:t>Автоматизация звука проводится по 11 модулям</a:t>
            </a:r>
            <a:r>
              <a:rPr lang="ru-RU" sz="2000" dirty="0">
                <a:latin typeface="Comic Sans MS" panose="030F0702030302020204" pitchFamily="66" charset="0"/>
              </a:rPr>
              <a:t/>
            </a:r>
            <a:br>
              <a:rPr lang="ru-RU" sz="2000" dirty="0">
                <a:latin typeface="Comic Sans MS" panose="030F0702030302020204" pitchFamily="66" charset="0"/>
              </a:rPr>
            </a:br>
            <a:r>
              <a:rPr lang="ru-RU" sz="2000" dirty="0">
                <a:latin typeface="Comic Sans MS" panose="030F0702030302020204" pitchFamily="66" charset="0"/>
              </a:rPr>
              <a:t>(вариантам звукосочетаний):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5616624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Отдельное произнесение: С…Г (С-согласный, Г-гласный).</a:t>
            </a: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II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 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СГ слитно. Прямой слог. </a:t>
            </a: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III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Г…С  раздельно </a:t>
            </a: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IV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ГС слитно (обратный слог). С- автоматизируемый согласный звук, Г-гласный.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V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ГСГ (интервокальная позиция)Г – гласные, С- автоматизируемый звук.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VI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ГС.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- автоматизируемый звук, Г – гласный звук, С – согласный звук, который в речи ребенка произносится правильно. </a:t>
            </a: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VII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. СГ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- автоматизируемый звук, Г – гласный звук, С – согласный звук, который в речи ребенка произносится правильно.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VIII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СГ. Слог со стечением согласных.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- автоматизируемый звук, Г – гласный звук, С – согласный звук, который в речи ребенка произносится правильно.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IX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. С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Г. Слог со стечением согласных.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- автоматизируемый звук, Г – гласный звук, С – согласный звук, который в речи ребенка произносится правильно.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X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ГС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. Слог со стечением согласных.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- автоматизируемый звук, Г – гласный звук, С – согласный звук, который в речи ребенка произносится правильно.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XI</a:t>
            </a:r>
            <a:r>
              <a:rPr lang="ru-RU" sz="1200" b="1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модуль.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Г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С. Слог со стечением согласных. </a:t>
            </a:r>
            <a:r>
              <a:rPr lang="ru-RU" sz="1200" b="1" u="sng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С</a:t>
            </a:r>
            <a:r>
              <a:rPr lang="ru-RU" sz="1200" dirty="0" smtClean="0"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- автоматизируемый звук, Г – гласный звук, С – согласный звук, который в речи ребенка произносится правильно.</a:t>
            </a:r>
            <a:endParaRPr lang="ru-RU" sz="1200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endParaRPr lang="ru-RU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344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Дифференциация звуков проводится по 11 модулям</a:t>
            </a:r>
            <a:r>
              <a:rPr lang="ru-RU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/>
            </a:r>
            <a:br>
              <a:rPr lang="ru-RU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(вариантам звукосочетаний):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I модуль</a:t>
            </a:r>
            <a:r>
              <a:rPr lang="ru-RU" sz="1200" dirty="0" smtClean="0">
                <a:latin typeface="Comic Sans MS" panose="030F0702030302020204" pitchFamily="66" charset="0"/>
              </a:rPr>
              <a:t>. Отдельное произнесение: С…Г. 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II модуль</a:t>
            </a:r>
            <a:r>
              <a:rPr lang="ru-RU" sz="1200" dirty="0" smtClean="0">
                <a:latin typeface="Comic Sans MS" panose="030F0702030302020204" pitchFamily="66" charset="0"/>
              </a:rPr>
              <a:t>. СГ слитно. Повторение пар звукосочетаний. (например: СА-ША)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III модуль</a:t>
            </a:r>
            <a:r>
              <a:rPr lang="ru-RU" sz="1200" dirty="0" smtClean="0">
                <a:latin typeface="Comic Sans MS" panose="030F0702030302020204" pitchFamily="66" charset="0"/>
              </a:rPr>
              <a:t>. С-Г- изолированное произнесение гласного и согласного. Повторение пар звукосочетаний.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IV модуль</a:t>
            </a:r>
            <a:r>
              <a:rPr lang="ru-RU" sz="1200" dirty="0" smtClean="0">
                <a:latin typeface="Comic Sans MS" panose="030F0702030302020204" pitchFamily="66" charset="0"/>
              </a:rPr>
              <a:t>. ГС слитно (обратный слог). Повторение пар звукосочетаний.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V модуль</a:t>
            </a:r>
            <a:r>
              <a:rPr lang="ru-RU" sz="1200" dirty="0" smtClean="0">
                <a:latin typeface="Comic Sans MS" panose="030F0702030302020204" pitchFamily="66" charset="0"/>
              </a:rPr>
              <a:t>. ГСГ (интервокальная позиция). Повторение пар звукосочетаний.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VI модуль</a:t>
            </a:r>
            <a:r>
              <a:rPr lang="ru-RU" sz="1200" dirty="0" smtClean="0">
                <a:latin typeface="Comic Sans MS" panose="030F0702030302020204" pitchFamily="66" charset="0"/>
              </a:rPr>
              <a:t>. СГС(N). Повторение пар звукосочетаний. В конце каждого звукосочетания стоит звук, который ребенок произносит правильно - С(N).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VII модуль.  </a:t>
            </a:r>
            <a:r>
              <a:rPr lang="ru-RU" sz="1200" dirty="0" smtClean="0">
                <a:latin typeface="Comic Sans MS" panose="030F0702030302020204" pitchFamily="66" charset="0"/>
              </a:rPr>
              <a:t>(N)СГС. Повторение пар звукосочетаний. В начале каждого звукосочетания стоит звук, который ребенок произносит правильно - С(N).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VIII модуль. </a:t>
            </a:r>
            <a:r>
              <a:rPr lang="ru-RU" sz="1200" dirty="0" smtClean="0">
                <a:latin typeface="Comic Sans MS" panose="030F0702030302020204" pitchFamily="66" charset="0"/>
              </a:rPr>
              <a:t>СС(N)Г. Повторение пар звукосочетаний, в конструкции которых на первом месте стоит звук, который дифференцируется с оппозиционными.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IX модуль. </a:t>
            </a:r>
            <a:r>
              <a:rPr lang="ru-RU" sz="1200" dirty="0" smtClean="0">
                <a:latin typeface="Comic Sans MS" panose="030F0702030302020204" pitchFamily="66" charset="0"/>
              </a:rPr>
              <a:t>(N)ССГ. Повторение пар звукосочетаний. Дифференцируемый звук стоит в середине.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X модуль. </a:t>
            </a:r>
            <a:r>
              <a:rPr lang="ru-RU" sz="1200" dirty="0" smtClean="0">
                <a:latin typeface="Comic Sans MS" panose="030F0702030302020204" pitchFamily="66" charset="0"/>
              </a:rPr>
              <a:t>ГС(N)С. Повторение пар звукосочетаний. Дифференцируемый звук стоит в конце звукосочетания.</a:t>
            </a:r>
          </a:p>
          <a:p>
            <a:pPr>
              <a:lnSpc>
                <a:spcPct val="150000"/>
              </a:lnSpc>
            </a:pPr>
            <a:r>
              <a:rPr lang="ru-RU" sz="1200" b="1" dirty="0" smtClean="0">
                <a:latin typeface="Comic Sans MS" panose="030F0702030302020204" pitchFamily="66" charset="0"/>
              </a:rPr>
              <a:t>XI модуль. </a:t>
            </a:r>
            <a:r>
              <a:rPr lang="ru-RU" sz="1200" dirty="0" smtClean="0">
                <a:latin typeface="Comic Sans MS" panose="030F0702030302020204" pitchFamily="66" charset="0"/>
              </a:rPr>
              <a:t>ГСС(N). Повторение пар звукосочетаний. Дифференцируемый звук находится в середине звукосочетания.</a:t>
            </a:r>
          </a:p>
          <a:p>
            <a:endParaRPr lang="ru-RU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396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rgbClr val="00B050"/>
                </a:solidFill>
                <a:latin typeface="Comic Sans MS" pitchFamily="66" charset="0"/>
              </a:rPr>
              <a:t>Спасибо за внимание!</a:t>
            </a:r>
            <a:endParaRPr lang="ru-RU" sz="44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533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В результате использования методики:</vt:lpstr>
      <vt:lpstr>Слайд 4</vt:lpstr>
      <vt:lpstr>Слайд 5</vt:lpstr>
      <vt:lpstr>Уточнение артикуляции гласных звуков</vt:lpstr>
      <vt:lpstr>Автоматизация звука проводится по 11 модулям (вариантам звукосочетаний):</vt:lpstr>
      <vt:lpstr>Дифференциация звуков проводится по 11 модулям (вариантам звукосочетаний):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Жека</dc:creator>
  <cp:lastModifiedBy>1</cp:lastModifiedBy>
  <cp:revision>22</cp:revision>
  <dcterms:created xsi:type="dcterms:W3CDTF">2013-11-11T15:07:58Z</dcterms:created>
  <dcterms:modified xsi:type="dcterms:W3CDTF">2013-11-13T05:52:42Z</dcterms:modified>
</cp:coreProperties>
</file>