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6"/>
  </p:notesMasterIdLst>
  <p:sldIdLst>
    <p:sldId id="256" r:id="rId3"/>
    <p:sldId id="298" r:id="rId4"/>
    <p:sldId id="258" r:id="rId5"/>
    <p:sldId id="300" r:id="rId6"/>
    <p:sldId id="263" r:id="rId7"/>
    <p:sldId id="301" r:id="rId8"/>
    <p:sldId id="264" r:id="rId9"/>
    <p:sldId id="275" r:id="rId10"/>
    <p:sldId id="273" r:id="rId11"/>
    <p:sldId id="279" r:id="rId12"/>
    <p:sldId id="262" r:id="rId13"/>
    <p:sldId id="272" r:id="rId14"/>
    <p:sldId id="271" r:id="rId15"/>
    <p:sldId id="299" r:id="rId16"/>
    <p:sldId id="270" r:id="rId17"/>
    <p:sldId id="302" r:id="rId18"/>
    <p:sldId id="303" r:id="rId19"/>
    <p:sldId id="305" r:id="rId20"/>
    <p:sldId id="304" r:id="rId21"/>
    <p:sldId id="307" r:id="rId22"/>
    <p:sldId id="308" r:id="rId23"/>
    <p:sldId id="309" r:id="rId24"/>
    <p:sldId id="310"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ma" initials="D"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2C09"/>
    <a:srgbClr val="00FF00"/>
    <a:srgbClr val="EA22E0"/>
    <a:srgbClr val="0033CC"/>
    <a:srgbClr val="F37F4B"/>
    <a:srgbClr val="DE2222"/>
    <a:srgbClr val="00FFFF"/>
    <a:srgbClr val="CC3399"/>
    <a:srgbClr val="008000"/>
    <a:srgbClr val="6B44D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0" autoAdjust="0"/>
    <p:restoredTop sz="94660"/>
  </p:normalViewPr>
  <p:slideViewPr>
    <p:cSldViewPr>
      <p:cViewPr>
        <p:scale>
          <a:sx n="71" d="100"/>
          <a:sy n="71" d="100"/>
        </p:scale>
        <p:origin x="-1176"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F80292-D375-4FC6-9322-CD43B813DF2E}" type="datetimeFigureOut">
              <a:rPr lang="ru-RU" smtClean="0"/>
              <a:pPr/>
              <a:t>24.02.2014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A655C4-9189-40EA-9449-C7361432772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ABA0CD-0A95-4F14-8BE3-1A59D92F0E15}" type="datetimeFigureOut">
              <a:rPr lang="ru-RU" smtClean="0"/>
              <a:pPr/>
              <a:t>24.02.2014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ABA0CD-0A95-4F14-8BE3-1A59D92F0E15}" type="datetimeFigureOut">
              <a:rPr lang="ru-RU" smtClean="0"/>
              <a:pPr/>
              <a:t>24.02.2014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ABA0CD-0A95-4F14-8BE3-1A59D92F0E15}" type="datetimeFigureOut">
              <a:rPr lang="ru-RU" smtClean="0"/>
              <a:pPr/>
              <a:t>24.02.2014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ABA0CD-0A95-4F14-8BE3-1A59D92F0E15}" type="datetimeFigureOut">
              <a:rPr lang="ru-RU" smtClean="0"/>
              <a:pPr/>
              <a:t>24.02.2014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ABA0CD-0A95-4F14-8BE3-1A59D92F0E15}" type="datetimeFigureOut">
              <a:rPr lang="ru-RU" smtClean="0"/>
              <a:pPr/>
              <a:t>24.02.2014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ABA0CD-0A95-4F14-8BE3-1A59D92F0E15}" type="datetimeFigureOut">
              <a:rPr lang="ru-RU" smtClean="0"/>
              <a:pPr/>
              <a:t>24.02.2014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ABA0CD-0A95-4F14-8BE3-1A59D92F0E15}" type="datetimeFigureOut">
              <a:rPr lang="ru-RU" smtClean="0"/>
              <a:pPr/>
              <a:t>24.02.2014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ABA0CD-0A95-4F14-8BE3-1A59D92F0E15}" type="datetimeFigureOut">
              <a:rPr lang="ru-RU" smtClean="0"/>
              <a:pPr/>
              <a:t>24.02.2014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ABA0CD-0A95-4F14-8BE3-1A59D92F0E15}" type="datetimeFigureOut">
              <a:rPr lang="ru-RU" smtClean="0"/>
              <a:pPr/>
              <a:t>24.02.2014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ABA0CD-0A95-4F14-8BE3-1A59D92F0E15}" type="datetimeFigureOut">
              <a:rPr lang="ru-RU" smtClean="0"/>
              <a:pPr/>
              <a:t>24.02.2014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ABA0CD-0A95-4F14-8BE3-1A59D92F0E15}" type="datetimeFigureOut">
              <a:rPr lang="ru-RU" smtClean="0"/>
              <a:pPr/>
              <a:t>24.02.2014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3399"/>
            </a:gs>
            <a:gs pos="25000">
              <a:srgbClr val="FF6633"/>
            </a:gs>
            <a:gs pos="50000">
              <a:srgbClr val="FFFF00"/>
            </a:gs>
            <a:gs pos="75000">
              <a:srgbClr val="15C5DD"/>
            </a:gs>
            <a:gs pos="100000">
              <a:srgbClr val="0033CC"/>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ABA0CD-0A95-4F14-8BE3-1A59D92F0E15}" type="datetimeFigureOut">
              <a:rPr lang="ru-RU" smtClean="0"/>
              <a:pPr/>
              <a:t>24.02.2014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08AE3-C74B-40EA-A036-B163DBC88F1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772816"/>
            <a:ext cx="7772400" cy="1398017"/>
          </a:xfrm>
        </p:spPr>
        <p:txBody>
          <a:bodyPr>
            <a:normAutofit fontScale="90000"/>
          </a:bodyPr>
          <a:lstStyle/>
          <a:p>
            <a:r>
              <a:rPr lang="ru-RU"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Нетрадиционная техника рисования</a:t>
            </a:r>
            <a:endParaRPr lang="ru-RU"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Подзаголовок 2"/>
          <p:cNvSpPr>
            <a:spLocks noGrp="1"/>
          </p:cNvSpPr>
          <p:nvPr>
            <p:ph type="subTitle" idx="1"/>
          </p:nvPr>
        </p:nvSpPr>
        <p:spPr>
          <a:xfrm>
            <a:off x="971600" y="4005064"/>
            <a:ext cx="7272808" cy="1584176"/>
          </a:xfrm>
        </p:spPr>
        <p:txBody>
          <a:bodyPr>
            <a:prstTxWarp prst="textDoubleWave1">
              <a:avLst>
                <a:gd name="adj1" fmla="val 12500"/>
                <a:gd name="adj2" fmla="val 0"/>
              </a:avLst>
            </a:prstTxWarp>
            <a:normAutofit/>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solidFill>
                    <a:schemeClr val="tx1"/>
                  </a:solidFill>
                </a:ln>
                <a:solidFill>
                  <a:srgbClr val="FF0000"/>
                </a:solidFill>
                <a:effectLst>
                  <a:outerShdw blurRad="80000" dist="40000" dir="5040000" algn="tl">
                    <a:srgbClr val="000000">
                      <a:alpha val="30000"/>
                    </a:srgbClr>
                  </a:outerShdw>
                </a:effectLst>
                <a:latin typeface="Segoe UI Light" pitchFamily="34" charset="0"/>
              </a:rPr>
              <a:t>МБДОУ – детский сад </a:t>
            </a:r>
            <a:endParaRPr lang="en-US" b="1" dirty="0" smtClean="0">
              <a:ln w="11430">
                <a:solidFill>
                  <a:schemeClr val="tx1"/>
                </a:solidFill>
              </a:ln>
              <a:solidFill>
                <a:srgbClr val="FF0000"/>
              </a:solidFill>
              <a:effectLst>
                <a:outerShdw blurRad="80000" dist="40000" dir="5040000" algn="tl">
                  <a:srgbClr val="000000">
                    <a:alpha val="30000"/>
                  </a:srgbClr>
                </a:outerShdw>
              </a:effectLst>
              <a:latin typeface="Segoe UI Light" pitchFamily="34" charset="0"/>
            </a:endParaRPr>
          </a:p>
          <a:p>
            <a:r>
              <a:rPr lang="ru-RU" b="1" dirty="0" smtClean="0">
                <a:ln w="11430">
                  <a:solidFill>
                    <a:schemeClr val="tx1"/>
                  </a:solidFill>
                </a:ln>
                <a:solidFill>
                  <a:srgbClr val="FF0000"/>
                </a:solidFill>
                <a:effectLst>
                  <a:outerShdw blurRad="80000" dist="40000" dir="5040000" algn="tl">
                    <a:srgbClr val="000000">
                      <a:alpha val="30000"/>
                    </a:srgbClr>
                  </a:outerShdw>
                </a:effectLst>
                <a:latin typeface="Segoe UI Light" pitchFamily="34" charset="0"/>
              </a:rPr>
              <a:t>№ 29</a:t>
            </a:r>
            <a:endParaRPr lang="ru-RU" b="1" dirty="0">
              <a:ln w="11430">
                <a:solidFill>
                  <a:schemeClr val="tx1"/>
                </a:solidFill>
              </a:ln>
              <a:solidFill>
                <a:srgbClr val="FF0000"/>
              </a:solidFill>
              <a:effectLst>
                <a:outerShdw blurRad="80000" dist="40000" dir="5040000" algn="tl">
                  <a:srgbClr val="000000">
                    <a:alpha val="30000"/>
                  </a:srgbClr>
                </a:outerShdw>
              </a:effectLst>
              <a:latin typeface="Segoe UI Light" pitchFamily="34" charset="0"/>
            </a:endParaRPr>
          </a:p>
        </p:txBody>
      </p:sp>
      <p:pic>
        <p:nvPicPr>
          <p:cNvPr id="8" name="Рисунок 7" descr="83356878_large_oillica.gif"/>
          <p:cNvPicPr>
            <a:picLocks noChangeAspect="1"/>
          </p:cNvPicPr>
          <p:nvPr/>
        </p:nvPicPr>
        <p:blipFill>
          <a:blip r:embed="rId2" cstate="email"/>
          <a:stretch>
            <a:fillRect/>
          </a:stretch>
        </p:blipFill>
        <p:spPr>
          <a:xfrm>
            <a:off x="7042087" y="188640"/>
            <a:ext cx="2101913" cy="1886314"/>
          </a:xfrm>
          <a:prstGeom prst="rect">
            <a:avLst/>
          </a:prstGeom>
        </p:spPr>
      </p:pic>
      <p:sp>
        <p:nvSpPr>
          <p:cNvPr id="5" name="Прямоугольник 4"/>
          <p:cNvSpPr/>
          <p:nvPr/>
        </p:nvSpPr>
        <p:spPr>
          <a:xfrm>
            <a:off x="899592" y="5517232"/>
            <a:ext cx="7072932" cy="1200329"/>
          </a:xfrm>
          <a:prstGeom prst="rect">
            <a:avLst/>
          </a:prstGeom>
        </p:spPr>
        <p:txBody>
          <a:bodyPr wrap="square">
            <a:spAutoFit/>
          </a:bodyPr>
          <a:lstStyle/>
          <a:p>
            <a:r>
              <a:rPr lang="ru-RU" sz="3600" b="1" dirty="0" smtClean="0">
                <a:ln w="12700">
                  <a:solidFill>
                    <a:srgbClr val="FF0000"/>
                  </a:solidFill>
                  <a:prstDash val="solid"/>
                </a:ln>
                <a:solidFill>
                  <a:srgbClr val="FFFF00"/>
                </a:solidFill>
                <a:effectLst>
                  <a:outerShdw blurRad="41275" dist="20320" dir="1800000" algn="tl" rotWithShape="0">
                    <a:srgbClr val="000000">
                      <a:alpha val="40000"/>
                    </a:srgbClr>
                  </a:outerShdw>
                </a:effectLst>
              </a:rPr>
              <a:t>Воспитатель:   Алдашкина Н.П. </a:t>
            </a:r>
            <a:r>
              <a:rPr lang="ru-RU" sz="3600" b="1" dirty="0" err="1" smtClean="0">
                <a:ln w="12700">
                  <a:solidFill>
                    <a:srgbClr val="FF0000"/>
                  </a:solidFill>
                  <a:prstDash val="solid"/>
                </a:ln>
                <a:solidFill>
                  <a:srgbClr val="FFFF00"/>
                </a:solidFill>
                <a:effectLst>
                  <a:outerShdw blurRad="41275" dist="20320" dir="1800000" algn="tl" rotWithShape="0">
                    <a:srgbClr val="000000">
                      <a:alpha val="40000"/>
                    </a:srgbClr>
                  </a:outerShdw>
                </a:effectLst>
              </a:rPr>
              <a:t>Гильмутянова</a:t>
            </a:r>
            <a:r>
              <a:rPr lang="ru-RU" sz="3600" b="1" dirty="0" smtClean="0">
                <a:ln w="12700">
                  <a:solidFill>
                    <a:srgbClr val="FF0000"/>
                  </a:solidFill>
                  <a:prstDash val="solid"/>
                </a:ln>
                <a:solidFill>
                  <a:srgbClr val="FFFF00"/>
                </a:solidFill>
                <a:effectLst>
                  <a:outerShdw blurRad="41275" dist="20320" dir="1800000" algn="tl" rotWithShape="0">
                    <a:srgbClr val="000000">
                      <a:alpha val="40000"/>
                    </a:srgbClr>
                  </a:outerShdw>
                </a:effectLst>
              </a:rPr>
              <a:t> Ю.В.</a:t>
            </a:r>
            <a:endParaRPr lang="ru-RU" sz="3600" b="1" dirty="0">
              <a:ln w="12700">
                <a:solidFill>
                  <a:srgbClr val="FF0000"/>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43408"/>
            <a:ext cx="8229600" cy="4896544"/>
          </a:xfrm>
        </p:spPr>
        <p:txBody>
          <a:bodyPr>
            <a:normAutofit/>
          </a:bodyPr>
          <a:lstStyle/>
          <a:p>
            <a:pPr algn="l"/>
            <a:r>
              <a:rPr lang="ru-RU" sz="3800" b="1" dirty="0" smtClean="0">
                <a:solidFill>
                  <a:srgbClr val="FFFF00"/>
                </a:solidFill>
              </a:rPr>
              <a:t>                   </a:t>
            </a:r>
            <a:r>
              <a:rPr lang="ru-RU" sz="38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Отпечатки листьев.</a:t>
            </a:r>
            <a:r>
              <a:rPr lang="ru-RU" sz="2400" i="1" dirty="0" smtClean="0"/>
              <a:t/>
            </a:r>
            <a:br>
              <a:rPr lang="ru-RU" sz="2400" i="1" dirty="0" smtClean="0"/>
            </a:br>
            <a:r>
              <a:rPr lang="ru-RU" sz="2400" b="1" u="sng" dirty="0" smtClean="0"/>
              <a:t>Возраст:</a:t>
            </a:r>
            <a:r>
              <a:rPr lang="ru-RU" sz="2400" b="1" i="1" dirty="0" smtClean="0"/>
              <a:t> от пяти лет.</a:t>
            </a:r>
            <a:br>
              <a:rPr lang="ru-RU" sz="2400" b="1" i="1" dirty="0" smtClean="0"/>
            </a:br>
            <a:r>
              <a:rPr lang="ru-RU" sz="2400" b="1" u="sng" dirty="0" smtClean="0"/>
              <a:t>Средства выразительности: </a:t>
            </a:r>
            <a:r>
              <a:rPr lang="ru-RU" sz="2400" b="1" i="1" dirty="0" smtClean="0"/>
              <a:t>фактура, цвет.</a:t>
            </a:r>
            <a:br>
              <a:rPr lang="ru-RU" sz="2400" b="1" i="1" dirty="0" smtClean="0"/>
            </a:br>
            <a:r>
              <a:rPr lang="ru-RU" sz="2400" b="1" u="sng" dirty="0" smtClean="0"/>
              <a:t>Материалы: </a:t>
            </a:r>
            <a:r>
              <a:rPr lang="ru-RU" sz="2400" b="1" i="1" dirty="0" smtClean="0"/>
              <a:t>бумага, листья разных деревьев (желательно опавшие), гуашь, кисти.</a:t>
            </a:r>
            <a:br>
              <a:rPr lang="ru-RU" sz="2400" b="1" i="1" dirty="0" smtClean="0"/>
            </a:br>
            <a:r>
              <a:rPr lang="ru-RU" sz="2400" b="1" u="sng" dirty="0" smtClean="0"/>
              <a:t>Способ  получения  изображения:  </a:t>
            </a:r>
            <a:r>
              <a:rPr lang="ru-RU" sz="2400" b="1" i="1" dirty="0" smtClean="0"/>
              <a:t>ребенок  покрывает листок дерева красками  разных  цветов,  затем  прикладывает  его  к  бумаге  окрашенной стороной  для  получения  отпечатка.   Каждый  раз  берется  новый  листок. Черешки у листьев можно дорисовать кистью. </a:t>
            </a:r>
            <a:r>
              <a:rPr lang="ru-RU" sz="2400" i="1" dirty="0" smtClean="0"/>
              <a:t/>
            </a:r>
            <a:br>
              <a:rPr lang="ru-RU" sz="2400" i="1" dirty="0" smtClean="0"/>
            </a:br>
            <a:endParaRPr lang="ru-RU" sz="2200" i="1" dirty="0"/>
          </a:p>
        </p:txBody>
      </p:sp>
      <p:pic>
        <p:nvPicPr>
          <p:cNvPr id="8195" name="Picture 3"/>
          <p:cNvPicPr>
            <a:picLocks noChangeAspect="1" noChangeArrowheads="1"/>
          </p:cNvPicPr>
          <p:nvPr/>
        </p:nvPicPr>
        <p:blipFill>
          <a:blip r:embed="rId2" cstate="email"/>
          <a:srcRect/>
          <a:stretch>
            <a:fillRect/>
          </a:stretch>
        </p:blipFill>
        <p:spPr bwMode="auto">
          <a:xfrm>
            <a:off x="827584" y="4509120"/>
            <a:ext cx="2916593" cy="19492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197" name="Picture 5"/>
          <p:cNvPicPr>
            <a:picLocks noGrp="1" noChangeAspect="1" noChangeArrowheads="1"/>
          </p:cNvPicPr>
          <p:nvPr>
            <p:ph idx="1"/>
          </p:nvPr>
        </p:nvPicPr>
        <p:blipFill>
          <a:blip r:embed="rId3" cstate="email"/>
          <a:srcRect/>
          <a:stretch>
            <a:fillRect/>
          </a:stretch>
        </p:blipFill>
        <p:spPr bwMode="auto">
          <a:xfrm>
            <a:off x="4572000" y="4509120"/>
            <a:ext cx="2592288" cy="19384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4032448"/>
          </a:xfrm>
        </p:spPr>
        <p:txBody>
          <a:bodyPr>
            <a:normAutofit fontScale="90000"/>
          </a:bodyPr>
          <a:lstStyle/>
          <a:p>
            <a:pPr algn="l"/>
            <a:r>
              <a:rPr lang="en-US" sz="4000" b="1" dirty="0" smtClean="0"/>
              <a:t>        </a:t>
            </a:r>
            <a:r>
              <a:rPr lang="ru-RU" sz="4200" b="1" dirty="0" smtClean="0">
                <a:ln>
                  <a:solidFill>
                    <a:schemeClr val="tx1"/>
                  </a:solidFill>
                </a:ln>
                <a:solidFill>
                  <a:srgbClr val="FFFF00"/>
                </a:solidFill>
              </a:rPr>
              <a:t>Тычок жесткой полусухой кистью.</a:t>
            </a:r>
            <a:r>
              <a:rPr lang="ru-RU" sz="2400" b="1" dirty="0" smtClean="0"/>
              <a:t/>
            </a:r>
            <a:br>
              <a:rPr lang="ru-RU" sz="2400" b="1" dirty="0" smtClean="0"/>
            </a:br>
            <a:r>
              <a:rPr lang="ru-RU" sz="2400" b="1" u="sng"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Возраст:</a:t>
            </a:r>
            <a:r>
              <a:rPr lang="ru-RU" sz="2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t>
            </a:r>
            <a:r>
              <a:rPr lang="ru-RU" sz="2400" b="1" i="1" dirty="0" smtClean="0"/>
              <a:t>любой.</a:t>
            </a:r>
            <a:br>
              <a:rPr lang="ru-RU" sz="2400" b="1" i="1" dirty="0" smtClean="0"/>
            </a:br>
            <a:r>
              <a:rPr lang="ru-RU" sz="2400" b="1" u="sng" dirty="0" smtClean="0">
                <a:ln w="12700">
                  <a:solidFill>
                    <a:schemeClr val="tx2">
                      <a:satMod val="155000"/>
                    </a:schemeClr>
                  </a:solidFill>
                  <a:prstDash val="solid"/>
                </a:ln>
                <a:solidFill>
                  <a:srgbClr val="00FF00"/>
                </a:solidFill>
                <a:effectLst>
                  <a:outerShdw blurRad="41275" dist="20320" dir="1800000" algn="tl" rotWithShape="0">
                    <a:srgbClr val="000000">
                      <a:alpha val="40000"/>
                    </a:srgbClr>
                  </a:outerShdw>
                </a:effectLst>
              </a:rPr>
              <a:t>Средства выразительности:</a:t>
            </a:r>
            <a:r>
              <a:rPr lang="ru-RU" sz="2400" b="1" dirty="0" smtClean="0">
                <a:ln w="12700">
                  <a:solidFill>
                    <a:schemeClr val="tx2">
                      <a:satMod val="155000"/>
                    </a:schemeClr>
                  </a:solidFill>
                  <a:prstDash val="solid"/>
                </a:ln>
                <a:solidFill>
                  <a:srgbClr val="00FF00"/>
                </a:solidFill>
                <a:effectLst>
                  <a:outerShdw blurRad="41275" dist="20320" dir="1800000" algn="tl" rotWithShape="0">
                    <a:srgbClr val="000000">
                      <a:alpha val="40000"/>
                    </a:srgbClr>
                  </a:outerShdw>
                </a:effectLst>
              </a:rPr>
              <a:t> </a:t>
            </a:r>
            <a:r>
              <a:rPr lang="ru-RU" sz="2400" b="1" i="1" dirty="0" smtClean="0"/>
              <a:t>фактурность окраски, цвет.</a:t>
            </a:r>
            <a:br>
              <a:rPr lang="ru-RU" sz="2400" b="1" i="1" dirty="0" smtClean="0"/>
            </a:br>
            <a:r>
              <a:rPr lang="ru-RU" sz="2400" b="1" u="sng"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Материалы: </a:t>
            </a:r>
            <a:r>
              <a:rPr lang="ru-RU" sz="2400" b="1" i="1" dirty="0" smtClean="0"/>
              <a:t>жесткая кисть, гуашь, бумага любого цвета и формата либо вырезанный силуэт пушистого или колючего животного.</a:t>
            </a:r>
            <a:br>
              <a:rPr lang="ru-RU" sz="2400" b="1" i="1" dirty="0" smtClean="0"/>
            </a:br>
            <a:r>
              <a:rPr lang="ru-RU" sz="2400" b="1" u="sng" dirty="0" smtClean="0">
                <a:ln w="12700">
                  <a:solidFill>
                    <a:schemeClr val="tx2">
                      <a:satMod val="155000"/>
                    </a:schemeClr>
                  </a:solidFill>
                  <a:prstDash val="solid"/>
                </a:ln>
                <a:solidFill>
                  <a:srgbClr val="6B44D8"/>
                </a:solidFill>
                <a:effectLst>
                  <a:outerShdw blurRad="41275" dist="20320" dir="1800000" algn="tl" rotWithShape="0">
                    <a:srgbClr val="000000">
                      <a:alpha val="40000"/>
                    </a:srgbClr>
                  </a:outerShdw>
                </a:effectLst>
              </a:rPr>
              <a:t>Способ получения изображения: </a:t>
            </a:r>
            <a:r>
              <a:rPr lang="ru-RU" sz="2400" b="1" i="1" dirty="0" smtClean="0"/>
              <a:t>ребенок опускает в гуашь кисть и ударяет ею по бумаге, держа вертикально. При работе кисть в воду не опускается. Таким образом заполняется весь лист, контур или шаблон. Получается имитация фактурности пушистой или колючей поверхности.</a:t>
            </a:r>
            <a:r>
              <a:rPr lang="ru-RU" sz="1800" b="1" dirty="0" smtClean="0"/>
              <a:t/>
            </a:r>
            <a:br>
              <a:rPr lang="ru-RU" sz="1800" b="1" dirty="0" smtClean="0"/>
            </a:br>
            <a:endParaRPr lang="ru-RU" sz="1800" dirty="0"/>
          </a:p>
        </p:txBody>
      </p:sp>
      <p:pic>
        <p:nvPicPr>
          <p:cNvPr id="4098" name="Picture 2"/>
          <p:cNvPicPr>
            <a:picLocks noGrp="1" noChangeAspect="1" noChangeArrowheads="1"/>
          </p:cNvPicPr>
          <p:nvPr>
            <p:ph idx="1"/>
          </p:nvPr>
        </p:nvPicPr>
        <p:blipFill>
          <a:blip r:embed="rId2" cstate="email"/>
          <a:srcRect/>
          <a:stretch>
            <a:fillRect/>
          </a:stretch>
        </p:blipFill>
        <p:spPr bwMode="auto">
          <a:xfrm>
            <a:off x="6228184" y="4365104"/>
            <a:ext cx="1728192" cy="23154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101" name="Picture 5"/>
          <p:cNvPicPr>
            <a:picLocks noChangeAspect="1" noChangeArrowheads="1"/>
          </p:cNvPicPr>
          <p:nvPr/>
        </p:nvPicPr>
        <p:blipFill>
          <a:blip r:embed="rId3" cstate="email"/>
          <a:srcRect/>
          <a:stretch>
            <a:fillRect/>
          </a:stretch>
        </p:blipFill>
        <p:spPr bwMode="auto">
          <a:xfrm>
            <a:off x="2051720" y="4365104"/>
            <a:ext cx="1806862" cy="23042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640960" cy="4666530"/>
          </a:xfrm>
        </p:spPr>
        <p:txBody>
          <a:bodyPr>
            <a:normAutofit fontScale="90000"/>
          </a:bodyPr>
          <a:lstStyle/>
          <a:p>
            <a:pPr algn="l"/>
            <a:r>
              <a:rPr lang="ru-RU" sz="4200" b="1" dirty="0" smtClean="0">
                <a:solidFill>
                  <a:srgbClr val="FFFF00"/>
                </a:solidFill>
              </a:rPr>
              <a:t>   </a:t>
            </a:r>
            <a:r>
              <a:rPr lang="ru-RU" sz="42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Восковые мелки (свеча) + акварель.</a:t>
            </a:r>
            <a:r>
              <a:rPr lang="ru-RU" sz="2400" b="1" dirty="0" smtClean="0"/>
              <a:t/>
            </a:r>
            <a:br>
              <a:rPr lang="ru-RU" sz="2400" b="1" dirty="0" smtClean="0"/>
            </a:br>
            <a:r>
              <a:rPr lang="ru-RU" sz="2300" b="1" u="sng" dirty="0" smtClean="0"/>
              <a:t>Возраст: </a:t>
            </a:r>
            <a:r>
              <a:rPr lang="ru-RU" sz="2300" b="1" i="1" dirty="0" smtClean="0"/>
              <a:t>от четырех лет.</a:t>
            </a:r>
            <a:br>
              <a:rPr lang="ru-RU" sz="2300" b="1" i="1" dirty="0" smtClean="0"/>
            </a:br>
            <a:r>
              <a:rPr lang="ru-RU" sz="2300" b="1" u="sng" dirty="0" smtClean="0"/>
              <a:t>Средства выразительности: </a:t>
            </a:r>
            <a:r>
              <a:rPr lang="ru-RU" sz="2300" b="1" i="1" dirty="0" smtClean="0"/>
              <a:t>цвет, линия, пятно, фактура. </a:t>
            </a:r>
            <a:r>
              <a:rPr lang="ru-RU" sz="2300" b="1" u="sng" dirty="0" smtClean="0"/>
              <a:t>Материалы:</a:t>
            </a:r>
            <a:r>
              <a:rPr lang="ru-RU" sz="2300" b="1" i="1" dirty="0" smtClean="0"/>
              <a:t> восковые мелки, плотная белая бумага, акварель, кисти. </a:t>
            </a:r>
            <a:br>
              <a:rPr lang="ru-RU" sz="2300" b="1" i="1" dirty="0" smtClean="0"/>
            </a:br>
            <a:r>
              <a:rPr lang="ru-RU" sz="2300" b="1" u="sng" dirty="0" smtClean="0"/>
              <a:t>Способ получения изображения: </a:t>
            </a:r>
            <a:r>
              <a:rPr lang="ru-RU" sz="2300" b="1" i="1" dirty="0" smtClean="0"/>
              <a:t>ребенок рисует восковыми мелками на белой бумаге. Затем закрашивает лист акварелью в один или несколько цветов. Рисунок мелками остается </a:t>
            </a:r>
            <a:r>
              <a:rPr lang="ru-RU" sz="2300" b="1" i="1" dirty="0" err="1" smtClean="0"/>
              <a:t>незакрашенным</a:t>
            </a:r>
            <a:r>
              <a:rPr lang="ru-RU" sz="2300" b="1" i="1" dirty="0" smtClean="0"/>
              <a:t>.</a:t>
            </a:r>
            <a:br>
              <a:rPr lang="ru-RU" sz="2300" b="1" i="1" dirty="0" smtClean="0"/>
            </a:br>
            <a:r>
              <a:rPr lang="ru-RU" sz="2300" b="1" i="1" dirty="0" smtClean="0"/>
              <a:t>Свеча + акварель Возраст: от четырех лет.</a:t>
            </a:r>
            <a:br>
              <a:rPr lang="ru-RU" sz="2300" b="1" i="1" dirty="0" smtClean="0"/>
            </a:br>
            <a:r>
              <a:rPr lang="ru-RU" sz="2300" b="1" u="sng" dirty="0" smtClean="0"/>
              <a:t>Средства выразительности: </a:t>
            </a:r>
            <a:r>
              <a:rPr lang="ru-RU" sz="2300" b="1" i="1" dirty="0" smtClean="0"/>
              <a:t>цвет, линия, пятно, фактура. Материалы: свеча, плотная бумага, акварель, кисти. Способ получения изображения: ребенок рисует свечой" на бумаге. Затем закрашивает лист акварелью в один или несколько цветов. Рисунок свечой остается белым.</a:t>
            </a:r>
            <a:r>
              <a:rPr lang="ru-RU" sz="2400" b="1" dirty="0" smtClean="0"/>
              <a:t/>
            </a:r>
            <a:br>
              <a:rPr lang="ru-RU" sz="2400" b="1" dirty="0" smtClean="0"/>
            </a:br>
            <a:endParaRPr lang="ru-RU" sz="2200" dirty="0"/>
          </a:p>
        </p:txBody>
      </p:sp>
      <p:pic>
        <p:nvPicPr>
          <p:cNvPr id="4" name="Содержимое 3" descr="P1140453.JPG"/>
          <p:cNvPicPr>
            <a:picLocks noGrp="1" noChangeAspect="1"/>
          </p:cNvPicPr>
          <p:nvPr>
            <p:ph idx="1"/>
          </p:nvPr>
        </p:nvPicPr>
        <p:blipFill>
          <a:blip r:embed="rId2" cstate="email"/>
          <a:srcRect/>
          <a:stretch>
            <a:fillRect/>
          </a:stretch>
        </p:blipFill>
        <p:spPr bwMode="auto">
          <a:xfrm>
            <a:off x="2411760" y="4797152"/>
            <a:ext cx="1369166" cy="19168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P1140209.JPG"/>
          <p:cNvPicPr>
            <a:picLocks noChangeAspect="1"/>
          </p:cNvPicPr>
          <p:nvPr/>
        </p:nvPicPr>
        <p:blipFill>
          <a:blip r:embed="rId3" cstate="email"/>
          <a:srcRect/>
          <a:stretch>
            <a:fillRect/>
          </a:stretch>
        </p:blipFill>
        <p:spPr bwMode="auto">
          <a:xfrm>
            <a:off x="4644008" y="4869160"/>
            <a:ext cx="2892609" cy="18246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4666530"/>
          </a:xfrm>
        </p:spPr>
        <p:txBody>
          <a:bodyPr>
            <a:normAutofit fontScale="90000"/>
          </a:bodyPr>
          <a:lstStyle/>
          <a:p>
            <a:pPr algn="l"/>
            <a:r>
              <a:rPr lang="ru-RU" sz="4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Монотипия предметная.</a:t>
            </a:r>
            <a:r>
              <a:rPr lang="ru-RU" sz="2400" b="1" dirty="0" smtClean="0"/>
              <a:t/>
            </a:r>
            <a:br>
              <a:rPr lang="ru-RU" sz="2400" b="1" dirty="0" smtClean="0"/>
            </a:br>
            <a:r>
              <a:rPr lang="ru-RU" sz="2400" b="1" u="sng" dirty="0" smtClean="0"/>
              <a:t>Возраст:</a:t>
            </a:r>
            <a:r>
              <a:rPr lang="ru-RU" sz="2400" b="1" i="1" dirty="0" smtClean="0"/>
              <a:t> от пяти лет.</a:t>
            </a:r>
            <a:br>
              <a:rPr lang="ru-RU" sz="2400" b="1" i="1" dirty="0" smtClean="0"/>
            </a:br>
            <a:r>
              <a:rPr lang="ru-RU" sz="2400" b="1" u="sng" dirty="0" smtClean="0"/>
              <a:t>Средства выразительности: </a:t>
            </a:r>
            <a:r>
              <a:rPr lang="ru-RU" sz="2400" b="1" i="1" dirty="0" smtClean="0"/>
              <a:t>пятно, цвет, симметрия.</a:t>
            </a:r>
            <a:br>
              <a:rPr lang="ru-RU" sz="2400" b="1" i="1" dirty="0" smtClean="0"/>
            </a:br>
            <a:r>
              <a:rPr lang="ru-RU" sz="2400" b="1" u="sng" dirty="0" smtClean="0"/>
              <a:t>Материалы:</a:t>
            </a:r>
            <a:r>
              <a:rPr lang="ru-RU" sz="2400" b="1" i="1" dirty="0" smtClean="0"/>
              <a:t> плотная бумага любого цвета, кисти, гуашь или акварель.</a:t>
            </a:r>
            <a:br>
              <a:rPr lang="ru-RU" sz="2400" b="1" i="1" dirty="0" smtClean="0"/>
            </a:br>
            <a:r>
              <a:rPr lang="ru-RU" sz="2400" b="1" u="sng" dirty="0" smtClean="0"/>
              <a:t>Способ получения изображения: </a:t>
            </a:r>
            <a:r>
              <a:rPr lang="ru-RU" sz="2400" b="1" i="1" dirty="0" smtClean="0"/>
              <a:t>ребенок складывает лист бумаги вдвое и на одной его половине рисует половину изображаемого предмета (предметы выбираются симметричные). После рисования каждой части предмета, пока не высохла краска, лист снова складывается пополам для получения отпечатка. Затем изображение можно украсить, также складывая лист после рисования нескольких украшений.</a:t>
            </a:r>
            <a:r>
              <a:rPr lang="ru-RU" sz="2400" b="1" dirty="0" smtClean="0"/>
              <a:t/>
            </a:r>
            <a:br>
              <a:rPr lang="ru-RU" sz="2400" b="1" dirty="0" smtClean="0"/>
            </a:br>
            <a:endParaRPr lang="ru-RU" sz="2200" dirty="0"/>
          </a:p>
        </p:txBody>
      </p:sp>
      <p:pic>
        <p:nvPicPr>
          <p:cNvPr id="10244" name="Picture 4"/>
          <p:cNvPicPr>
            <a:picLocks noChangeAspect="1" noChangeArrowheads="1"/>
          </p:cNvPicPr>
          <p:nvPr/>
        </p:nvPicPr>
        <p:blipFill>
          <a:blip r:embed="rId2" cstate="email"/>
          <a:srcRect/>
          <a:stretch>
            <a:fillRect/>
          </a:stretch>
        </p:blipFill>
        <p:spPr bwMode="auto">
          <a:xfrm>
            <a:off x="1763688" y="4365104"/>
            <a:ext cx="1656184" cy="21116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147" name="Picture 3"/>
          <p:cNvPicPr>
            <a:picLocks noGrp="1" noChangeAspect="1" noChangeArrowheads="1"/>
          </p:cNvPicPr>
          <p:nvPr>
            <p:ph idx="1"/>
          </p:nvPr>
        </p:nvPicPr>
        <p:blipFill>
          <a:blip r:embed="rId3" cstate="email"/>
          <a:srcRect/>
          <a:stretch>
            <a:fillRect/>
          </a:stretch>
        </p:blipFill>
        <p:spPr bwMode="auto">
          <a:xfrm>
            <a:off x="4499992" y="4581128"/>
            <a:ext cx="2520280" cy="18902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5170586"/>
          </a:xfrm>
        </p:spPr>
        <p:txBody>
          <a:bodyPr>
            <a:normAutofit fontScale="90000"/>
          </a:bodyPr>
          <a:lstStyle/>
          <a:p>
            <a:pPr algn="l"/>
            <a:r>
              <a:rPr lang="ru-RU" sz="42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           Монотипия пейзажная</a:t>
            </a:r>
            <a:r>
              <a:rPr lang="ru-RU" sz="2200" dirty="0" smtClean="0"/>
              <a:t/>
            </a:r>
            <a:br>
              <a:rPr lang="ru-RU" sz="2200" dirty="0" smtClean="0"/>
            </a:br>
            <a:r>
              <a:rPr lang="ru-RU" sz="2200" b="1" u="sng" dirty="0" smtClean="0"/>
              <a:t>Возраст:</a:t>
            </a:r>
            <a:r>
              <a:rPr lang="ru-RU" sz="2200" b="1" i="1" dirty="0" smtClean="0"/>
              <a:t> от 6 лет </a:t>
            </a:r>
            <a:br>
              <a:rPr lang="ru-RU" sz="2200" b="1" i="1" dirty="0" smtClean="0"/>
            </a:br>
            <a:r>
              <a:rPr lang="ru-RU" sz="2200" b="1" u="sng" dirty="0" smtClean="0"/>
              <a:t>Средства выразительности: </a:t>
            </a:r>
            <a:r>
              <a:rPr lang="ru-RU" sz="2200" b="1" i="1" dirty="0" smtClean="0"/>
              <a:t>пятно, тон, вертикальная симметрия, изображение пространства в композиции. </a:t>
            </a:r>
            <a:br>
              <a:rPr lang="ru-RU" sz="2200" b="1" i="1" dirty="0" smtClean="0"/>
            </a:br>
            <a:r>
              <a:rPr lang="ru-RU" sz="2200" b="1" u="sng" dirty="0" smtClean="0"/>
              <a:t>Материалы:</a:t>
            </a:r>
            <a:r>
              <a:rPr lang="ru-RU" sz="2200" b="1" i="1" dirty="0" smtClean="0"/>
              <a:t> бумага, кисти, гуашь либо акварель, влажная губка, кафельная плитка. </a:t>
            </a:r>
            <a:br>
              <a:rPr lang="ru-RU" sz="2200" b="1" i="1" dirty="0" smtClean="0"/>
            </a:br>
            <a:r>
              <a:rPr lang="ru-RU" sz="2200" b="1" u="sng" dirty="0" smtClean="0"/>
              <a:t>Способ получения изображения: </a:t>
            </a:r>
            <a:r>
              <a:rPr lang="ru-RU" sz="2200" b="1" i="1" dirty="0" smtClean="0"/>
              <a:t>ребёнок складывает лист бумаги вдвое. На одной его половине рисуется пейзаж, на другой получается его отражение в озере, реке (отпечаток). Пейзаж выполняется быстро, чтобы краска не успела высохнуть. Половина листа, предназначенная для отпечатка, протирается влажной губкой. Исходный рисунок, после того как с него сделан оттиск, оживляется красками, чтобы он сильнее отличался от отпечатка. Для монотипии также можно использовать лист бумаги и кафельную плитку. На последнюю наносится рисунок краской, затем она накрывается листом бумаги. Пейзаж получается размытым.</a:t>
            </a:r>
            <a:r>
              <a:rPr lang="ru-RU" b="1" i="1" dirty="0" smtClean="0"/>
              <a:t/>
            </a:r>
            <a:br>
              <a:rPr lang="ru-RU" b="1" i="1" dirty="0" smtClean="0"/>
            </a:br>
            <a:endParaRPr lang="ru-RU" b="1" i="1" dirty="0"/>
          </a:p>
        </p:txBody>
      </p:sp>
      <p:pic>
        <p:nvPicPr>
          <p:cNvPr id="5122" name="Picture 2"/>
          <p:cNvPicPr>
            <a:picLocks noGrp="1" noChangeAspect="1" noChangeArrowheads="1"/>
          </p:cNvPicPr>
          <p:nvPr>
            <p:ph idx="1"/>
          </p:nvPr>
        </p:nvPicPr>
        <p:blipFill>
          <a:blip r:embed="rId2" cstate="email"/>
          <a:srcRect/>
          <a:stretch>
            <a:fillRect/>
          </a:stretch>
        </p:blipFill>
        <p:spPr bwMode="auto">
          <a:xfrm>
            <a:off x="4932040" y="5229200"/>
            <a:ext cx="1584176" cy="1628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23" name="Picture 3"/>
          <p:cNvPicPr>
            <a:picLocks noChangeAspect="1" noChangeArrowheads="1"/>
          </p:cNvPicPr>
          <p:nvPr/>
        </p:nvPicPr>
        <p:blipFill>
          <a:blip r:embed="rId3" cstate="email"/>
          <a:srcRect/>
          <a:stretch>
            <a:fillRect/>
          </a:stretch>
        </p:blipFill>
        <p:spPr bwMode="auto">
          <a:xfrm>
            <a:off x="1259632" y="5157192"/>
            <a:ext cx="2088232" cy="15661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666530"/>
          </a:xfrm>
        </p:spPr>
        <p:txBody>
          <a:bodyPr>
            <a:normAutofit fontScale="90000"/>
          </a:bodyPr>
          <a:lstStyle/>
          <a:p>
            <a:pPr algn="l"/>
            <a:r>
              <a:rPr lang="ru-RU" sz="4200" b="1" dirty="0" smtClean="0">
                <a:solidFill>
                  <a:srgbClr val="FFFF00"/>
                </a:solidFill>
              </a:rPr>
              <a:t>          </a:t>
            </a:r>
            <a:r>
              <a:rPr lang="ru-RU" sz="4200"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Кляксография</a:t>
            </a:r>
            <a:r>
              <a:rPr lang="ru-RU" sz="42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 обычная.</a:t>
            </a:r>
            <a:r>
              <a:rPr lang="ru-RU" sz="2400" b="1" dirty="0" smtClean="0"/>
              <a:t/>
            </a:r>
            <a:br>
              <a:rPr lang="ru-RU" sz="2400" b="1" dirty="0" smtClean="0"/>
            </a:br>
            <a:r>
              <a:rPr lang="ru-RU" sz="2400" b="1" u="sng" dirty="0" smtClean="0"/>
              <a:t>Возраст:</a:t>
            </a:r>
            <a:r>
              <a:rPr lang="ru-RU" sz="2400" b="1" i="1" dirty="0" smtClean="0"/>
              <a:t> от пяти лет.</a:t>
            </a:r>
            <a:br>
              <a:rPr lang="ru-RU" sz="2400" b="1" i="1" dirty="0" smtClean="0"/>
            </a:br>
            <a:r>
              <a:rPr lang="ru-RU" sz="2400" b="1" u="sng" dirty="0" smtClean="0"/>
              <a:t>Средства выразительности</a:t>
            </a:r>
            <a:r>
              <a:rPr lang="ru-RU" sz="2400" b="1" i="1" dirty="0" smtClean="0"/>
              <a:t>: пятно.</a:t>
            </a:r>
            <a:br>
              <a:rPr lang="ru-RU" sz="2400" b="1" i="1" dirty="0" smtClean="0"/>
            </a:br>
            <a:r>
              <a:rPr lang="ru-RU" sz="2400" b="1" u="sng" dirty="0" smtClean="0"/>
              <a:t>Материалы: </a:t>
            </a:r>
            <a:r>
              <a:rPr lang="ru-RU" sz="2400" b="1" i="1" dirty="0" smtClean="0"/>
              <a:t>бумага, тушь либо жидко разведенная гуашь в мисочке, пластиковая ложечка.</a:t>
            </a:r>
            <a:br>
              <a:rPr lang="ru-RU" sz="2400" b="1" i="1" dirty="0" smtClean="0"/>
            </a:br>
            <a:r>
              <a:rPr lang="ru-RU" sz="2400" b="1" i="1" dirty="0" smtClean="0"/>
              <a:t> </a:t>
            </a:r>
            <a:r>
              <a:rPr lang="ru-RU" sz="2400" b="1" u="sng" dirty="0" smtClean="0"/>
              <a:t>Способ получения изображения: </a:t>
            </a:r>
            <a:r>
              <a:rPr lang="ru-RU" sz="2400" b="1" i="1" dirty="0" smtClean="0"/>
              <a:t>ребенок зачерпывает гуашь пластиковой ложкой и выливает на бумагу. В результате получаются пятна в произвольном порядке. Затем лист накрывается другим листом и прижимается (можно согнуть исходный лист пополам, на одну половину капнуть тушь, а другой его прикрыть). Далее верхний лист снимается, изображение рассматривается: определяется, на что оно похоже. Недостающие детали дорисовываются.</a:t>
            </a:r>
            <a:r>
              <a:rPr lang="ru-RU" sz="2400" b="1" dirty="0" smtClean="0"/>
              <a:t/>
            </a:r>
            <a:br>
              <a:rPr lang="ru-RU" sz="2400" b="1" dirty="0" smtClean="0"/>
            </a:br>
            <a:endParaRPr lang="ru-RU" sz="2200" dirty="0"/>
          </a:p>
        </p:txBody>
      </p:sp>
      <p:pic>
        <p:nvPicPr>
          <p:cNvPr id="4" name="Picture 7" descr="Рисунок11"/>
          <p:cNvPicPr>
            <a:picLocks noGrp="1" noChangeAspect="1" noChangeArrowheads="1"/>
          </p:cNvPicPr>
          <p:nvPr>
            <p:ph idx="1"/>
          </p:nvPr>
        </p:nvPicPr>
        <p:blipFill>
          <a:blip r:embed="rId2" cstate="email"/>
          <a:srcRect/>
          <a:stretch>
            <a:fillRect/>
          </a:stretch>
        </p:blipFill>
        <p:spPr bwMode="auto">
          <a:xfrm>
            <a:off x="3347864" y="4869160"/>
            <a:ext cx="2304256" cy="17327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8" descr="655"/>
          <p:cNvPicPr>
            <a:picLocks noChangeAspect="1" noChangeArrowheads="1"/>
          </p:cNvPicPr>
          <p:nvPr/>
        </p:nvPicPr>
        <p:blipFill>
          <a:blip r:embed="rId3" cstate="email"/>
          <a:srcRect/>
          <a:stretch>
            <a:fillRect/>
          </a:stretch>
        </p:blipFill>
        <p:spPr bwMode="auto">
          <a:xfrm>
            <a:off x="827584" y="4869160"/>
            <a:ext cx="1800225" cy="18002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4" descr="0_b913_f03e3ef2_L"/>
          <p:cNvPicPr>
            <a:picLocks noChangeAspect="1" noChangeArrowheads="1"/>
          </p:cNvPicPr>
          <p:nvPr/>
        </p:nvPicPr>
        <p:blipFill>
          <a:blip r:embed="rId4" cstate="email"/>
          <a:srcRect/>
          <a:stretch>
            <a:fillRect/>
          </a:stretch>
        </p:blipFill>
        <p:spPr bwMode="auto">
          <a:xfrm>
            <a:off x="6300192" y="4797152"/>
            <a:ext cx="1696445" cy="18725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666530"/>
          </a:xfrm>
        </p:spPr>
        <p:txBody>
          <a:bodyPr>
            <a:normAutofit/>
          </a:bodyPr>
          <a:lstStyle/>
          <a:p>
            <a:pPr algn="l"/>
            <a:r>
              <a:rPr lang="ru-RU" sz="2400" b="1" dirty="0" smtClean="0"/>
              <a:t/>
            </a:r>
            <a:br>
              <a:rPr lang="ru-RU" sz="2400" b="1" dirty="0" smtClean="0"/>
            </a:br>
            <a:endParaRPr lang="ru-RU" sz="2200" dirty="0"/>
          </a:p>
        </p:txBody>
      </p:sp>
      <p:pic>
        <p:nvPicPr>
          <p:cNvPr id="8"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9" name="Содержимое 8"/>
          <p:cNvSpPr>
            <a:spLocks noGrp="1"/>
          </p:cNvSpPr>
          <p:nvPr>
            <p:ph idx="1"/>
          </p:nvPr>
        </p:nvSpPr>
        <p:spPr>
          <a:xfrm>
            <a:off x="457200" y="5877272"/>
            <a:ext cx="8229600" cy="248891"/>
          </a:xfrm>
        </p:spPr>
        <p:txBody>
          <a:bodyPr>
            <a:normAutofit fontScale="32500" lnSpcReduction="20000"/>
          </a:bodyPr>
          <a:lstStyle/>
          <a:p>
            <a:endParaRPr lang="ru-RU"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666530"/>
          </a:xfrm>
        </p:spPr>
        <p:txBody>
          <a:bodyPr>
            <a:normAutofit/>
          </a:bodyPr>
          <a:lstStyle/>
          <a:p>
            <a:pPr algn="l"/>
            <a:r>
              <a:rPr lang="ru-RU" sz="2400" b="1" dirty="0" smtClean="0"/>
              <a:t/>
            </a:r>
            <a:br>
              <a:rPr lang="ru-RU" sz="2400" b="1" dirty="0" smtClean="0"/>
            </a:br>
            <a:endParaRPr lang="ru-RU" sz="2200" dirty="0"/>
          </a:p>
        </p:txBody>
      </p:sp>
      <p:sp>
        <p:nvSpPr>
          <p:cNvPr id="9" name="Содержимое 8"/>
          <p:cNvSpPr>
            <a:spLocks noGrp="1"/>
          </p:cNvSpPr>
          <p:nvPr>
            <p:ph idx="1"/>
          </p:nvPr>
        </p:nvSpPr>
        <p:spPr>
          <a:xfrm>
            <a:off x="457200" y="5877272"/>
            <a:ext cx="8229600" cy="248891"/>
          </a:xfrm>
        </p:spPr>
        <p:txBody>
          <a:bodyPr>
            <a:normAutofit fontScale="32500" lnSpcReduction="20000"/>
          </a:bodyPr>
          <a:lstStyle/>
          <a:p>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71400"/>
            <a:ext cx="8604448" cy="6264696"/>
          </a:xfrm>
        </p:spPr>
        <p:txBody>
          <a:bodyPr>
            <a:normAutofit fontScale="90000"/>
          </a:bodyPr>
          <a:lstStyle/>
          <a:p>
            <a:pPr algn="l"/>
            <a:r>
              <a:rPr lang="ru-RU" sz="4200" b="1" i="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Рисование расчёской, зубной щеткой.</a:t>
            </a:r>
            <a:r>
              <a:rPr lang="ru-RU" sz="2400" dirty="0" smtClean="0"/>
              <a:t/>
            </a:r>
            <a:br>
              <a:rPr lang="ru-RU" sz="2400" dirty="0" smtClean="0"/>
            </a:br>
            <a:r>
              <a:rPr lang="ru-RU" sz="2200" b="1" u="sng" dirty="0" smtClean="0"/>
              <a:t> Возраст:</a:t>
            </a:r>
            <a:r>
              <a:rPr lang="ru-RU" sz="2200" b="1" i="1" dirty="0" smtClean="0"/>
              <a:t> любой.</a:t>
            </a:r>
            <a:br>
              <a:rPr lang="ru-RU" sz="2200" b="1" i="1" dirty="0" smtClean="0"/>
            </a:br>
            <a:r>
              <a:rPr lang="ru-RU" sz="2200" b="1" u="sng" dirty="0" smtClean="0"/>
              <a:t>Средства выразительности: </a:t>
            </a:r>
            <a:r>
              <a:rPr lang="ru-RU" sz="2200" b="1" i="1" dirty="0" smtClean="0"/>
              <a:t>объемность, цвет.</a:t>
            </a:r>
            <a:br>
              <a:rPr lang="ru-RU" sz="2200" b="1" i="1" dirty="0" smtClean="0"/>
            </a:br>
            <a:r>
              <a:rPr lang="ru-RU" sz="2200" b="1" u="sng" dirty="0" smtClean="0"/>
              <a:t>Материалы: </a:t>
            </a:r>
            <a:r>
              <a:rPr lang="ru-RU" sz="2200" b="1" i="1" dirty="0" smtClean="0"/>
              <a:t>плотная бумага, акварель, зубная щетка и т.д., вода в блюдечке.</a:t>
            </a:r>
            <a:br>
              <a:rPr lang="ru-RU" sz="2200" b="1" i="1" dirty="0" smtClean="0"/>
            </a:br>
            <a:r>
              <a:rPr lang="ru-RU" sz="2200" b="1" u="sng" dirty="0" smtClean="0"/>
              <a:t>Способ получения изображения: </a:t>
            </a:r>
            <a:r>
              <a:rPr lang="ru-RU" sz="2200" b="1" i="1" dirty="0" smtClean="0"/>
              <a:t>Благодаря жестковатым, густым, ровно расположенным щетинкам она позволяет быстро и легко тонировать бумагу или наносить элементы рисунка с разной плотностью густоты краски. Щетку нельзя сильно мочить, то есть полусухую зубную щетку окунаем в гуашь, консистенции кашицы и можно приступать к работе.</a:t>
            </a:r>
            <a:br>
              <a:rPr lang="ru-RU" sz="2200" b="1" i="1" dirty="0" smtClean="0"/>
            </a:br>
            <a:r>
              <a:rPr lang="ru-RU" sz="2200" b="1" u="sng" dirty="0" smtClean="0"/>
              <a:t>Способ получения изображения</a:t>
            </a:r>
            <a:r>
              <a:rPr lang="ru-RU" sz="2200" b="1" i="1" dirty="0" smtClean="0"/>
              <a:t>: </a:t>
            </a:r>
            <a:br>
              <a:rPr lang="ru-RU" sz="2200" b="1" i="1" dirty="0" smtClean="0"/>
            </a:br>
            <a:r>
              <a:rPr lang="ru-RU" sz="2200" b="1" i="1" dirty="0" smtClean="0"/>
              <a:t>обмакивание в жидкую</a:t>
            </a:r>
            <a:br>
              <a:rPr lang="ru-RU" sz="2200" b="1" i="1" dirty="0" smtClean="0"/>
            </a:br>
            <a:r>
              <a:rPr lang="ru-RU" sz="2200" b="1" i="1" dirty="0" smtClean="0"/>
              <a:t> краску и </a:t>
            </a:r>
            <a:br>
              <a:rPr lang="ru-RU" sz="2200" b="1" i="1" dirty="0" smtClean="0"/>
            </a:br>
            <a:r>
              <a:rPr lang="ru-RU" sz="2200" b="1" i="1" dirty="0" smtClean="0"/>
              <a:t>рисование по разной </a:t>
            </a:r>
            <a:br>
              <a:rPr lang="ru-RU" sz="2200" b="1" i="1" dirty="0" smtClean="0"/>
            </a:br>
            <a:r>
              <a:rPr lang="ru-RU" sz="2200" b="1" i="1" dirty="0" smtClean="0"/>
              <a:t>поверхности</a:t>
            </a:r>
            <a:r>
              <a:rPr lang="ru-RU" sz="2200" dirty="0" smtClean="0"/>
              <a:t>.</a:t>
            </a:r>
            <a:r>
              <a:rPr lang="ru-RU" sz="2400" dirty="0" smtClean="0"/>
              <a:t/>
            </a:r>
            <a:br>
              <a:rPr lang="ru-RU" sz="2400" dirty="0" smtClean="0"/>
            </a:br>
            <a:endParaRPr lang="ru-RU" sz="2200" b="1" i="1" dirty="0"/>
          </a:p>
        </p:txBody>
      </p:sp>
      <p:sp>
        <p:nvSpPr>
          <p:cNvPr id="3" name="Содержимое 2"/>
          <p:cNvSpPr>
            <a:spLocks noGrp="1"/>
          </p:cNvSpPr>
          <p:nvPr>
            <p:ph idx="1"/>
          </p:nvPr>
        </p:nvSpPr>
        <p:spPr>
          <a:xfrm>
            <a:off x="457200" y="5373216"/>
            <a:ext cx="8229600" cy="752947"/>
          </a:xfrm>
        </p:spPr>
        <p:txBody>
          <a:bodyPr/>
          <a:lstStyle/>
          <a:p>
            <a:endParaRPr lang="ru-RU" dirty="0"/>
          </a:p>
        </p:txBody>
      </p:sp>
      <p:pic>
        <p:nvPicPr>
          <p:cNvPr id="1026" name="Picture 2"/>
          <p:cNvPicPr>
            <a:picLocks noChangeAspect="1" noChangeArrowheads="1"/>
          </p:cNvPicPr>
          <p:nvPr/>
        </p:nvPicPr>
        <p:blipFill>
          <a:blip r:embed="rId2" cstate="email"/>
          <a:srcRect/>
          <a:stretch>
            <a:fillRect/>
          </a:stretch>
        </p:blipFill>
        <p:spPr bwMode="auto">
          <a:xfrm>
            <a:off x="3923928" y="4797152"/>
            <a:ext cx="2160240" cy="15430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2"/>
          <p:cNvPicPr>
            <a:picLocks noChangeAspect="1" noChangeArrowheads="1"/>
          </p:cNvPicPr>
          <p:nvPr/>
        </p:nvPicPr>
        <p:blipFill>
          <a:blip r:embed="rId3" cstate="email"/>
          <a:srcRect/>
          <a:stretch>
            <a:fillRect/>
          </a:stretch>
        </p:blipFill>
        <p:spPr bwMode="auto">
          <a:xfrm>
            <a:off x="6732240" y="4124971"/>
            <a:ext cx="1728192" cy="23068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15416"/>
            <a:ext cx="8229600" cy="4320480"/>
          </a:xfrm>
        </p:spPr>
        <p:txBody>
          <a:bodyPr>
            <a:normAutofit/>
          </a:bodyPr>
          <a:lstStyle/>
          <a:p>
            <a:pPr algn="l"/>
            <a:r>
              <a:rPr lang="ru-RU" sz="38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                           </a:t>
            </a:r>
            <a:r>
              <a:rPr lang="ru-RU" sz="3800"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Набрызг</a:t>
            </a:r>
            <a:r>
              <a:rPr lang="ru-RU" sz="2400" b="1" dirty="0" smtClean="0"/>
              <a:t/>
            </a:r>
            <a:br>
              <a:rPr lang="ru-RU" sz="2400" b="1" dirty="0" smtClean="0"/>
            </a:br>
            <a:r>
              <a:rPr lang="ru-RU" sz="2400" b="1" u="sng" dirty="0" smtClean="0"/>
              <a:t>Возраст:</a:t>
            </a:r>
            <a:r>
              <a:rPr lang="ru-RU" sz="2400" b="1" i="1" dirty="0" smtClean="0"/>
              <a:t> от пяти лет.</a:t>
            </a:r>
            <a:br>
              <a:rPr lang="ru-RU" sz="2400" b="1" i="1" dirty="0" smtClean="0"/>
            </a:br>
            <a:r>
              <a:rPr lang="ru-RU" sz="2400" b="1" i="1" dirty="0" smtClean="0"/>
              <a:t> </a:t>
            </a:r>
            <a:r>
              <a:rPr lang="ru-RU" sz="2400" b="1" u="sng" dirty="0" smtClean="0"/>
              <a:t>Средства выразительности: </a:t>
            </a:r>
            <a:r>
              <a:rPr lang="ru-RU" sz="2400" b="1" i="1" dirty="0" smtClean="0"/>
              <a:t>точка, фактура.</a:t>
            </a:r>
            <a:br>
              <a:rPr lang="ru-RU" sz="2400" b="1" i="1" dirty="0" smtClean="0"/>
            </a:br>
            <a:r>
              <a:rPr lang="ru-RU" sz="2400" b="1" u="sng" dirty="0" smtClean="0"/>
              <a:t>Материалы: </a:t>
            </a:r>
            <a:r>
              <a:rPr lang="ru-RU" sz="2400" b="1" i="1" dirty="0" smtClean="0"/>
              <a:t>бумага, гуашь, жесткая кисть, кусочек плотного картона либо пластика (5x5 см).</a:t>
            </a:r>
            <a:br>
              <a:rPr lang="ru-RU" sz="2400" b="1" i="1" dirty="0" smtClean="0"/>
            </a:br>
            <a:r>
              <a:rPr lang="ru-RU" sz="2400" b="1" u="sng" dirty="0" smtClean="0"/>
              <a:t>Способ получения изображения: </a:t>
            </a:r>
            <a:r>
              <a:rPr lang="ru-RU" sz="2400" b="1" i="1" dirty="0" smtClean="0"/>
              <a:t>ребенок набирает краску на кисть и ударяет кистью о картон, который держит над бумагой. Краска разбрызгивается на бумагу.</a:t>
            </a:r>
            <a:r>
              <a:rPr lang="ru-RU" sz="2400" b="1" dirty="0" smtClean="0"/>
              <a:t/>
            </a:r>
            <a:br>
              <a:rPr lang="ru-RU" sz="2400" b="1" dirty="0" smtClean="0"/>
            </a:br>
            <a:endParaRPr lang="ru-RU" sz="2200" dirty="0"/>
          </a:p>
        </p:txBody>
      </p:sp>
      <p:sp>
        <p:nvSpPr>
          <p:cNvPr id="3" name="Содержимое 2"/>
          <p:cNvSpPr>
            <a:spLocks noGrp="1"/>
          </p:cNvSpPr>
          <p:nvPr>
            <p:ph idx="1"/>
          </p:nvPr>
        </p:nvSpPr>
        <p:spPr>
          <a:xfrm>
            <a:off x="457200" y="5373216"/>
            <a:ext cx="8229600" cy="752947"/>
          </a:xfrm>
        </p:spPr>
        <p:txBody>
          <a:bodyPr/>
          <a:lstStyle/>
          <a:p>
            <a:endParaRPr lang="ru-RU" dirty="0"/>
          </a:p>
        </p:txBody>
      </p:sp>
      <p:pic>
        <p:nvPicPr>
          <p:cNvPr id="4" name="Picture 4"/>
          <p:cNvPicPr>
            <a:picLocks noChangeAspect="1" noChangeArrowheads="1"/>
          </p:cNvPicPr>
          <p:nvPr/>
        </p:nvPicPr>
        <p:blipFill>
          <a:blip r:embed="rId2" cstate="email"/>
          <a:srcRect/>
          <a:stretch>
            <a:fillRect/>
          </a:stretch>
        </p:blipFill>
        <p:spPr bwMode="auto">
          <a:xfrm>
            <a:off x="323528" y="3861048"/>
            <a:ext cx="2738104" cy="206649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314" name="Picture 2"/>
          <p:cNvPicPr>
            <a:picLocks noChangeAspect="1" noChangeArrowheads="1"/>
          </p:cNvPicPr>
          <p:nvPr/>
        </p:nvPicPr>
        <p:blipFill>
          <a:blip r:embed="rId3" cstate="email"/>
          <a:srcRect/>
          <a:stretch>
            <a:fillRect/>
          </a:stretch>
        </p:blipFill>
        <p:spPr bwMode="auto">
          <a:xfrm rot="10800000">
            <a:off x="3491880" y="4293096"/>
            <a:ext cx="2664296" cy="21129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098" name="Picture 2"/>
          <p:cNvPicPr>
            <a:picLocks noChangeAspect="1" noChangeArrowheads="1"/>
          </p:cNvPicPr>
          <p:nvPr/>
        </p:nvPicPr>
        <p:blipFill>
          <a:blip r:embed="rId4" cstate="email"/>
          <a:srcRect/>
          <a:stretch>
            <a:fillRect/>
          </a:stretch>
        </p:blipFill>
        <p:spPr bwMode="auto">
          <a:xfrm>
            <a:off x="6444208" y="3645024"/>
            <a:ext cx="2376264" cy="20764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latin typeface="Segoe Print" pitchFamily="2" charset="0"/>
              </a:rPr>
              <a:t>Рисование с использованием нетрадиционной техники – </a:t>
            </a:r>
            <a:endParaRPr lang="ru-RU" b="1" dirty="0">
              <a:ln w="12700">
                <a:solidFill>
                  <a:schemeClr val="tx1"/>
                </a:solidFill>
                <a:prstDash val="solid"/>
              </a:ln>
              <a:solidFill>
                <a:srgbClr val="FFFF00"/>
              </a:solidFill>
              <a:effectLst>
                <a:outerShdw blurRad="41275" dist="20320" dir="1800000" algn="tl" rotWithShape="0">
                  <a:srgbClr val="000000">
                    <a:alpha val="40000"/>
                  </a:srgbClr>
                </a:outerShdw>
              </a:effectLst>
              <a:latin typeface="Segoe Print" pitchFamily="2" charset="0"/>
            </a:endParaRPr>
          </a:p>
        </p:txBody>
      </p:sp>
      <p:sp>
        <p:nvSpPr>
          <p:cNvPr id="3" name="Содержимое 2"/>
          <p:cNvSpPr>
            <a:spLocks noGrp="1"/>
          </p:cNvSpPr>
          <p:nvPr>
            <p:ph idx="1"/>
          </p:nvPr>
        </p:nvSpPr>
        <p:spPr/>
        <p:txBody>
          <a:bodyPr/>
          <a:lstStyle/>
          <a:p>
            <a:pPr>
              <a:buNone/>
            </a:pPr>
            <a:r>
              <a:rPr lang="en-US" dirty="0" smtClean="0">
                <a:solidFill>
                  <a:srgbClr val="00B050"/>
                </a:solidFill>
                <a:effectLst>
                  <a:outerShdw blurRad="38100" dist="38100" dir="2700000" algn="tl">
                    <a:srgbClr val="000000">
                      <a:alpha val="43137"/>
                    </a:srgbClr>
                  </a:outerShdw>
                </a:effectLst>
                <a:latin typeface="Comic Sans MS" pitchFamily="66" charset="0"/>
              </a:rPr>
              <a:t>  </a:t>
            </a:r>
            <a:r>
              <a:rPr lang="ru-RU" b="1" dirty="0" smtClean="0">
                <a:ln w="12700">
                  <a:solidFill>
                    <a:schemeClr val="tx1"/>
                  </a:solidFill>
                  <a:prstDash val="solid"/>
                </a:ln>
                <a:solidFill>
                  <a:srgbClr val="0033CC"/>
                </a:solidFill>
                <a:effectLst>
                  <a:outerShdw blurRad="41275" dist="20320" dir="1800000" algn="tl" rotWithShape="0">
                    <a:srgbClr val="000000">
                      <a:alpha val="40000"/>
                    </a:srgbClr>
                  </a:outerShdw>
                </a:effectLst>
                <a:latin typeface="Segoe Print" pitchFamily="2" charset="0"/>
              </a:rPr>
              <a:t>это рисование направленное на умение отходить от стандарта. Главное условие: самостоятельно мыслить и получение неограниченных возможностей выразить в рисунке свои чувства и мысли, погрузиться в удивительный мир творчества.</a:t>
            </a:r>
            <a:endParaRPr lang="ru-RU" dirty="0" smtClean="0">
              <a:ln w="12700">
                <a:solidFill>
                  <a:schemeClr val="tx1"/>
                </a:solidFill>
                <a:prstDash val="solid"/>
              </a:ln>
              <a:solidFill>
                <a:srgbClr val="0033CC"/>
              </a:solidFill>
              <a:effectLst>
                <a:outerShdw blurRad="38100" dist="38100" dir="2700000" algn="tl">
                  <a:srgbClr val="000000">
                    <a:alpha val="43137"/>
                  </a:srgbClr>
                </a:outerShdw>
              </a:effectLst>
              <a:latin typeface="Segoe Print" pitchFamily="2" charset="0"/>
            </a:endParaRPr>
          </a:p>
          <a:p>
            <a:endParaRPr lang="ru-RU"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4680520"/>
          </a:xfrm>
        </p:spPr>
        <p:txBody>
          <a:bodyPr>
            <a:normAutofit fontScale="90000"/>
          </a:bodyPr>
          <a:lstStyle/>
          <a:p>
            <a:pPr algn="l"/>
            <a:r>
              <a:rPr lang="en-US" sz="4200" dirty="0" smtClean="0">
                <a:solidFill>
                  <a:srgbClr val="FFFF00"/>
                </a:solidFill>
              </a:rPr>
              <a:t/>
            </a:r>
            <a:br>
              <a:rPr lang="en-US" sz="4200" dirty="0" smtClean="0">
                <a:solidFill>
                  <a:srgbClr val="FFFF00"/>
                </a:solidFill>
              </a:rPr>
            </a:br>
            <a:r>
              <a:rPr lang="en-US" sz="4200" dirty="0" smtClean="0">
                <a:solidFill>
                  <a:srgbClr val="FFFF00"/>
                </a:solidFill>
              </a:rPr>
              <a:t>            </a:t>
            </a:r>
            <a:r>
              <a:rPr lang="ru-RU" sz="42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Чёрно-белый </a:t>
            </a:r>
            <a:r>
              <a:rPr lang="ru-RU" sz="4200"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граттаж</a:t>
            </a:r>
            <a:r>
              <a:rPr lang="en-US" sz="42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
            </a:r>
            <a:br>
              <a:rPr lang="en-US" sz="42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br>
            <a:r>
              <a:rPr lang="en-US" sz="42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             </a:t>
            </a:r>
            <a:r>
              <a:rPr lang="ru-RU" sz="42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(грунтованный лист )</a:t>
            </a:r>
            <a:r>
              <a:rPr lang="ru-RU" sz="2200" b="1" i="1" dirty="0" smtClean="0"/>
              <a:t/>
            </a:r>
            <a:br>
              <a:rPr lang="ru-RU" sz="2200" b="1" i="1" dirty="0" smtClean="0"/>
            </a:br>
            <a:r>
              <a:rPr lang="ru-RU" sz="2400" b="1" u="sng" dirty="0" smtClean="0"/>
              <a:t>Возраст:</a:t>
            </a:r>
            <a:r>
              <a:rPr lang="ru-RU" sz="2400" b="1" i="1" dirty="0" smtClean="0"/>
              <a:t> от 5 лет</a:t>
            </a:r>
            <a:br>
              <a:rPr lang="ru-RU" sz="2400" b="1" i="1" dirty="0" smtClean="0"/>
            </a:br>
            <a:r>
              <a:rPr lang="ru-RU" sz="2400" b="1" u="sng" dirty="0" smtClean="0"/>
              <a:t>Средства выразительности: </a:t>
            </a:r>
            <a:r>
              <a:rPr lang="ru-RU" sz="2400" b="1" i="1" dirty="0" smtClean="0"/>
              <a:t>линия, штрих, контраст. </a:t>
            </a:r>
            <a:br>
              <a:rPr lang="ru-RU" sz="2400" b="1" i="1" dirty="0" smtClean="0"/>
            </a:br>
            <a:r>
              <a:rPr lang="ru-RU" sz="2400" b="1" u="sng" dirty="0" smtClean="0"/>
              <a:t>Материалы: </a:t>
            </a:r>
            <a:r>
              <a:rPr lang="ru-RU" sz="2400" b="1" i="1" dirty="0" err="1" smtClean="0"/>
              <a:t>полукартон</a:t>
            </a:r>
            <a:r>
              <a:rPr lang="ru-RU" sz="2400" b="1" i="1" dirty="0" smtClean="0"/>
              <a:t>, либо плотная бумага белого цвета, свеча, широкая кисть, чёрная тушь, жидкое мыло (примерно одна капля на столовую ложку туши) или зубной порошок, мисочки для туши, палочка с заточенными концами. </a:t>
            </a:r>
            <a:br>
              <a:rPr lang="ru-RU" sz="2400" b="1" i="1" dirty="0" smtClean="0"/>
            </a:br>
            <a:r>
              <a:rPr lang="ru-RU" sz="2400" b="1" u="sng" dirty="0" smtClean="0"/>
              <a:t>Способ получения изображения: </a:t>
            </a:r>
            <a:r>
              <a:rPr lang="ru-RU" sz="2400" b="1" i="1" dirty="0" smtClean="0"/>
              <a:t>ребёнок натирает свечой лист так, чтобы он весь был покрыт слоем воска. Затем на него наносится тушь с жидким мылом, либо зубной порошок, в этом случае он заливается тушью без добавок. После высыхания палочкой процарапывается рисунок.</a:t>
            </a:r>
            <a:r>
              <a:rPr lang="ru-RU" sz="2200" dirty="0" smtClean="0"/>
              <a:t/>
            </a:r>
            <a:br>
              <a:rPr lang="ru-RU" sz="2200" dirty="0" smtClean="0"/>
            </a:br>
            <a:endParaRPr lang="ru-RU" sz="2200" dirty="0"/>
          </a:p>
        </p:txBody>
      </p:sp>
      <p:pic>
        <p:nvPicPr>
          <p:cNvPr id="4" name="Picture 8" descr="O:\Рабочий стол\Люба\фото\рисунки\DSCF6720.jpg"/>
          <p:cNvPicPr>
            <a:picLocks noGrp="1" noChangeAspect="1" noChangeArrowheads="1"/>
          </p:cNvPicPr>
          <p:nvPr>
            <p:ph idx="1"/>
          </p:nvPr>
        </p:nvPicPr>
        <p:blipFill>
          <a:blip r:embed="rId2" cstate="email"/>
          <a:srcRect/>
          <a:stretch>
            <a:fillRect/>
          </a:stretch>
        </p:blipFill>
        <p:spPr bwMode="auto">
          <a:xfrm>
            <a:off x="827584" y="5157192"/>
            <a:ext cx="2017006" cy="15121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075" name="Picture 3"/>
          <p:cNvPicPr>
            <a:picLocks noChangeAspect="1" noChangeArrowheads="1"/>
          </p:cNvPicPr>
          <p:nvPr/>
        </p:nvPicPr>
        <p:blipFill>
          <a:blip r:embed="rId3" cstate="email"/>
          <a:srcRect/>
          <a:stretch>
            <a:fillRect/>
          </a:stretch>
        </p:blipFill>
        <p:spPr bwMode="auto">
          <a:xfrm>
            <a:off x="4067944" y="5157192"/>
            <a:ext cx="2247900" cy="15525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076" name="Picture 4"/>
          <p:cNvPicPr>
            <a:picLocks noChangeAspect="1" noChangeArrowheads="1"/>
          </p:cNvPicPr>
          <p:nvPr/>
        </p:nvPicPr>
        <p:blipFill>
          <a:blip r:embed="rId4" cstate="email"/>
          <a:srcRect/>
          <a:stretch>
            <a:fillRect/>
          </a:stretch>
        </p:blipFill>
        <p:spPr bwMode="auto">
          <a:xfrm>
            <a:off x="7452320" y="4820477"/>
            <a:ext cx="1368152" cy="18242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15416"/>
            <a:ext cx="8229600" cy="4954562"/>
          </a:xfrm>
        </p:spPr>
        <p:txBody>
          <a:bodyPr>
            <a:normAutofit fontScale="90000"/>
          </a:bodyPr>
          <a:lstStyle/>
          <a:p>
            <a:pPr algn="l"/>
            <a:r>
              <a:rPr lang="en-US" sz="4200" dirty="0" smtClean="0">
                <a:solidFill>
                  <a:srgbClr val="FFFF00"/>
                </a:solidFill>
              </a:rPr>
              <a:t>                 </a:t>
            </a:r>
            <a:r>
              <a:rPr lang="ru-RU" sz="4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Цветной </a:t>
            </a:r>
            <a:r>
              <a:rPr lang="ru-RU" sz="4200" b="1" dirty="0" err="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граттаж</a:t>
            </a:r>
            <a:r>
              <a:rPr lang="ru-RU" dirty="0" smtClean="0"/>
              <a:t/>
            </a:r>
            <a:br>
              <a:rPr lang="ru-RU" dirty="0" smtClean="0"/>
            </a:br>
            <a:r>
              <a:rPr lang="ru-RU" sz="2400" b="1" u="sng" dirty="0" smtClean="0"/>
              <a:t>Возраст:</a:t>
            </a:r>
            <a:r>
              <a:rPr lang="ru-RU" sz="2400" b="1" i="1" dirty="0" smtClean="0"/>
              <a:t> от 6 лет</a:t>
            </a:r>
            <a:br>
              <a:rPr lang="ru-RU" sz="2400" b="1" i="1" dirty="0" smtClean="0"/>
            </a:br>
            <a:r>
              <a:rPr lang="ru-RU" sz="2400" b="1" u="sng" dirty="0" smtClean="0"/>
              <a:t>Средства выразительности: </a:t>
            </a:r>
            <a:r>
              <a:rPr lang="ru-RU" sz="2400" b="1" i="1" dirty="0" smtClean="0"/>
              <a:t>линия, штрих, цвет.</a:t>
            </a:r>
            <a:br>
              <a:rPr lang="ru-RU" sz="2400" b="1" i="1" dirty="0" smtClean="0"/>
            </a:br>
            <a:r>
              <a:rPr lang="ru-RU" sz="2400" b="1" u="sng" dirty="0" smtClean="0"/>
              <a:t>Материалы: </a:t>
            </a:r>
            <a:r>
              <a:rPr lang="ru-RU" sz="2400" b="1" i="1" dirty="0" smtClean="0"/>
              <a:t>цветной картон или плотная бумага, предварительно раскрашенные акварелью либо фломастерами, свеча, широкая кисть, мисочки для гуаши, палочка с заточенными концами.</a:t>
            </a:r>
            <a:br>
              <a:rPr lang="ru-RU" sz="2400" b="1" i="1" dirty="0" smtClean="0"/>
            </a:br>
            <a:r>
              <a:rPr lang="ru-RU" sz="2400" b="1" u="sng" dirty="0" smtClean="0"/>
              <a:t>Способ получения изображения: </a:t>
            </a:r>
            <a:r>
              <a:rPr lang="ru-RU" sz="2400" b="1" i="1" dirty="0" smtClean="0"/>
              <a:t>ребёнок натирает свечой лист так, чтобы он весь был покрыт слоем воска. Затем лист закрашиваются гуашью, смешанной с жидким мылом. После высыхания палочкой процарапывается рисунок. Далее возможно </a:t>
            </a:r>
            <a:r>
              <a:rPr lang="ru-RU" sz="2400" b="1" i="1" dirty="0" err="1" smtClean="0"/>
              <a:t>дорисовывание</a:t>
            </a:r>
            <a:r>
              <a:rPr lang="ru-RU" sz="2400" b="1" i="1" dirty="0" smtClean="0"/>
              <a:t> недостающих деталей гуашью.</a:t>
            </a:r>
            <a:endParaRPr lang="ru-RU" sz="2400" b="1" i="1" dirty="0"/>
          </a:p>
        </p:txBody>
      </p:sp>
      <p:pic>
        <p:nvPicPr>
          <p:cNvPr id="4" name="Picture 5" descr="O:\Рабочий стол\Люба\фото\рисунки\DSCF6715.jpg"/>
          <p:cNvPicPr>
            <a:picLocks noChangeAspect="1" noChangeArrowheads="1"/>
          </p:cNvPicPr>
          <p:nvPr/>
        </p:nvPicPr>
        <p:blipFill>
          <a:blip r:embed="rId2" cstate="email"/>
          <a:srcRect/>
          <a:stretch>
            <a:fillRect/>
          </a:stretch>
        </p:blipFill>
        <p:spPr bwMode="auto">
          <a:xfrm>
            <a:off x="467544" y="4653136"/>
            <a:ext cx="2490797" cy="18680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099" name="Picture 3"/>
          <p:cNvPicPr>
            <a:picLocks noChangeAspect="1" noChangeArrowheads="1"/>
          </p:cNvPicPr>
          <p:nvPr/>
        </p:nvPicPr>
        <p:blipFill>
          <a:blip r:embed="rId3" cstate="email"/>
          <a:srcRect/>
          <a:stretch>
            <a:fillRect/>
          </a:stretch>
        </p:blipFill>
        <p:spPr bwMode="auto">
          <a:xfrm>
            <a:off x="3707904" y="4437112"/>
            <a:ext cx="1634677" cy="22768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100" name="Picture 4"/>
          <p:cNvPicPr>
            <a:picLocks noGrp="1" noChangeAspect="1" noChangeArrowheads="1"/>
          </p:cNvPicPr>
          <p:nvPr>
            <p:ph idx="1"/>
          </p:nvPr>
        </p:nvPicPr>
        <p:blipFill>
          <a:blip r:embed="rId4" cstate="email"/>
          <a:srcRect/>
          <a:stretch>
            <a:fillRect/>
          </a:stretch>
        </p:blipFill>
        <p:spPr bwMode="auto">
          <a:xfrm>
            <a:off x="6156176" y="4581128"/>
            <a:ext cx="2592288" cy="19442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Рекомендации педагогам</a:t>
            </a:r>
            <a:endParaRPr lang="ru-RU"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5" name="Содержимое 4"/>
          <p:cNvSpPr>
            <a:spLocks noGrp="1"/>
          </p:cNvSpPr>
          <p:nvPr>
            <p:ph idx="1"/>
          </p:nvPr>
        </p:nvSpPr>
        <p:spPr/>
        <p:txBody>
          <a:bodyPr>
            <a:normAutofit/>
          </a:bodyPr>
          <a:lstStyle/>
          <a:p>
            <a:pPr algn="just">
              <a:buClr>
                <a:srgbClr val="FFFF00"/>
              </a:buClr>
              <a:buFont typeface="Wingdings" pitchFamily="2" charset="2"/>
              <a:buChar char="v"/>
              <a:defRPr/>
            </a:pPr>
            <a:r>
              <a:rPr lang="ru-RU" sz="2200" b="1" i="1" dirty="0" smtClean="0">
                <a:solidFill>
                  <a:schemeClr val="accent1">
                    <a:lumMod val="50000"/>
                  </a:schemeClr>
                </a:solidFill>
              </a:rPr>
              <a:t>используйте разные формы художественной деятельности: коллективное творчество, самостоятельную и игровую деятельность детей по освоению нетрадиционных техник изображения;</a:t>
            </a:r>
          </a:p>
          <a:p>
            <a:pPr algn="just">
              <a:buClr>
                <a:srgbClr val="FFFF00"/>
              </a:buClr>
              <a:buFont typeface="Wingdings" pitchFamily="2" charset="2"/>
              <a:buChar char="v"/>
              <a:defRPr/>
            </a:pPr>
            <a:r>
              <a:rPr lang="ru-RU" sz="2200" b="1" i="1" dirty="0" smtClean="0">
                <a:solidFill>
                  <a:schemeClr val="accent1">
                    <a:lumMod val="50000"/>
                  </a:schemeClr>
                </a:solidFill>
              </a:rPr>
              <a:t>в планировании занятий по изобразительной деятельности соблюдайте систему и преемственность использования нетрадиционных изобразительных техник, учитывая возрастные и индивидуальные способности детей;</a:t>
            </a:r>
          </a:p>
          <a:p>
            <a:pPr algn="just">
              <a:buClr>
                <a:srgbClr val="FFFF00"/>
              </a:buClr>
              <a:buFont typeface="Wingdings" pitchFamily="2" charset="2"/>
              <a:buChar char="v"/>
              <a:defRPr/>
            </a:pPr>
            <a:r>
              <a:rPr lang="ru-RU" sz="2200" b="1" i="1" dirty="0" smtClean="0">
                <a:solidFill>
                  <a:schemeClr val="accent1">
                    <a:lumMod val="50000"/>
                  </a:schemeClr>
                </a:solidFill>
              </a:rPr>
              <a:t>повышайте свой профессиональный уровень и мастерство через ознакомление, и овладение новыми нетрадиционными способами и приемами изображения</a:t>
            </a:r>
            <a:r>
              <a:rPr lang="ru-RU" sz="2200" b="1" i="1" dirty="0" smtClean="0">
                <a:solidFill>
                  <a:schemeClr val="accent1">
                    <a:lumMod val="50000"/>
                  </a:schemeClr>
                </a:solidFill>
                <a:effectLst>
                  <a:outerShdw blurRad="38100" dist="38100" dir="2700000" algn="tl">
                    <a:srgbClr val="000000">
                      <a:alpha val="43137"/>
                    </a:srgbClr>
                  </a:outerShdw>
                </a:effectLst>
              </a:rPr>
              <a:t>.</a:t>
            </a:r>
          </a:p>
          <a:p>
            <a:endParaRPr lang="ru-RU"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1988840"/>
            <a:ext cx="7794221" cy="2123658"/>
          </a:xfrm>
          <a:prstGeom prst="rect">
            <a:avLst/>
          </a:prstGeom>
          <a:noFill/>
        </p:spPr>
        <p:txBody>
          <a:bodyPr wrap="square" lIns="91440" tIns="45720" rIns="91440" bIns="45720">
            <a:spAutoFit/>
            <a:scene3d>
              <a:camera prst="perspectiveLeft"/>
              <a:lightRig rig="soft" dir="tl">
                <a:rot lat="0" lon="0" rev="0"/>
              </a:lightRig>
            </a:scene3d>
            <a:sp3d extrusionH="57150" contourW="25400" prstMaterial="matte">
              <a:bevelT w="25400" h="55880" prst="relaxedInset"/>
              <a:contourClr>
                <a:schemeClr val="accent2">
                  <a:tint val="20000"/>
                </a:schemeClr>
              </a:contourClr>
            </a:sp3d>
          </a:bodyPr>
          <a:lstStyle/>
          <a:p>
            <a:pPr algn="ct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Спасибо за внимание</a:t>
            </a:r>
            <a:endParaRPr lang="ru-RU"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p:spPr>
        <p:txBody>
          <a:bodyPr>
            <a:normAutofit fontScale="90000"/>
          </a:bodyPr>
          <a:lstStyle/>
          <a:p>
            <a:r>
              <a:rPr lang="ru-RU"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Применение нетрадиционных техник </a:t>
            </a:r>
            <a:r>
              <a:rPr lang="ru-RU"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изодеятельности</a:t>
            </a:r>
            <a:r>
              <a:rPr lang="ru-RU"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a:t>
            </a:r>
            <a:r>
              <a:rPr lang="ru-RU" dirty="0" smtClean="0">
                <a:solidFill>
                  <a:srgbClr val="FFFF00"/>
                </a:solidFill>
              </a:rPr>
              <a:t/>
            </a:r>
            <a:br>
              <a:rPr lang="ru-RU" dirty="0" smtClean="0">
                <a:solidFill>
                  <a:srgbClr val="FFFF00"/>
                </a:solidFill>
              </a:rPr>
            </a:br>
            <a:endParaRPr lang="ru-RU" dirty="0"/>
          </a:p>
        </p:txBody>
      </p:sp>
      <p:sp>
        <p:nvSpPr>
          <p:cNvPr id="3" name="Содержимое 2"/>
          <p:cNvSpPr>
            <a:spLocks noGrp="1"/>
          </p:cNvSpPr>
          <p:nvPr>
            <p:ph idx="1"/>
          </p:nvPr>
        </p:nvSpPr>
        <p:spPr>
          <a:xfrm>
            <a:off x="755576" y="1340768"/>
            <a:ext cx="8229600" cy="5256584"/>
          </a:xfrm>
        </p:spPr>
        <p:txBody>
          <a:bodyPr>
            <a:normAutofit fontScale="32500" lnSpcReduction="20000"/>
          </a:bodyPr>
          <a:lstStyle/>
          <a:p>
            <a:pPr lvl="0"/>
            <a:r>
              <a:rPr lang="ru-RU" sz="7400" b="1" dirty="0" smtClean="0"/>
              <a:t>способствует обогащению знаний и представлений детей о предметах и их использовании, материалах, их свойствах, способах применения;</a:t>
            </a:r>
          </a:p>
          <a:p>
            <a:pPr lvl="0"/>
            <a:r>
              <a:rPr lang="ru-RU" sz="7400" b="1" dirty="0" smtClean="0"/>
              <a:t>стимулирует положительную мотивацию у ребенка, вызывает радостное настроение, снимает страх перед процессом рисования;</a:t>
            </a:r>
          </a:p>
          <a:p>
            <a:pPr lvl="0"/>
            <a:r>
              <a:rPr lang="ru-RU" sz="7400" b="1" dirty="0" smtClean="0"/>
              <a:t>дает возможность экспериментировать;</a:t>
            </a:r>
          </a:p>
          <a:p>
            <a:pPr lvl="0"/>
            <a:r>
              <a:rPr lang="ru-RU" sz="7400" b="1" dirty="0" smtClean="0"/>
              <a:t>развивает тактильную чувствительность, </a:t>
            </a:r>
            <a:r>
              <a:rPr lang="ru-RU" sz="7400" b="1" dirty="0" err="1" smtClean="0"/>
              <a:t>цветоразличие</a:t>
            </a:r>
            <a:r>
              <a:rPr lang="ru-RU" sz="7400" b="1" dirty="0" smtClean="0"/>
              <a:t>;</a:t>
            </a:r>
          </a:p>
          <a:p>
            <a:pPr lvl="0"/>
            <a:r>
              <a:rPr lang="ru-RU" sz="7400" b="1" dirty="0" smtClean="0"/>
              <a:t>способствует развитию зрительно-моторной координации;</a:t>
            </a:r>
          </a:p>
          <a:p>
            <a:pPr lvl="0"/>
            <a:r>
              <a:rPr lang="ru-RU" sz="7400" b="1" dirty="0" smtClean="0"/>
              <a:t>не утомляет дошкольников, повышает работоспособность;</a:t>
            </a:r>
          </a:p>
          <a:p>
            <a:pPr lvl="0"/>
            <a:r>
              <a:rPr lang="ru-RU" sz="7400" b="1" dirty="0" smtClean="0"/>
              <a:t>развивает нестандартность мышления, </a:t>
            </a:r>
            <a:r>
              <a:rPr lang="ru-RU" sz="7400" b="1" dirty="0" err="1" smtClean="0"/>
              <a:t>раскрепощенность</a:t>
            </a:r>
            <a:r>
              <a:rPr lang="ru-RU" sz="7400" b="1" dirty="0" smtClean="0"/>
              <a:t>, индивидуальность.</a:t>
            </a:r>
          </a:p>
          <a:p>
            <a:pPr>
              <a:buNone/>
            </a:pPr>
            <a:endParaRPr lang="ru-RU" dirty="0">
              <a:ln>
                <a:solidFill>
                  <a:schemeClr val="accent6"/>
                </a:solidFill>
              </a:ln>
              <a:solidFill>
                <a:srgbClr val="FF9900"/>
              </a:solidFill>
              <a:effectLst>
                <a:glow rad="101600">
                  <a:schemeClr val="tx1">
                    <a:alpha val="60000"/>
                  </a:schemeClr>
                </a:glow>
              </a:effectLst>
              <a:latin typeface="Segoe Print" pitchFamily="2"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ru-RU" sz="4000" b="1" dirty="0" smtClean="0">
                <a:solidFill>
                  <a:schemeClr val="hlink"/>
                </a:solidFill>
              </a:rPr>
              <a:t> </a:t>
            </a:r>
            <a:r>
              <a:rPr lang="ru-RU" sz="3600" b="1" dirty="0" smtClean="0">
                <a:ln>
                  <a:solidFill>
                    <a:schemeClr val="tx1"/>
                  </a:solidFill>
                </a:ln>
                <a:solidFill>
                  <a:srgbClr val="00FF00"/>
                </a:solidFill>
                <a:latin typeface="Segoe Print" pitchFamily="2" charset="0"/>
              </a:rPr>
              <a:t>Нетрадиционные способы изображения в рисовании.</a:t>
            </a:r>
            <a:endParaRPr lang="ru-RU" sz="4000" b="1" dirty="0" smtClean="0">
              <a:solidFill>
                <a:schemeClr val="hlink"/>
              </a:solidFill>
            </a:endParaRPr>
          </a:p>
        </p:txBody>
      </p:sp>
      <p:sp>
        <p:nvSpPr>
          <p:cNvPr id="14340" name="Oval 4"/>
          <p:cNvSpPr>
            <a:spLocks noChangeArrowheads="1"/>
          </p:cNvSpPr>
          <p:nvPr/>
        </p:nvSpPr>
        <p:spPr bwMode="auto">
          <a:xfrm>
            <a:off x="4356100" y="3644900"/>
            <a:ext cx="1871663" cy="863600"/>
          </a:xfrm>
          <a:prstGeom prst="ellipse">
            <a:avLst/>
          </a:prstGeom>
          <a:solidFill>
            <a:srgbClr val="EA22E0"/>
          </a:solidFill>
          <a:ln w="9525">
            <a:solidFill>
              <a:schemeClr val="tx1"/>
            </a:solidFill>
            <a:round/>
            <a:headEnd/>
            <a:tailEnd/>
          </a:ln>
          <a:effectLst/>
        </p:spPr>
        <p:txBody>
          <a:bodyPr wrap="none" anchor="ctr"/>
          <a:lstStyle/>
          <a:p>
            <a:pPr algn="ctr"/>
            <a:r>
              <a:rPr lang="ru-RU" b="1" dirty="0"/>
              <a:t>Способы </a:t>
            </a:r>
          </a:p>
          <a:p>
            <a:pPr algn="ctr"/>
            <a:r>
              <a:rPr lang="ru-RU" b="1" dirty="0"/>
              <a:t>изображения</a:t>
            </a:r>
          </a:p>
        </p:txBody>
      </p:sp>
      <p:sp>
        <p:nvSpPr>
          <p:cNvPr id="14341" name="Oval 5"/>
          <p:cNvSpPr>
            <a:spLocks noChangeArrowheads="1"/>
          </p:cNvSpPr>
          <p:nvPr/>
        </p:nvSpPr>
        <p:spPr bwMode="auto">
          <a:xfrm>
            <a:off x="395536" y="2204864"/>
            <a:ext cx="4032250" cy="1008063"/>
          </a:xfrm>
          <a:prstGeom prst="ellipse">
            <a:avLst/>
          </a:prstGeom>
          <a:solidFill>
            <a:srgbClr val="5EAE93"/>
          </a:solidFill>
          <a:ln w="9525">
            <a:solidFill>
              <a:schemeClr val="tx1"/>
            </a:solidFill>
            <a:round/>
            <a:headEnd/>
            <a:tailEnd/>
          </a:ln>
          <a:effectLst/>
        </p:spPr>
        <p:txBody>
          <a:bodyPr wrap="none" anchor="ctr"/>
          <a:lstStyle/>
          <a:p>
            <a:pPr algn="ctr"/>
            <a:r>
              <a:rPr lang="ru-RU" b="1" dirty="0"/>
              <a:t>Рисунок своими</a:t>
            </a:r>
          </a:p>
          <a:p>
            <a:pPr algn="ctr"/>
            <a:r>
              <a:rPr lang="ru-RU" b="1" dirty="0"/>
              <a:t>руками (рисование </a:t>
            </a:r>
            <a:r>
              <a:rPr lang="ru-RU" b="1" dirty="0" smtClean="0"/>
              <a:t>пальцами</a:t>
            </a:r>
          </a:p>
          <a:p>
            <a:pPr algn="ctr"/>
            <a:r>
              <a:rPr lang="ru-RU" b="1" dirty="0" smtClean="0"/>
              <a:t> и ладошками)</a:t>
            </a:r>
            <a:endParaRPr lang="ru-RU" b="1" dirty="0"/>
          </a:p>
        </p:txBody>
      </p:sp>
      <p:sp>
        <p:nvSpPr>
          <p:cNvPr id="14342" name="Oval 6"/>
          <p:cNvSpPr>
            <a:spLocks noChangeArrowheads="1"/>
          </p:cNvSpPr>
          <p:nvPr/>
        </p:nvSpPr>
        <p:spPr bwMode="auto">
          <a:xfrm>
            <a:off x="5219700" y="1412874"/>
            <a:ext cx="3312740" cy="936005"/>
          </a:xfrm>
          <a:prstGeom prst="ellipse">
            <a:avLst/>
          </a:prstGeom>
          <a:solidFill>
            <a:srgbClr val="00B0F0"/>
          </a:solidFill>
          <a:ln w="9525">
            <a:solidFill>
              <a:schemeClr val="tx1"/>
            </a:solidFill>
            <a:round/>
            <a:headEnd/>
            <a:tailEnd/>
          </a:ln>
          <a:effectLst/>
        </p:spPr>
        <p:txBody>
          <a:bodyPr wrap="none" anchor="ctr"/>
          <a:lstStyle/>
          <a:p>
            <a:pPr algn="ctr"/>
            <a:r>
              <a:rPr lang="ru-RU" b="1" dirty="0" smtClean="0"/>
              <a:t>Рисование по мокрому</a:t>
            </a:r>
            <a:endParaRPr lang="ru-RU" b="1" dirty="0"/>
          </a:p>
        </p:txBody>
      </p:sp>
      <p:sp>
        <p:nvSpPr>
          <p:cNvPr id="14343" name="Oval 7"/>
          <p:cNvSpPr>
            <a:spLocks noChangeArrowheads="1"/>
          </p:cNvSpPr>
          <p:nvPr/>
        </p:nvSpPr>
        <p:spPr bwMode="auto">
          <a:xfrm>
            <a:off x="5867400" y="2565400"/>
            <a:ext cx="3097213" cy="1008063"/>
          </a:xfrm>
          <a:prstGeom prst="ellipse">
            <a:avLst/>
          </a:prstGeom>
          <a:solidFill>
            <a:schemeClr val="accent1"/>
          </a:solidFill>
          <a:ln w="9525">
            <a:solidFill>
              <a:schemeClr val="tx1"/>
            </a:solidFill>
            <a:round/>
            <a:headEnd/>
            <a:tailEnd/>
          </a:ln>
          <a:effectLst/>
        </p:spPr>
        <p:txBody>
          <a:bodyPr wrap="none" anchor="ctr"/>
          <a:lstStyle/>
          <a:p>
            <a:pPr algn="ctr"/>
            <a:r>
              <a:rPr lang="ru-RU" b="1" dirty="0" err="1"/>
              <a:t>Ниткография</a:t>
            </a:r>
            <a:r>
              <a:rPr lang="ru-RU" b="1" dirty="0"/>
              <a:t> </a:t>
            </a:r>
          </a:p>
        </p:txBody>
      </p:sp>
      <p:sp>
        <p:nvSpPr>
          <p:cNvPr id="14344" name="Oval 8"/>
          <p:cNvSpPr>
            <a:spLocks noChangeArrowheads="1"/>
          </p:cNvSpPr>
          <p:nvPr/>
        </p:nvSpPr>
        <p:spPr bwMode="auto">
          <a:xfrm>
            <a:off x="323850" y="3357562"/>
            <a:ext cx="3168650" cy="1079549"/>
          </a:xfrm>
          <a:prstGeom prst="ellipse">
            <a:avLst/>
          </a:prstGeom>
          <a:solidFill>
            <a:srgbClr val="008000"/>
          </a:solidFill>
          <a:ln w="9525">
            <a:solidFill>
              <a:srgbClr val="00FF00"/>
            </a:solidFill>
            <a:round/>
            <a:headEnd/>
            <a:tailEnd/>
          </a:ln>
          <a:effectLst/>
        </p:spPr>
        <p:txBody>
          <a:bodyPr wrap="none" anchor="ctr"/>
          <a:lstStyle/>
          <a:p>
            <a:pPr algn="ctr"/>
            <a:r>
              <a:rPr lang="ru-RU" b="1" dirty="0" smtClean="0"/>
              <a:t>Рисование штампом </a:t>
            </a:r>
          </a:p>
          <a:p>
            <a:pPr algn="ctr"/>
            <a:r>
              <a:rPr lang="ru-RU" b="1" dirty="0" smtClean="0"/>
              <a:t>тычковое </a:t>
            </a:r>
            <a:r>
              <a:rPr lang="ru-RU" b="1" dirty="0" err="1" smtClean="0"/>
              <a:t>рисование,оттиск</a:t>
            </a:r>
            <a:r>
              <a:rPr lang="ru-RU" b="1" dirty="0" smtClean="0"/>
              <a:t>) </a:t>
            </a:r>
            <a:endParaRPr lang="ru-RU" b="1" dirty="0"/>
          </a:p>
        </p:txBody>
      </p:sp>
      <p:sp>
        <p:nvSpPr>
          <p:cNvPr id="14345" name="Oval 9"/>
          <p:cNvSpPr>
            <a:spLocks noChangeArrowheads="1"/>
          </p:cNvSpPr>
          <p:nvPr/>
        </p:nvSpPr>
        <p:spPr bwMode="auto">
          <a:xfrm>
            <a:off x="6659563" y="4365104"/>
            <a:ext cx="2233612" cy="719659"/>
          </a:xfrm>
          <a:prstGeom prst="ellipse">
            <a:avLst/>
          </a:prstGeom>
          <a:solidFill>
            <a:srgbClr val="0033CC"/>
          </a:solidFill>
          <a:ln w="9525">
            <a:solidFill>
              <a:schemeClr val="tx1"/>
            </a:solidFill>
            <a:round/>
            <a:headEnd/>
            <a:tailEnd/>
          </a:ln>
          <a:effectLst/>
        </p:spPr>
        <p:txBody>
          <a:bodyPr wrap="none" anchor="ctr"/>
          <a:lstStyle/>
          <a:p>
            <a:pPr algn="ctr"/>
            <a:r>
              <a:rPr lang="ru-RU" b="1" dirty="0"/>
              <a:t>Монотипия</a:t>
            </a:r>
            <a:r>
              <a:rPr lang="ru-RU" dirty="0"/>
              <a:t> </a:t>
            </a:r>
          </a:p>
        </p:txBody>
      </p:sp>
      <p:sp>
        <p:nvSpPr>
          <p:cNvPr id="14346" name="Oval 10"/>
          <p:cNvSpPr>
            <a:spLocks noChangeArrowheads="1"/>
          </p:cNvSpPr>
          <p:nvPr/>
        </p:nvSpPr>
        <p:spPr bwMode="auto">
          <a:xfrm>
            <a:off x="3779912" y="4941168"/>
            <a:ext cx="1944216" cy="576014"/>
          </a:xfrm>
          <a:prstGeom prst="ellipse">
            <a:avLst/>
          </a:prstGeom>
          <a:solidFill>
            <a:srgbClr val="F37F4B"/>
          </a:solidFill>
          <a:ln w="9525">
            <a:solidFill>
              <a:schemeClr val="tx1"/>
            </a:solidFill>
            <a:round/>
            <a:headEnd/>
            <a:tailEnd/>
          </a:ln>
          <a:effectLst/>
        </p:spPr>
        <p:txBody>
          <a:bodyPr wrap="none" anchor="ctr"/>
          <a:lstStyle/>
          <a:p>
            <a:pPr algn="ctr"/>
            <a:r>
              <a:rPr lang="ru-RU" b="1" dirty="0" smtClean="0"/>
              <a:t>И другое</a:t>
            </a:r>
            <a:endParaRPr lang="ru-RU" b="1" dirty="0"/>
          </a:p>
        </p:txBody>
      </p:sp>
      <p:sp>
        <p:nvSpPr>
          <p:cNvPr id="14347" name="Oval 11"/>
          <p:cNvSpPr>
            <a:spLocks noChangeArrowheads="1"/>
          </p:cNvSpPr>
          <p:nvPr/>
        </p:nvSpPr>
        <p:spPr bwMode="auto">
          <a:xfrm>
            <a:off x="971600" y="4941168"/>
            <a:ext cx="2232223" cy="504131"/>
          </a:xfrm>
          <a:prstGeom prst="ellipse">
            <a:avLst/>
          </a:prstGeom>
          <a:solidFill>
            <a:srgbClr val="FFFF00"/>
          </a:solidFill>
          <a:ln w="9525">
            <a:solidFill>
              <a:schemeClr val="tx1"/>
            </a:solidFill>
            <a:round/>
            <a:headEnd/>
            <a:tailEnd/>
          </a:ln>
          <a:effectLst/>
        </p:spPr>
        <p:txBody>
          <a:bodyPr wrap="none" anchor="ctr"/>
          <a:lstStyle/>
          <a:p>
            <a:pPr algn="ctr"/>
            <a:r>
              <a:rPr lang="ru-RU" b="1" dirty="0" err="1" smtClean="0"/>
              <a:t>Граттаж</a:t>
            </a:r>
            <a:endParaRPr lang="ru-RU" b="1" dirty="0"/>
          </a:p>
        </p:txBody>
      </p:sp>
      <p:sp>
        <p:nvSpPr>
          <p:cNvPr id="14348" name="Line 12"/>
          <p:cNvSpPr>
            <a:spLocks noChangeShapeType="1"/>
          </p:cNvSpPr>
          <p:nvPr/>
        </p:nvSpPr>
        <p:spPr bwMode="auto">
          <a:xfrm flipH="1">
            <a:off x="3131839" y="4292600"/>
            <a:ext cx="1368723" cy="648568"/>
          </a:xfrm>
          <a:prstGeom prst="line">
            <a:avLst/>
          </a:prstGeom>
          <a:noFill/>
          <a:ln w="9525">
            <a:solidFill>
              <a:schemeClr val="tx1"/>
            </a:solidFill>
            <a:round/>
            <a:headEnd/>
            <a:tailEnd type="triangle" w="med" len="med"/>
          </a:ln>
          <a:effectLst/>
        </p:spPr>
        <p:txBody>
          <a:bodyPr/>
          <a:lstStyle/>
          <a:p>
            <a:endParaRPr lang="ru-RU"/>
          </a:p>
        </p:txBody>
      </p:sp>
      <p:sp>
        <p:nvSpPr>
          <p:cNvPr id="14349" name="Line 13"/>
          <p:cNvSpPr>
            <a:spLocks noChangeShapeType="1"/>
          </p:cNvSpPr>
          <p:nvPr/>
        </p:nvSpPr>
        <p:spPr bwMode="auto">
          <a:xfrm flipH="1">
            <a:off x="4860031" y="4437112"/>
            <a:ext cx="288030" cy="504056"/>
          </a:xfrm>
          <a:prstGeom prst="line">
            <a:avLst/>
          </a:prstGeom>
          <a:noFill/>
          <a:ln w="9525">
            <a:solidFill>
              <a:schemeClr val="tx1"/>
            </a:solidFill>
            <a:round/>
            <a:headEnd/>
            <a:tailEnd type="triangle" w="med" len="med"/>
          </a:ln>
          <a:effectLst/>
        </p:spPr>
        <p:txBody>
          <a:bodyPr/>
          <a:lstStyle/>
          <a:p>
            <a:endParaRPr lang="ru-RU"/>
          </a:p>
        </p:txBody>
      </p:sp>
      <p:sp>
        <p:nvSpPr>
          <p:cNvPr id="14350" name="Line 14"/>
          <p:cNvSpPr>
            <a:spLocks noChangeShapeType="1"/>
          </p:cNvSpPr>
          <p:nvPr/>
        </p:nvSpPr>
        <p:spPr bwMode="auto">
          <a:xfrm>
            <a:off x="6011863" y="4292600"/>
            <a:ext cx="792385" cy="288528"/>
          </a:xfrm>
          <a:prstGeom prst="line">
            <a:avLst/>
          </a:prstGeom>
          <a:noFill/>
          <a:ln w="9525">
            <a:solidFill>
              <a:schemeClr val="tx1"/>
            </a:solidFill>
            <a:round/>
            <a:headEnd/>
            <a:tailEnd type="triangle" w="med" len="med"/>
          </a:ln>
          <a:effectLst/>
        </p:spPr>
        <p:txBody>
          <a:bodyPr/>
          <a:lstStyle/>
          <a:p>
            <a:endParaRPr lang="ru-RU"/>
          </a:p>
        </p:txBody>
      </p:sp>
      <p:sp>
        <p:nvSpPr>
          <p:cNvPr id="14351" name="Line 15"/>
          <p:cNvSpPr>
            <a:spLocks noChangeShapeType="1"/>
          </p:cNvSpPr>
          <p:nvPr/>
        </p:nvSpPr>
        <p:spPr bwMode="auto">
          <a:xfrm flipV="1">
            <a:off x="5940425" y="3500438"/>
            <a:ext cx="503238" cy="215900"/>
          </a:xfrm>
          <a:prstGeom prst="line">
            <a:avLst/>
          </a:prstGeom>
          <a:noFill/>
          <a:ln w="9525">
            <a:solidFill>
              <a:schemeClr val="tx1"/>
            </a:solidFill>
            <a:round/>
            <a:headEnd/>
            <a:tailEnd type="triangle" w="med" len="med"/>
          </a:ln>
          <a:effectLst/>
        </p:spPr>
        <p:txBody>
          <a:bodyPr/>
          <a:lstStyle/>
          <a:p>
            <a:endParaRPr lang="ru-RU"/>
          </a:p>
        </p:txBody>
      </p:sp>
      <p:sp>
        <p:nvSpPr>
          <p:cNvPr id="14352" name="Line 17"/>
          <p:cNvSpPr>
            <a:spLocks noChangeShapeType="1"/>
          </p:cNvSpPr>
          <p:nvPr/>
        </p:nvSpPr>
        <p:spPr bwMode="auto">
          <a:xfrm flipV="1">
            <a:off x="5219701" y="2276872"/>
            <a:ext cx="720452" cy="1368028"/>
          </a:xfrm>
          <a:prstGeom prst="line">
            <a:avLst/>
          </a:prstGeom>
          <a:noFill/>
          <a:ln w="9525">
            <a:solidFill>
              <a:schemeClr val="tx1"/>
            </a:solidFill>
            <a:round/>
            <a:headEnd/>
            <a:tailEnd type="triangle" w="med" len="med"/>
          </a:ln>
          <a:effectLst/>
        </p:spPr>
        <p:txBody>
          <a:bodyPr/>
          <a:lstStyle/>
          <a:p>
            <a:endParaRPr lang="ru-RU"/>
          </a:p>
        </p:txBody>
      </p:sp>
      <p:sp>
        <p:nvSpPr>
          <p:cNvPr id="14353" name="Line 18"/>
          <p:cNvSpPr>
            <a:spLocks noChangeShapeType="1"/>
          </p:cNvSpPr>
          <p:nvPr/>
        </p:nvSpPr>
        <p:spPr bwMode="auto">
          <a:xfrm flipH="1" flipV="1">
            <a:off x="4067943" y="2996952"/>
            <a:ext cx="791394" cy="719386"/>
          </a:xfrm>
          <a:prstGeom prst="line">
            <a:avLst/>
          </a:prstGeom>
          <a:noFill/>
          <a:ln w="9525">
            <a:solidFill>
              <a:schemeClr val="tx1"/>
            </a:solidFill>
            <a:round/>
            <a:headEnd/>
            <a:tailEnd type="triangle" w="med" len="med"/>
          </a:ln>
          <a:effectLst/>
        </p:spPr>
        <p:txBody>
          <a:bodyPr/>
          <a:lstStyle/>
          <a:p>
            <a:endParaRPr lang="ru-RU"/>
          </a:p>
        </p:txBody>
      </p:sp>
      <p:sp>
        <p:nvSpPr>
          <p:cNvPr id="14354" name="Line 19"/>
          <p:cNvSpPr>
            <a:spLocks noChangeShapeType="1"/>
          </p:cNvSpPr>
          <p:nvPr/>
        </p:nvSpPr>
        <p:spPr bwMode="auto">
          <a:xfrm flipH="1" flipV="1">
            <a:off x="3348038" y="3860800"/>
            <a:ext cx="1079500" cy="73025"/>
          </a:xfrm>
          <a:prstGeom prst="line">
            <a:avLst/>
          </a:prstGeom>
          <a:noFill/>
          <a:ln w="9525">
            <a:solidFill>
              <a:schemeClr val="tx1"/>
            </a:solidFill>
            <a:round/>
            <a:headEnd/>
            <a:tailEnd type="triangle" w="med" len="med"/>
          </a:ln>
          <a:effectLst/>
        </p:spPr>
        <p:txBody>
          <a:bodyPr/>
          <a:lstStyle/>
          <a:p>
            <a:endParaRPr lang="ru-RU"/>
          </a:p>
        </p:txBody>
      </p:sp>
      <p:sp>
        <p:nvSpPr>
          <p:cNvPr id="14355" name="Oval 20"/>
          <p:cNvSpPr>
            <a:spLocks noChangeArrowheads="1"/>
          </p:cNvSpPr>
          <p:nvPr/>
        </p:nvSpPr>
        <p:spPr bwMode="auto">
          <a:xfrm>
            <a:off x="6588125" y="5516563"/>
            <a:ext cx="2305050" cy="1081087"/>
          </a:xfrm>
          <a:prstGeom prst="ellipse">
            <a:avLst/>
          </a:prstGeom>
          <a:solidFill>
            <a:srgbClr val="6B44D8"/>
          </a:solidFill>
          <a:ln w="9525">
            <a:solidFill>
              <a:schemeClr val="tx1"/>
            </a:solidFill>
            <a:round/>
            <a:headEnd/>
            <a:tailEnd/>
          </a:ln>
          <a:effectLst/>
        </p:spPr>
        <p:txBody>
          <a:bodyPr wrap="none" anchor="ctr"/>
          <a:lstStyle/>
          <a:p>
            <a:pPr algn="ctr"/>
            <a:r>
              <a:rPr lang="ru-RU" b="1" dirty="0"/>
              <a:t>Игры с кляксами</a:t>
            </a:r>
          </a:p>
          <a:p>
            <a:pPr algn="ctr"/>
            <a:r>
              <a:rPr lang="ru-RU" b="1" dirty="0"/>
              <a:t>(</a:t>
            </a:r>
            <a:r>
              <a:rPr lang="ru-RU" b="1" dirty="0" err="1"/>
              <a:t>Кляксография</a:t>
            </a:r>
            <a:r>
              <a:rPr lang="ru-RU" b="1" dirty="0"/>
              <a:t>)</a:t>
            </a:r>
          </a:p>
        </p:txBody>
      </p:sp>
      <p:sp>
        <p:nvSpPr>
          <p:cNvPr id="14356" name="Line 21"/>
          <p:cNvSpPr>
            <a:spLocks noChangeShapeType="1"/>
          </p:cNvSpPr>
          <p:nvPr/>
        </p:nvSpPr>
        <p:spPr bwMode="auto">
          <a:xfrm>
            <a:off x="5795963" y="4437063"/>
            <a:ext cx="1152301" cy="1224185"/>
          </a:xfrm>
          <a:prstGeom prst="line">
            <a:avLst/>
          </a:prstGeom>
          <a:noFill/>
          <a:ln w="9525">
            <a:solidFill>
              <a:schemeClr val="tx1"/>
            </a:solidFill>
            <a:round/>
            <a:headEnd/>
            <a:tailEnd type="triangle" w="med" len="med"/>
          </a:ln>
          <a:effectLst/>
        </p:spPr>
        <p:txBody>
          <a:bodyPr/>
          <a:lstStyle/>
          <a:p>
            <a:endParaRPr lang="ru-RU"/>
          </a:p>
        </p:txBody>
      </p:sp>
      <p:sp>
        <p:nvSpPr>
          <p:cNvPr id="14357" name="Oval 23"/>
          <p:cNvSpPr>
            <a:spLocks noChangeArrowheads="1"/>
          </p:cNvSpPr>
          <p:nvPr/>
        </p:nvSpPr>
        <p:spPr bwMode="auto">
          <a:xfrm>
            <a:off x="755576" y="5589240"/>
            <a:ext cx="2447925" cy="1008112"/>
          </a:xfrm>
          <a:prstGeom prst="ellipse">
            <a:avLst/>
          </a:prstGeom>
          <a:solidFill>
            <a:srgbClr val="FF9900"/>
          </a:solidFill>
          <a:ln w="9525">
            <a:solidFill>
              <a:schemeClr val="tx1"/>
            </a:solidFill>
            <a:round/>
            <a:headEnd/>
            <a:tailEnd/>
          </a:ln>
          <a:effectLst/>
        </p:spPr>
        <p:txBody>
          <a:bodyPr wrap="none" anchor="ctr"/>
          <a:lstStyle/>
          <a:p>
            <a:pPr algn="ctr"/>
            <a:r>
              <a:rPr lang="ru-RU" b="1" dirty="0" smtClean="0"/>
              <a:t>Рисование расческой, </a:t>
            </a:r>
            <a:endParaRPr lang="en-US" b="1" dirty="0" smtClean="0"/>
          </a:p>
          <a:p>
            <a:pPr algn="ctr"/>
            <a:r>
              <a:rPr lang="ru-RU" b="1" dirty="0" smtClean="0"/>
              <a:t>зубной щеткой</a:t>
            </a:r>
            <a:endParaRPr lang="ru-RU" b="1" dirty="0"/>
          </a:p>
        </p:txBody>
      </p:sp>
      <p:sp>
        <p:nvSpPr>
          <p:cNvPr id="14358" name="Line 24"/>
          <p:cNvSpPr>
            <a:spLocks noChangeShapeType="1"/>
          </p:cNvSpPr>
          <p:nvPr/>
        </p:nvSpPr>
        <p:spPr bwMode="auto">
          <a:xfrm flipH="1">
            <a:off x="3059113" y="4437063"/>
            <a:ext cx="1657350" cy="1296987"/>
          </a:xfrm>
          <a:prstGeom prst="line">
            <a:avLst/>
          </a:prstGeom>
          <a:noFill/>
          <a:ln w="9525">
            <a:solidFill>
              <a:schemeClr val="tx1"/>
            </a:solidFill>
            <a:round/>
            <a:headEnd/>
            <a:tailEnd type="triangle" w="med" len="med"/>
          </a:ln>
          <a:effectLst/>
        </p:spPr>
        <p:txBody>
          <a:bodyPr/>
          <a:lstStyle/>
          <a:p>
            <a:endParaRPr lang="ru-RU"/>
          </a:p>
        </p:txBody>
      </p:sp>
      <p:sp>
        <p:nvSpPr>
          <p:cNvPr id="23" name="Oval 11"/>
          <p:cNvSpPr>
            <a:spLocks noGrp="1" noChangeArrowheads="1"/>
          </p:cNvSpPr>
          <p:nvPr>
            <p:ph type="body" idx="1"/>
          </p:nvPr>
        </p:nvSpPr>
        <p:spPr bwMode="auto">
          <a:xfrm>
            <a:off x="2051720" y="1484785"/>
            <a:ext cx="2952328" cy="576063"/>
          </a:xfrm>
          <a:prstGeom prst="ellipse">
            <a:avLst/>
          </a:prstGeom>
          <a:solidFill>
            <a:srgbClr val="00FFFF"/>
          </a:solidFill>
          <a:ln w="9525">
            <a:solidFill>
              <a:schemeClr val="tx1"/>
            </a:solidFill>
            <a:round/>
            <a:headEnd/>
            <a:tailEnd/>
          </a:ln>
          <a:effectLst/>
        </p:spPr>
        <p:txBody>
          <a:bodyPr wrap="none" anchor="ctr">
            <a:normAutofit/>
          </a:bodyPr>
          <a:lstStyle/>
          <a:p>
            <a:pPr algn="ctr">
              <a:buNone/>
            </a:pPr>
            <a:r>
              <a:rPr lang="ru-RU" sz="1800" b="1" dirty="0" smtClean="0"/>
              <a:t>Рисование крупами</a:t>
            </a:r>
            <a:endParaRPr lang="ru-RU" sz="1800" b="1" dirty="0"/>
          </a:p>
        </p:txBody>
      </p:sp>
      <p:sp>
        <p:nvSpPr>
          <p:cNvPr id="24" name="Line 13"/>
          <p:cNvSpPr>
            <a:spLocks noChangeShapeType="1"/>
          </p:cNvSpPr>
          <p:nvPr/>
        </p:nvSpPr>
        <p:spPr bwMode="auto">
          <a:xfrm flipH="1" flipV="1">
            <a:off x="4572000" y="1988840"/>
            <a:ext cx="504056" cy="1655712"/>
          </a:xfrm>
          <a:prstGeom prst="line">
            <a:avLst/>
          </a:prstGeom>
          <a:noFill/>
          <a:ln w="9525">
            <a:solidFill>
              <a:schemeClr val="tx1"/>
            </a:solidFill>
            <a:round/>
            <a:headEnd/>
            <a:tailEnd type="triangle" w="med" len="med"/>
          </a:ln>
          <a:effectLst/>
        </p:spPr>
        <p:txBody>
          <a:bodyPr/>
          <a:lstStyle/>
          <a:p>
            <a:endParaRPr lang="ru-RU"/>
          </a:p>
        </p:txBody>
      </p:sp>
      <p:sp>
        <p:nvSpPr>
          <p:cNvPr id="25" name="Oval 23"/>
          <p:cNvSpPr>
            <a:spLocks noChangeArrowheads="1"/>
          </p:cNvSpPr>
          <p:nvPr/>
        </p:nvSpPr>
        <p:spPr bwMode="auto">
          <a:xfrm>
            <a:off x="3995936" y="5805264"/>
            <a:ext cx="2592287" cy="720725"/>
          </a:xfrm>
          <a:prstGeom prst="ellipse">
            <a:avLst/>
          </a:prstGeom>
          <a:solidFill>
            <a:srgbClr val="C00000"/>
          </a:solidFill>
          <a:ln w="9525">
            <a:solidFill>
              <a:schemeClr val="tx1"/>
            </a:solidFill>
            <a:round/>
            <a:headEnd/>
            <a:tailEnd/>
          </a:ln>
          <a:effectLst/>
        </p:spPr>
        <p:txBody>
          <a:bodyPr wrap="none" anchor="ctr"/>
          <a:lstStyle/>
          <a:p>
            <a:pPr algn="ctr"/>
            <a:r>
              <a:rPr lang="ru-RU" b="1" dirty="0" err="1" smtClean="0"/>
              <a:t>Пластилинография</a:t>
            </a:r>
            <a:endParaRPr lang="ru-RU" b="1" dirty="0"/>
          </a:p>
        </p:txBody>
      </p:sp>
      <p:sp>
        <p:nvSpPr>
          <p:cNvPr id="26" name="Line 13"/>
          <p:cNvSpPr>
            <a:spLocks noChangeShapeType="1"/>
          </p:cNvSpPr>
          <p:nvPr/>
        </p:nvSpPr>
        <p:spPr bwMode="auto">
          <a:xfrm>
            <a:off x="5724129" y="4509120"/>
            <a:ext cx="144016" cy="1368152"/>
          </a:xfrm>
          <a:prstGeom prst="line">
            <a:avLst/>
          </a:prstGeom>
          <a:noFill/>
          <a:ln w="9525">
            <a:solidFill>
              <a:schemeClr val="tx1"/>
            </a:solidFill>
            <a:round/>
            <a:headEnd/>
            <a:tailEnd type="triangle" w="med" len="med"/>
          </a:ln>
          <a:effectLst/>
        </p:spPr>
        <p:txBody>
          <a:bodyPr/>
          <a:lstStyle/>
          <a:p>
            <a:endParaRPr lang="ru-RU"/>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4968552"/>
          </a:xfrm>
        </p:spPr>
        <p:txBody>
          <a:bodyPr>
            <a:normAutofit fontScale="90000"/>
          </a:bodyPr>
          <a:lstStyle/>
          <a:p>
            <a:pPr algn="l"/>
            <a:r>
              <a:rPr lang="ru-RU" sz="4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Рисование пальчиками и ладошкой.</a:t>
            </a:r>
            <a:r>
              <a:rPr lang="ru-RU" sz="2400" b="1" dirty="0" smtClean="0"/>
              <a:t/>
            </a:r>
            <a:br>
              <a:rPr lang="ru-RU" sz="2400" b="1" dirty="0" smtClean="0"/>
            </a:br>
            <a:r>
              <a:rPr lang="ru-RU" sz="2400" b="1" u="sng" dirty="0" smtClean="0"/>
              <a:t>Возраст: </a:t>
            </a:r>
            <a:r>
              <a:rPr lang="ru-RU" sz="2400" b="1" i="1" dirty="0" smtClean="0"/>
              <a:t>от двух лет.</a:t>
            </a:r>
            <a:br>
              <a:rPr lang="ru-RU" sz="2400" b="1" i="1" dirty="0" smtClean="0"/>
            </a:br>
            <a:r>
              <a:rPr lang="ru-RU" sz="2400" b="1" u="sng" dirty="0" smtClean="0"/>
              <a:t>Средства выразительности: </a:t>
            </a:r>
            <a:r>
              <a:rPr lang="ru-RU" sz="2400" b="1" i="1" dirty="0" smtClean="0"/>
              <a:t>пятно, цвет, фантастический силуэт.</a:t>
            </a:r>
            <a:br>
              <a:rPr lang="ru-RU" sz="2400" b="1" i="1" dirty="0" smtClean="0"/>
            </a:br>
            <a:r>
              <a:rPr lang="ru-RU" sz="2400" b="1" u="sng" dirty="0" smtClean="0"/>
              <a:t>Материалы: </a:t>
            </a:r>
            <a:r>
              <a:rPr lang="ru-RU" sz="2400" b="1" i="1" dirty="0" smtClean="0"/>
              <a:t>широкие блюдечки с гуашью, кисть, плотная бумага любого цвета, листы большого формата, салфетки.</a:t>
            </a:r>
            <a:br>
              <a:rPr lang="ru-RU" sz="2400" b="1" i="1" dirty="0" smtClean="0"/>
            </a:br>
            <a:r>
              <a:rPr lang="ru-RU" sz="2400" b="1" i="1" u="sng" dirty="0" smtClean="0"/>
              <a:t>Способ получения изображения</a:t>
            </a:r>
            <a:r>
              <a:rPr lang="ru-RU" sz="2400" b="1" dirty="0" smtClean="0"/>
              <a:t>: </a:t>
            </a:r>
            <a:r>
              <a:rPr lang="ru-RU" sz="2400" b="1" i="1" dirty="0" smtClean="0"/>
              <a:t>ребенок опускает в гуашь ладошку (палец)или окрашивает с помощью кисточки (с пяти лет) и делает отпечаток на бумаге. Рисуют и правой и левой руками, окрашенными разными цветами. После работы руки вытираются салфеткой, затем гуашь легко смывается.</a:t>
            </a:r>
            <a:r>
              <a:rPr lang="ru-RU" sz="2400" b="1" dirty="0" smtClean="0"/>
              <a:t/>
            </a:r>
            <a:br>
              <a:rPr lang="ru-RU" sz="2400" b="1" dirty="0" smtClean="0"/>
            </a:br>
            <a:endParaRPr lang="ru-RU" sz="2200" dirty="0"/>
          </a:p>
        </p:txBody>
      </p:sp>
      <p:pic>
        <p:nvPicPr>
          <p:cNvPr id="1031" name="Picture 7"/>
          <p:cNvPicPr>
            <a:picLocks noChangeAspect="1" noChangeArrowheads="1"/>
          </p:cNvPicPr>
          <p:nvPr/>
        </p:nvPicPr>
        <p:blipFill>
          <a:blip r:embed="rId2" cstate="email"/>
          <a:srcRect/>
          <a:stretch>
            <a:fillRect/>
          </a:stretch>
        </p:blipFill>
        <p:spPr bwMode="auto">
          <a:xfrm rot="5400000">
            <a:off x="663991" y="4978098"/>
            <a:ext cx="2055378" cy="14401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32" name="Picture 8"/>
          <p:cNvPicPr>
            <a:picLocks noChangeAspect="1" noChangeArrowheads="1"/>
          </p:cNvPicPr>
          <p:nvPr/>
        </p:nvPicPr>
        <p:blipFill>
          <a:blip r:embed="rId3" cstate="email"/>
          <a:srcRect/>
          <a:stretch>
            <a:fillRect/>
          </a:stretch>
        </p:blipFill>
        <p:spPr bwMode="auto">
          <a:xfrm>
            <a:off x="6876256" y="4725144"/>
            <a:ext cx="1601438" cy="21328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Содержимое 5"/>
          <p:cNvSpPr>
            <a:spLocks noGrp="1"/>
          </p:cNvSpPr>
          <p:nvPr>
            <p:ph idx="1"/>
          </p:nvPr>
        </p:nvSpPr>
        <p:spPr/>
        <p:txBody>
          <a:bodyPr/>
          <a:lstStyle/>
          <a:p>
            <a:endParaRPr lang="ru-RU"/>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052736"/>
            <a:ext cx="8229600" cy="4104456"/>
          </a:xfrm>
        </p:spPr>
        <p:txBody>
          <a:bodyPr>
            <a:noAutofit/>
          </a:bodyPr>
          <a:lstStyle/>
          <a:p>
            <a:pPr algn="l"/>
            <a:r>
              <a:rPr lang="ru-RU" sz="2200" b="1" u="sng" dirty="0" smtClean="0"/>
              <a:t>Возраст: </a:t>
            </a:r>
            <a:r>
              <a:rPr lang="ru-RU" sz="2200" b="1" i="1" dirty="0" smtClean="0"/>
              <a:t>от 2 лет.</a:t>
            </a:r>
            <a:br>
              <a:rPr lang="ru-RU" sz="2200" b="1" i="1" dirty="0" smtClean="0"/>
            </a:br>
            <a:r>
              <a:rPr lang="ru-RU" sz="2200" b="1" u="sng" dirty="0" smtClean="0"/>
              <a:t>Средства выразительности: </a:t>
            </a:r>
            <a:r>
              <a:rPr lang="ru-RU" sz="2200" b="1" i="1" dirty="0" smtClean="0"/>
              <a:t>пятно, фактура, цвет.</a:t>
            </a:r>
            <a:br>
              <a:rPr lang="ru-RU" sz="2200" b="1" i="1" dirty="0" smtClean="0"/>
            </a:br>
            <a:r>
              <a:rPr lang="ru-RU" sz="2200" b="1" u="sng" dirty="0" smtClean="0"/>
              <a:t>Материалы:</a:t>
            </a:r>
            <a:r>
              <a:rPr lang="ru-RU" sz="2200" b="1" i="1" dirty="0" smtClean="0"/>
              <a:t> блюдце либо пластиковая коробочка, в которую вложена штемпельная подушка из тонкого поролона, пропитанного гуашью, плотная бумага любого цвета и размера, ватные палочки.</a:t>
            </a:r>
            <a:br>
              <a:rPr lang="ru-RU" sz="2200" b="1" i="1" dirty="0" smtClean="0"/>
            </a:br>
            <a:r>
              <a:rPr lang="ru-RU" sz="2200" b="1" u="sng" dirty="0" smtClean="0"/>
              <a:t>Способ получения изображения: </a:t>
            </a:r>
            <a:r>
              <a:rPr lang="ru-RU" sz="2200" b="1" i="1" dirty="0" smtClean="0"/>
              <a:t>ребенок прижимает ватную палочку к штемпельной подушке с краской и наносит оттиск на бумагу. Чтобы получить другой цвет, меняются и блюдце и смятая бумага.</a:t>
            </a:r>
            <a:endParaRPr lang="ru-RU" sz="2200" b="1" i="1" dirty="0"/>
          </a:p>
        </p:txBody>
      </p:sp>
      <p:sp>
        <p:nvSpPr>
          <p:cNvPr id="3" name="Содержимое 2"/>
          <p:cNvSpPr>
            <a:spLocks noGrp="1"/>
          </p:cNvSpPr>
          <p:nvPr>
            <p:ph idx="1"/>
          </p:nvPr>
        </p:nvSpPr>
        <p:spPr>
          <a:xfrm>
            <a:off x="457200" y="5805264"/>
            <a:ext cx="8229600" cy="320899"/>
          </a:xfrm>
        </p:spPr>
        <p:txBody>
          <a:bodyPr>
            <a:normAutofit fontScale="55000" lnSpcReduction="20000"/>
          </a:bodyPr>
          <a:lstStyle/>
          <a:p>
            <a:endParaRPr lang="ru-RU" dirty="0"/>
          </a:p>
        </p:txBody>
      </p:sp>
      <p:sp>
        <p:nvSpPr>
          <p:cNvPr id="9217" name="Rectangle 1"/>
          <p:cNvSpPr>
            <a:spLocks noChangeArrowheads="1"/>
          </p:cNvSpPr>
          <p:nvPr/>
        </p:nvSpPr>
        <p:spPr bwMode="auto">
          <a:xfrm>
            <a:off x="179512" y="260648"/>
            <a:ext cx="8712968"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38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3800" b="1" i="1" u="none" strike="noStrike" cap="none" normalizeH="0" baseline="0" dirty="0" smtClean="0">
                <a:ln>
                  <a:solidFill>
                    <a:schemeClr val="tx1"/>
                  </a:solidFill>
                </a:ln>
                <a:solidFill>
                  <a:srgbClr val="000000"/>
                </a:solidFill>
                <a:effectLst/>
                <a:latin typeface="Arial" pitchFamily="34" charset="0"/>
                <a:ea typeface="Times New Roman" pitchFamily="18" charset="0"/>
                <a:cs typeface="Arial" pitchFamily="34" charset="0"/>
              </a:rPr>
              <a:t>  </a:t>
            </a:r>
            <a:r>
              <a:rPr kumimoji="0" lang="ru-RU" sz="3800" b="1" i="1" u="none" strike="noStrike" normalizeH="0" baseline="0" dirty="0" smtClean="0">
                <a:ln w="12700">
                  <a:solidFill>
                    <a:schemeClr val="tx1"/>
                  </a:solidFill>
                  <a:prstDash val="solid"/>
                </a:ln>
                <a:solidFill>
                  <a:srgbClr val="FFFF00"/>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Тампонирование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3800" b="1" i="1" u="none" strike="noStrike" normalizeH="0" baseline="0" dirty="0" smtClean="0">
                <a:ln w="12700">
                  <a:solidFill>
                    <a:schemeClr val="tx1"/>
                  </a:solidFill>
                  <a:prstDash val="solid"/>
                </a:ln>
                <a:solidFill>
                  <a:srgbClr val="FFFF00"/>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ватными палочками, карандашом</a:t>
            </a:r>
            <a:endParaRPr kumimoji="0" lang="ru-RU" sz="3800" b="1" i="0" u="none" strike="noStrike" normalizeH="0" baseline="0" dirty="0" smtClean="0">
              <a:ln w="12700">
                <a:solidFill>
                  <a:schemeClr val="tx1"/>
                </a:solidFill>
                <a:prstDash val="solid"/>
              </a:ln>
              <a:solidFill>
                <a:srgbClr val="FFFF00"/>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6" name="Рисунок 5" descr="P1140196.JPG"/>
          <p:cNvPicPr>
            <a:picLocks noChangeAspect="1"/>
          </p:cNvPicPr>
          <p:nvPr/>
        </p:nvPicPr>
        <p:blipFill>
          <a:blip r:embed="rId2" cstate="email"/>
          <a:srcRect/>
          <a:stretch>
            <a:fillRect/>
          </a:stretch>
        </p:blipFill>
        <p:spPr bwMode="auto">
          <a:xfrm>
            <a:off x="6300192" y="4649755"/>
            <a:ext cx="1656184" cy="22082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218" name="Picture 2"/>
          <p:cNvPicPr>
            <a:picLocks noChangeAspect="1" noChangeArrowheads="1"/>
          </p:cNvPicPr>
          <p:nvPr/>
        </p:nvPicPr>
        <p:blipFill>
          <a:blip r:embed="rId3" cstate="email"/>
          <a:srcRect/>
          <a:stretch>
            <a:fillRect/>
          </a:stretch>
        </p:blipFill>
        <p:spPr bwMode="auto">
          <a:xfrm>
            <a:off x="755576" y="4941168"/>
            <a:ext cx="2664296" cy="17535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4509120"/>
          </a:xfrm>
        </p:spPr>
        <p:txBody>
          <a:bodyPr>
            <a:normAutofit fontScale="90000"/>
          </a:bodyPr>
          <a:lstStyle/>
          <a:p>
            <a:pPr algn="l"/>
            <a:r>
              <a:rPr lang="ru-RU" sz="38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Оттиск печатками из овощей и фруктов</a:t>
            </a:r>
            <a:r>
              <a:rPr lang="ru-RU" sz="2400" b="1" dirty="0" smtClean="0"/>
              <a:t/>
            </a:r>
            <a:br>
              <a:rPr lang="ru-RU" sz="2400" b="1" dirty="0" smtClean="0"/>
            </a:br>
            <a:r>
              <a:rPr lang="ru-RU" sz="2400" b="1" u="sng" dirty="0" smtClean="0"/>
              <a:t>Возраст: </a:t>
            </a:r>
            <a:r>
              <a:rPr lang="ru-RU" sz="2400" b="1" i="1" dirty="0" smtClean="0"/>
              <a:t>от трех лет.</a:t>
            </a:r>
            <a:br>
              <a:rPr lang="ru-RU" sz="2400" b="1" i="1" dirty="0" smtClean="0"/>
            </a:br>
            <a:r>
              <a:rPr lang="ru-RU" sz="2400" b="1" u="sng" dirty="0" smtClean="0"/>
              <a:t>Средства выразительности: </a:t>
            </a:r>
            <a:r>
              <a:rPr lang="ru-RU" sz="2400" b="1" i="1" dirty="0" smtClean="0"/>
              <a:t>пятно, фактура, цвет.</a:t>
            </a:r>
            <a:br>
              <a:rPr lang="ru-RU" sz="2400" b="1" i="1" dirty="0" smtClean="0"/>
            </a:br>
            <a:r>
              <a:rPr lang="ru-RU" sz="2400" b="1" i="1" dirty="0" smtClean="0"/>
              <a:t> </a:t>
            </a:r>
            <a:br>
              <a:rPr lang="ru-RU" sz="2400" b="1" i="1" dirty="0" smtClean="0"/>
            </a:br>
            <a:r>
              <a:rPr lang="ru-RU" sz="2400" b="1" u="sng" dirty="0" smtClean="0"/>
              <a:t>Материалы:</a:t>
            </a:r>
            <a:r>
              <a:rPr lang="ru-RU" sz="2400" b="1" i="1" dirty="0" smtClean="0"/>
              <a:t> мисочка либо пластиковая коробочка, в которую вложена штемпельная подушка из тонкого поролона, пропитанного гуашью, плотная бумага любого цвета и размера, печатки из картофеля. </a:t>
            </a:r>
            <a:br>
              <a:rPr lang="ru-RU" sz="2400" b="1" i="1" dirty="0" smtClean="0"/>
            </a:br>
            <a:r>
              <a:rPr lang="ru-RU" sz="2400" b="1" u="sng" dirty="0" smtClean="0"/>
              <a:t>Способ получения изображения: </a:t>
            </a:r>
            <a:r>
              <a:rPr lang="ru-RU" sz="2400" b="1" i="1" dirty="0" smtClean="0"/>
              <a:t>ребенок прижимает печатку к штемпельной подушке с краской и наносит оттиск на бумагу. Для получения другого цвета меняются и мисочка и печатка.</a:t>
            </a:r>
            <a:r>
              <a:rPr lang="ru-RU" sz="2400" b="1" dirty="0" smtClean="0"/>
              <a:t/>
            </a:r>
            <a:br>
              <a:rPr lang="ru-RU" sz="2400" b="1" dirty="0" smtClean="0"/>
            </a:br>
            <a:endParaRPr lang="ru-RU" sz="2200" dirty="0"/>
          </a:p>
        </p:txBody>
      </p:sp>
      <p:pic>
        <p:nvPicPr>
          <p:cNvPr id="2050" name="Picture 2"/>
          <p:cNvPicPr>
            <a:picLocks noGrp="1" noChangeAspect="1" noChangeArrowheads="1"/>
          </p:cNvPicPr>
          <p:nvPr>
            <p:ph idx="1"/>
          </p:nvPr>
        </p:nvPicPr>
        <p:blipFill>
          <a:blip r:embed="rId2" cstate="email"/>
          <a:srcRect/>
          <a:stretch>
            <a:fillRect/>
          </a:stretch>
        </p:blipFill>
        <p:spPr bwMode="auto">
          <a:xfrm>
            <a:off x="1331640" y="4437112"/>
            <a:ext cx="1944216" cy="22206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1" name="Picture 3"/>
          <p:cNvPicPr>
            <a:picLocks noChangeAspect="1" noChangeArrowheads="1"/>
          </p:cNvPicPr>
          <p:nvPr/>
        </p:nvPicPr>
        <p:blipFill>
          <a:blip r:embed="rId3" cstate="email"/>
          <a:srcRect/>
          <a:stretch>
            <a:fillRect/>
          </a:stretch>
        </p:blipFill>
        <p:spPr bwMode="auto">
          <a:xfrm>
            <a:off x="4572000" y="4509120"/>
            <a:ext cx="3240360" cy="21552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4666530"/>
          </a:xfrm>
        </p:spPr>
        <p:txBody>
          <a:bodyPr>
            <a:normAutofit fontScale="90000"/>
          </a:bodyPr>
          <a:lstStyle/>
          <a:p>
            <a:pPr algn="l"/>
            <a:r>
              <a:rPr lang="ru-RU" sz="38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            Оттиск пенопластом, поролоном</a:t>
            </a:r>
            <a:r>
              <a:rPr lang="ru-RU" sz="2400" b="1" dirty="0" smtClean="0"/>
              <a:t/>
            </a:r>
            <a:br>
              <a:rPr lang="ru-RU" sz="2400" b="1" dirty="0" smtClean="0"/>
            </a:br>
            <a:r>
              <a:rPr lang="ru-RU" sz="2400" b="1" u="sng" dirty="0" smtClean="0"/>
              <a:t>Возраст:</a:t>
            </a:r>
            <a:r>
              <a:rPr lang="ru-RU" sz="2400" b="1" i="1" dirty="0" smtClean="0"/>
              <a:t> от четырех лет.</a:t>
            </a:r>
            <a:br>
              <a:rPr lang="ru-RU" sz="2400" b="1" i="1" dirty="0" smtClean="0"/>
            </a:br>
            <a:r>
              <a:rPr lang="ru-RU" sz="2400" b="1" u="sng" dirty="0" smtClean="0"/>
              <a:t>Средства выразительности: </a:t>
            </a:r>
            <a:r>
              <a:rPr lang="ru-RU" sz="2400" b="1" i="1" dirty="0" smtClean="0"/>
              <a:t>пятно, фактура, цвет.</a:t>
            </a:r>
            <a:br>
              <a:rPr lang="ru-RU" sz="2400" b="1" i="1" dirty="0" smtClean="0"/>
            </a:br>
            <a:r>
              <a:rPr lang="ru-RU" sz="2400" b="1" u="sng" dirty="0" smtClean="0"/>
              <a:t>Материалы:</a:t>
            </a:r>
            <a:r>
              <a:rPr lang="ru-RU" sz="2400" b="1" i="1" dirty="0" smtClean="0"/>
              <a:t> мисочка или пластиковая коробочка, в которую вложена штемпельная подушка из тонкого поролона, пропитанного гуашью, плотная бумага любого цвета и размера, кусочки пенопласта.</a:t>
            </a:r>
            <a:br>
              <a:rPr lang="ru-RU" sz="2400" b="1" i="1" dirty="0" smtClean="0"/>
            </a:br>
            <a:r>
              <a:rPr lang="ru-RU" sz="2400" b="1" u="sng" dirty="0" smtClean="0"/>
              <a:t>Способ   получения   изображения:   </a:t>
            </a:r>
            <a:r>
              <a:rPr lang="ru-RU" sz="2400" b="1" i="1" dirty="0" smtClean="0"/>
              <a:t>ребенок  прижимает  пенопласт , поролон  к штемпельной подушке с краской и наносит оттиск на бумагу. Чтобы получить другой цвет, меняются и мисочка и пенопласт. </a:t>
            </a:r>
            <a:r>
              <a:rPr lang="ru-RU" sz="2400" b="1" dirty="0" smtClean="0"/>
              <a:t/>
            </a:r>
            <a:br>
              <a:rPr lang="ru-RU" sz="2400" b="1" dirty="0" smtClean="0"/>
            </a:br>
            <a:endParaRPr lang="ru-RU" sz="2200" dirty="0"/>
          </a:p>
        </p:txBody>
      </p:sp>
      <p:pic>
        <p:nvPicPr>
          <p:cNvPr id="5" name="Рисунок 4" descr="P1140486.JPG"/>
          <p:cNvPicPr>
            <a:picLocks noChangeAspect="1"/>
          </p:cNvPicPr>
          <p:nvPr/>
        </p:nvPicPr>
        <p:blipFill>
          <a:blip r:embed="rId2" cstate="email"/>
          <a:srcRect/>
          <a:stretch>
            <a:fillRect/>
          </a:stretch>
        </p:blipFill>
        <p:spPr bwMode="auto">
          <a:xfrm>
            <a:off x="6300192" y="4365104"/>
            <a:ext cx="1599642" cy="21328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descr="P1140199.JPG"/>
          <p:cNvPicPr>
            <a:picLocks noChangeAspect="1"/>
          </p:cNvPicPr>
          <p:nvPr/>
        </p:nvPicPr>
        <p:blipFill>
          <a:blip r:embed="rId3" cstate="email"/>
          <a:srcRect/>
          <a:stretch>
            <a:fillRect/>
          </a:stretch>
        </p:blipFill>
        <p:spPr bwMode="auto">
          <a:xfrm>
            <a:off x="1619672" y="4365104"/>
            <a:ext cx="1728093" cy="22846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Содержимое 6"/>
          <p:cNvSpPr>
            <a:spLocks noGrp="1"/>
          </p:cNvSpPr>
          <p:nvPr>
            <p:ph idx="1"/>
          </p:nvPr>
        </p:nvSpPr>
        <p:spPr/>
        <p:txBody>
          <a:bodyPr/>
          <a:lstStyle/>
          <a:p>
            <a:endParaRPr lang="ru-RU"/>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666530"/>
          </a:xfrm>
        </p:spPr>
        <p:txBody>
          <a:bodyPr>
            <a:normAutofit/>
          </a:bodyPr>
          <a:lstStyle/>
          <a:p>
            <a:pPr algn="l"/>
            <a:r>
              <a:rPr lang="ru-RU" sz="3800" b="1" i="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           Оттиск смятой бумагой.</a:t>
            </a:r>
            <a:r>
              <a:rPr lang="ru-RU" sz="2400" b="1" i="1" dirty="0" smtClean="0"/>
              <a:t/>
            </a:r>
            <a:br>
              <a:rPr lang="ru-RU" sz="2400" b="1" i="1" dirty="0" smtClean="0"/>
            </a:br>
            <a:r>
              <a:rPr lang="ru-RU" sz="2400" b="1" u="sng" dirty="0" smtClean="0"/>
              <a:t>Возраст:</a:t>
            </a:r>
            <a:r>
              <a:rPr lang="ru-RU" sz="2400" b="1" i="1" dirty="0" smtClean="0"/>
              <a:t> от четырех лет.</a:t>
            </a:r>
            <a:br>
              <a:rPr lang="ru-RU" sz="2400" b="1" i="1" dirty="0" smtClean="0"/>
            </a:br>
            <a:r>
              <a:rPr lang="ru-RU" sz="2400" b="1" u="sng" dirty="0" smtClean="0"/>
              <a:t>Средства выразительности: </a:t>
            </a:r>
            <a:r>
              <a:rPr lang="ru-RU" sz="2400" b="1" i="1" dirty="0" smtClean="0"/>
              <a:t>пятно, фактура, цвет.</a:t>
            </a:r>
            <a:br>
              <a:rPr lang="ru-RU" sz="2400" b="1" i="1" dirty="0" smtClean="0"/>
            </a:br>
            <a:r>
              <a:rPr lang="ru-RU" sz="2400" b="1" u="sng" dirty="0" smtClean="0"/>
              <a:t>Материалы: </a:t>
            </a:r>
            <a:r>
              <a:rPr lang="ru-RU" sz="2400" b="1" i="1" dirty="0" smtClean="0"/>
              <a:t>блюдце либо пластиковая коробочка, в которую вложена штемпельная подушка из тонкого поролона, пропитанного гуашью, плотная бумага любого цвета и размера, смятая бумага.</a:t>
            </a:r>
            <a:br>
              <a:rPr lang="ru-RU" sz="2400" b="1" i="1" dirty="0" smtClean="0"/>
            </a:br>
            <a:r>
              <a:rPr lang="ru-RU" sz="2400" b="1" u="sng" dirty="0" smtClean="0"/>
              <a:t>Способ получения изображения: </a:t>
            </a:r>
            <a:r>
              <a:rPr lang="ru-RU" sz="2400" b="1" i="1" dirty="0" smtClean="0"/>
              <a:t>ребенок прижимает смятую бумагу к штемпельной подушке с краской и наносит оттиск на бумагу. Чтобы получить другой цвет, меняются и блюдце и смятая бумага. </a:t>
            </a:r>
            <a:r>
              <a:rPr lang="ru-RU" sz="2400" b="1" dirty="0" smtClean="0"/>
              <a:t/>
            </a:r>
            <a:br>
              <a:rPr lang="ru-RU" sz="2400" b="1" dirty="0" smtClean="0"/>
            </a:br>
            <a:endParaRPr lang="ru-RU" sz="2200" dirty="0"/>
          </a:p>
        </p:txBody>
      </p:sp>
      <p:pic>
        <p:nvPicPr>
          <p:cNvPr id="6146" name="Picture 2"/>
          <p:cNvPicPr>
            <a:picLocks noChangeAspect="1" noChangeArrowheads="1"/>
          </p:cNvPicPr>
          <p:nvPr/>
        </p:nvPicPr>
        <p:blipFill>
          <a:blip r:embed="rId2" cstate="email"/>
          <a:srcRect/>
          <a:stretch>
            <a:fillRect/>
          </a:stretch>
        </p:blipFill>
        <p:spPr bwMode="auto">
          <a:xfrm>
            <a:off x="1331640" y="4725144"/>
            <a:ext cx="2448272" cy="19741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S6001539.JPG"/>
          <p:cNvPicPr/>
          <p:nvPr/>
        </p:nvPicPr>
        <p:blipFill>
          <a:blip r:embed="rId3" cstate="email"/>
          <a:stretch>
            <a:fillRect/>
          </a:stretch>
        </p:blipFill>
        <p:spPr>
          <a:xfrm>
            <a:off x="4932040" y="4653136"/>
            <a:ext cx="2664296" cy="19442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Содержимое 5"/>
          <p:cNvSpPr>
            <a:spLocks noGrp="1"/>
          </p:cNvSpPr>
          <p:nvPr>
            <p:ph idx="1"/>
          </p:nvPr>
        </p:nvSpPr>
        <p:spPr/>
        <p:txBody>
          <a:bodyPr/>
          <a:lstStyle/>
          <a:p>
            <a:endParaRPr lang="ru-RU"/>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S030007997">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36F49AF-1D87-48F1-8DA1-7EA3423163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1492</TotalTime>
  <Words>313</Words>
  <Application>Microsoft Office PowerPoint</Application>
  <PresentationFormat>Экран (4:3)</PresentationFormat>
  <Paragraphs>57</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TS030007997</vt:lpstr>
      <vt:lpstr>Нетрадиционная техника рисования</vt:lpstr>
      <vt:lpstr>Рисование с использованием нетрадиционной техники – </vt:lpstr>
      <vt:lpstr>Применение нетрадиционных техник изодеятельности: </vt:lpstr>
      <vt:lpstr> Нетрадиционные способы изображения в рисовании.</vt:lpstr>
      <vt:lpstr>  Рисование пальчиками и ладошкой. Возраст: от двух лет. Средства выразительности: пятно, цвет, фантастический силуэт. Материалы: широкие блюдечки с гуашью, кисть, плотная бумага любого цвета, листы большого формата, салфетки. Способ получения изображения: ребенок опускает в гуашь ладошку (палец)или окрашивает с помощью кисточки (с пяти лет) и делает отпечаток на бумаге. Рисуют и правой и левой руками, окрашенными разными цветами. После работы руки вытираются салфеткой, затем гуашь легко смывается. </vt:lpstr>
      <vt:lpstr>Возраст: от 2 лет. Средства выразительности: пятно, фактура, цвет. Материалы: блюдце либо пластиковая коробочка, в которую вложена штемпельная подушка из тонкого поролона, пропитанного гуашью, плотная бумага любого цвета и размера, ватные палочки. Способ получения изображения: ребенок прижимает ватную палочку к штемпельной подушке с краской и наносит оттиск на бумагу. Чтобы получить другой цвет, меняются и блюдце и смятая бумага.</vt:lpstr>
      <vt:lpstr>Оттиск печатками из овощей и фруктов Возраст: от трех лет. Средства выразительности: пятно, фактура, цвет.   Материалы: мисочка либо пластиковая коробочка, в которую вложена штемпельная подушка из тонкого поролона, пропитанного гуашью, плотная бумага любого цвета и размера, печатки из картофеля.  Способ получения изображения: ребенок прижимает печатку к штемпельной подушке с краской и наносит оттиск на бумагу. Для получения другого цвета меняются и мисочка и печатка. </vt:lpstr>
      <vt:lpstr>            Оттиск пенопластом, поролоном Возраст: от четырех лет. Средства выразительности: пятно, фактура, цвет. Материалы: мисочка или пластиковая коробочка, в которую вложена штемпельная подушка из тонкого поролона, пропитанного гуашью, плотная бумага любого цвета и размера, кусочки пенопласта. Способ   получения   изображения:   ребенок  прижимает  пенопласт , поролон  к штемпельной подушке с краской и наносит оттиск на бумагу. Чтобы получить другой цвет, меняются и мисочка и пенопласт.  </vt:lpstr>
      <vt:lpstr>           Оттиск смятой бумагой. Возраст: от четырех лет. Средства выразительности: пятно, фактура, цвет. Материалы: блюдце либо пластиковая коробочка, в которую вложена штемпельная подушка из тонкого поролона, пропитанного гуашью, плотная бумага любого цвета и размера, смятая бумага. Способ получения изображения: ребенок прижимает смятую бумагу к штемпельной подушке с краской и наносит оттиск на бумагу. Чтобы получить другой цвет, меняются и блюдце и смятая бумага.  </vt:lpstr>
      <vt:lpstr>                   Отпечатки листьев. Возраст: от пяти лет. Средства выразительности: фактура, цвет. Материалы: бумага, листья разных деревьев (желательно опавшие), гуашь, кисти. Способ  получения  изображения:  ребенок  покрывает листок дерева красками  разных  цветов,  затем  прикладывает  его  к  бумаге  окрашенной стороной  для  получения  отпечатка.   Каждый  раз  берется  новый  листок. Черешки у листьев можно дорисовать кистью.  </vt:lpstr>
      <vt:lpstr>        Тычок жесткой полусухой кистью. Возраст: любой. Средства выразительности: фактурность окраски, цвет. Материалы: жесткая кисть, гуашь, бумага любого цвета и формата либо вырезанный силуэт пушистого или колючего животного. Способ получения изображения: ребенок опускает в гуашь кисть и ударяет ею по бумаге, держа вертикально. При работе кисть в воду не опускается. Таким образом заполняется весь лист, контур или шаблон. Получается имитация фактурности пушистой или колючей поверхности. </vt:lpstr>
      <vt:lpstr>   Восковые мелки (свеча) + акварель. Возраст: от четырех лет. Средства выразительности: цвет, линия, пятно, фактура. Материалы: восковые мелки, плотная белая бумага, акварель, кисти.  Способ получения изображения: ребенок рисует восковыми мелками на белой бумаге. Затем закрашивает лист акварелью в один или несколько цветов. Рисунок мелками остается незакрашенным. Свеча + акварель Возраст: от четырех лет. Средства выразительности: цвет, линия, пятно, фактура. Материалы: свеча, плотная бумага, акварель, кисти. Способ получения изображения: ребенок рисует свечой" на бумаге. Затем закрашивает лист акварелью в один или несколько цветов. Рисунок свечой остается белым. </vt:lpstr>
      <vt:lpstr>           Монотипия предметная. Возраст: от пяти лет. Средства выразительности: пятно, цвет, симметрия. Материалы: плотная бумага любого цвета, кисти, гуашь или акварель. Способ получения изображения: ребенок складывает лист бумаги вдвое и на одной его половине рисует половину изображаемого предмета (предметы выбираются симметричные). После рисования каждой части предмета, пока не высохла краска, лист снова складывается пополам для получения отпечатка. Затем изображение можно украсить, также складывая лист после рисования нескольких украшений. </vt:lpstr>
      <vt:lpstr>           Монотипия пейзажная Возраст: от 6 лет  Средства выразительности: пятно, тон, вертикальная симметрия, изображение пространства в композиции.  Материалы: бумага, кисти, гуашь либо акварель, влажная губка, кафельная плитка.  Способ получения изображения: ребёнок складывает лист бумаги вдвое. На одной его половине рисуется пейзаж, на другой получается его отражение в озере, реке (отпечаток). Пейзаж выполняется быстро, чтобы краска не успела высохнуть. Половина листа, предназначенная для отпечатка, протирается влажной губкой. Исходный рисунок, после того как с него сделан оттиск, оживляется красками, чтобы он сильнее отличался от отпечатка. Для монотипии также можно использовать лист бумаги и кафельную плитку. На последнюю наносится рисунок краской, затем она накрывается листом бумаги. Пейзаж получается размытым. </vt:lpstr>
      <vt:lpstr>          Кляксография обычная. Возраст: от пяти лет. Средства выразительности: пятно. Материалы: бумага, тушь либо жидко разведенная гуашь в мисочке, пластиковая ложечка.  Способ получения изображения: ребенок зачерпывает гуашь пластиковой ложкой и выливает на бумагу. В результате получаются пятна в произвольном порядке. Затем лист накрывается другим листом и прижимается (можно согнуть исходный лист пополам, на одну половину капнуть тушь, а другой его прикрыть). Далее верхний лист снимается, изображение рассматривается: определяется, на что оно похоже. Недостающие детали дорисовываются. </vt:lpstr>
      <vt:lpstr> </vt:lpstr>
      <vt:lpstr> </vt:lpstr>
      <vt:lpstr>Рисование расчёской, зубной щеткой.  Возраст: любой. Средства выразительности: объемность, цвет. Материалы: плотная бумага, акварель, зубная щетка и т.д., вода в блюдечке. Способ получения изображения: Благодаря жестковатым, густым, ровно расположенным щетинкам она позволяет быстро и легко тонировать бумагу или наносить элементы рисунка с разной плотностью густоты краски. Щетку нельзя сильно мочить, то есть полусухую зубную щетку окунаем в гуашь, консистенции кашицы и можно приступать к работе. Способ получения изображения:  обмакивание в жидкую  краску и  рисование по разной  поверхности. </vt:lpstr>
      <vt:lpstr>                           Набрызг Возраст: от пяти лет.  Средства выразительности: точка, фактура. Материалы: бумага, гуашь, жесткая кисть, кусочек плотного картона либо пластика (5x5 см). Способ получения изображения: ребенок набирает краску на кисть и ударяет кистью о картон, который держит над бумагой. Краска разбрызгивается на бумагу. </vt:lpstr>
      <vt:lpstr>             Чёрно-белый граттаж              (грунтованный лист ) Возраст: от 5 лет Средства выразительности: линия, штрих, контраст.  Материалы: полукартон, либо плотная бумага белого цвета, свеча, широкая кисть, чёрная тушь, жидкое мыло (примерно одна капля на столовую ложку туши) или зубной порошок, мисочки для туши, палочка с заточенными концами.  Способ получения изображения: ребёнок натирает свечой лист так, чтобы он весь был покрыт слоем воска. Затем на него наносится тушь с жидким мылом, либо зубной порошок, в этом случае он заливается тушью без добавок. После высыхания палочкой процарапывается рисунок. </vt:lpstr>
      <vt:lpstr>                 Цветной граттаж Возраст: от 6 лет Средства выразительности: линия, штрих, цвет. Материалы: цветной картон или плотная бумага, предварительно раскрашенные акварелью либо фломастерами, свеча, широкая кисть, мисочки для гуаши, палочка с заточенными концами. Способ получения изображения: ребёнок натирает свечой лист так, чтобы он весь был покрыт слоем воска. Затем лист закрашиваются гуашью, смешанной с жидким мылом. После высыхания палочкой процарапывается рисунок. Далее возможно дорисовывание недостающих деталей гуашью.</vt:lpstr>
      <vt:lpstr>Рекомендации педагогам</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Нетрадиционная техника рисования</dc:title>
  <dc:creator>Dima</dc:creator>
  <cp:lastModifiedBy>User</cp:lastModifiedBy>
  <cp:revision>152</cp:revision>
  <dcterms:created xsi:type="dcterms:W3CDTF">2012-12-08T09:19:48Z</dcterms:created>
  <dcterms:modified xsi:type="dcterms:W3CDTF">2014-02-24T14:41:52Z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TC300079979990</vt:lpwstr>
  </property>
</Properties>
</file>