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8" d="100"/>
          <a:sy n="68" d="100"/>
        </p:scale>
        <p:origin x="-13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36DB-4F83-4E31-9372-6A2DFDABDD3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B0D02-57AF-4F01-BF2F-79B00FE8A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0D02-57AF-4F01-BF2F-79B00FE8AC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EE6CE-0134-435A-947F-A972B20381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F30A7-AF8E-4AA0-A65E-FE9666E12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г.о. </a:t>
            </a:r>
            <a:r>
              <a:rPr lang="ru-RU" sz="2000" dirty="0" err="1" smtClean="0"/>
              <a:t>Лосино</a:t>
            </a:r>
            <a:r>
              <a:rPr lang="ru-RU" sz="2000" dirty="0" smtClean="0"/>
              <a:t>- Петровский</a:t>
            </a:r>
            <a:br>
              <a:rPr lang="ru-RU" sz="2000" dirty="0" smtClean="0"/>
            </a:br>
            <a:r>
              <a:rPr lang="ru-RU" sz="2000" dirty="0" smtClean="0"/>
              <a:t>МБДОУ </a:t>
            </a:r>
            <a:r>
              <a:rPr lang="ru-RU" sz="2000" dirty="0" err="1" smtClean="0"/>
              <a:t>д</a:t>
            </a:r>
            <a:r>
              <a:rPr lang="ru-RU" sz="2000" dirty="0" smtClean="0"/>
              <a:t>/с № 4 «Росток»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Сценарий</a:t>
            </a:r>
            <a:br>
              <a:rPr lang="ru-RU" sz="3200" dirty="0" smtClean="0"/>
            </a:br>
            <a:r>
              <a:rPr lang="ru-RU" sz="3200" dirty="0" smtClean="0"/>
              <a:t> детского развлекательного </a:t>
            </a:r>
            <a:r>
              <a:rPr lang="ru-RU" sz="3200" dirty="0" smtClean="0"/>
              <a:t>праздника</a:t>
            </a:r>
            <a:br>
              <a:rPr lang="ru-RU" sz="3200" dirty="0" smtClean="0"/>
            </a:br>
            <a:r>
              <a:rPr lang="ru-RU" sz="3200" dirty="0" smtClean="0"/>
              <a:t>для детей старшей и </a:t>
            </a:r>
            <a:r>
              <a:rPr lang="ru-RU" sz="3200" smtClean="0"/>
              <a:t>подготовительной групп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«Юморина»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Подготовили и провели</a:t>
            </a:r>
            <a:br>
              <a:rPr lang="ru-RU" sz="2400" dirty="0" smtClean="0"/>
            </a:br>
            <a:r>
              <a:rPr lang="ru-RU" sz="2400" dirty="0" smtClean="0"/>
              <a:t>муз. руководитель: </a:t>
            </a:r>
            <a:r>
              <a:rPr lang="ru-RU" sz="2400" dirty="0" err="1" smtClean="0"/>
              <a:t>Мясникова</a:t>
            </a:r>
            <a:r>
              <a:rPr lang="ru-RU" sz="2400" dirty="0" smtClean="0"/>
              <a:t> В.А.</a:t>
            </a:r>
            <a:br>
              <a:rPr lang="ru-RU" sz="2400" dirty="0" smtClean="0"/>
            </a:br>
            <a:r>
              <a:rPr lang="ru-RU" sz="2400" dirty="0" smtClean="0"/>
              <a:t>воспитатели: </a:t>
            </a:r>
            <a:r>
              <a:rPr lang="ru-RU" sz="2400" dirty="0" err="1" smtClean="0"/>
              <a:t>Валуева</a:t>
            </a:r>
            <a:r>
              <a:rPr lang="ru-RU" sz="2400" dirty="0" smtClean="0"/>
              <a:t> Г.А.,</a:t>
            </a:r>
            <a:br>
              <a:rPr lang="ru-RU" sz="2400" dirty="0" smtClean="0"/>
            </a:br>
            <a:r>
              <a:rPr lang="ru-RU" sz="2400" dirty="0" err="1" smtClean="0"/>
              <a:t>Анферова</a:t>
            </a:r>
            <a:r>
              <a:rPr lang="ru-RU" sz="2400" dirty="0" smtClean="0"/>
              <a:t> Е.В.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  <a:cs typeface="Khmer UI" pitchFamily="34" charset="0"/>
              </a:rPr>
              <a:t>                                                        ПРОГРАММНОЕ </a:t>
            </a:r>
            <a:r>
              <a:rPr lang="ru-RU" sz="4500" dirty="0">
                <a:solidFill>
                  <a:schemeClr val="accent6">
                    <a:lumMod val="50000"/>
                  </a:schemeClr>
                </a:solidFill>
                <a:cs typeface="Khmer UI" pitchFamily="34" charset="0"/>
              </a:rPr>
              <a:t>СОДЕРЖАНИЕ: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 </a:t>
            </a:r>
          </a:p>
          <a:p>
            <a:pPr lvl="0" algn="just"/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Продолжать развивать эмоциональную сферу дошкольников через участие в детском досуге.</a:t>
            </a:r>
          </a:p>
          <a:p>
            <a:pPr lvl="0" algn="just"/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Обогащать чувственную сферу старших дошкольников во время общения со взрослыми и сверстниками; не бояться быть смешным и учиться смеяться над собой.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 </a:t>
            </a:r>
          </a:p>
          <a:p>
            <a:pPr algn="just"/>
            <a:r>
              <a:rPr lang="ru-RU" sz="4500" dirty="0" smtClean="0">
                <a:solidFill>
                  <a:schemeClr val="tx1"/>
                </a:solidFill>
                <a:cs typeface="Khmer UI" pitchFamily="34" charset="0"/>
              </a:rPr>
              <a:t>                                    </a:t>
            </a:r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  <a:cs typeface="Khmer UI" pitchFamily="34" charset="0"/>
              </a:rPr>
              <a:t/>
            </a:r>
            <a:br>
              <a:rPr lang="ru-RU" sz="4500" dirty="0" smtClean="0">
                <a:solidFill>
                  <a:schemeClr val="accent6">
                    <a:lumMod val="50000"/>
                  </a:schemeClr>
                </a:solidFill>
                <a:cs typeface="Khmer UI" pitchFamily="34" charset="0"/>
              </a:rPr>
            </a:br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  <a:cs typeface="Khmer UI" pitchFamily="34" charset="0"/>
              </a:rPr>
              <a:t>                                                        ПРЕДВАРИТЕЛЬНАЯ </a:t>
            </a:r>
            <a:r>
              <a:rPr lang="ru-RU" sz="4500" dirty="0">
                <a:solidFill>
                  <a:schemeClr val="accent6">
                    <a:lumMod val="50000"/>
                  </a:schemeClr>
                </a:solidFill>
                <a:cs typeface="Khmer UI" pitchFamily="34" charset="0"/>
              </a:rPr>
              <a:t>РАБОТА:</a:t>
            </a:r>
          </a:p>
          <a:p>
            <a:pPr algn="just"/>
            <a:r>
              <a:rPr lang="ru-RU" sz="4500" dirty="0" smtClean="0">
                <a:solidFill>
                  <a:schemeClr val="tx1"/>
                </a:solidFill>
                <a:cs typeface="Khmer UI" pitchFamily="34" charset="0"/>
              </a:rPr>
              <a:t/>
            </a:r>
            <a:br>
              <a:rPr lang="ru-RU" sz="4500" dirty="0" smtClean="0">
                <a:solidFill>
                  <a:schemeClr val="tx1"/>
                </a:solidFill>
                <a:cs typeface="Khmer UI" pitchFamily="34" charset="0"/>
              </a:rPr>
            </a:br>
            <a:r>
              <a:rPr lang="ru-RU" sz="4500" dirty="0" smtClean="0">
                <a:solidFill>
                  <a:schemeClr val="tx1"/>
                </a:solidFill>
                <a:cs typeface="Khmer UI" pitchFamily="34" charset="0"/>
              </a:rPr>
              <a:t> </a:t>
            </a:r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Выполнение мероприятий перспективного плана по эмоциональному развитию детей в старшей группе </a:t>
            </a:r>
            <a:r>
              <a:rPr lang="ru-RU" sz="4500" dirty="0" err="1">
                <a:solidFill>
                  <a:schemeClr val="tx1"/>
                </a:solidFill>
                <a:cs typeface="Khmer UI" pitchFamily="34" charset="0"/>
              </a:rPr>
              <a:t>д</a:t>
            </a:r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/сада. Чтение </a:t>
            </a:r>
            <a:r>
              <a:rPr lang="ru-RU" sz="4500" dirty="0" err="1">
                <a:solidFill>
                  <a:schemeClr val="tx1"/>
                </a:solidFill>
                <a:cs typeface="Khmer UI" pitchFamily="34" charset="0"/>
              </a:rPr>
              <a:t>русских-народных</a:t>
            </a:r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cs typeface="Khmer UI" pitchFamily="34" charset="0"/>
              </a:rPr>
              <a:t>потешек</a:t>
            </a:r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 и прибауток, просмотр отечественных  детских видеофильмов и мультфильмов, проведение творческих игр, чтение художественной </a:t>
            </a:r>
            <a:r>
              <a:rPr lang="ru-RU" sz="4500" dirty="0" smtClean="0">
                <a:solidFill>
                  <a:schemeClr val="tx1"/>
                </a:solidFill>
                <a:cs typeface="Khmer UI" pitchFamily="34" charset="0"/>
              </a:rPr>
              <a:t>литературы.</a:t>
            </a:r>
          </a:p>
          <a:p>
            <a:pPr algn="just"/>
            <a:r>
              <a:rPr lang="ru-RU" sz="4500" dirty="0" smtClean="0">
                <a:solidFill>
                  <a:schemeClr val="tx1"/>
                </a:solidFill>
                <a:cs typeface="Khmer UI" pitchFamily="34" charset="0"/>
              </a:rPr>
              <a:t> </a:t>
            </a:r>
            <a:endParaRPr lang="ru-RU" sz="4500" dirty="0" smtClean="0">
              <a:solidFill>
                <a:schemeClr val="accent6">
                  <a:lumMod val="50000"/>
                </a:schemeClr>
              </a:solidFill>
              <a:cs typeface="Khmer UI" pitchFamily="34" charset="0"/>
            </a:endParaRPr>
          </a:p>
          <a:p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  <a:cs typeface="Khmer UI" pitchFamily="34" charset="0"/>
              </a:rPr>
              <a:t>         МАТЕРИАЛ</a:t>
            </a:r>
            <a:r>
              <a:rPr lang="ru-RU" sz="4500" dirty="0" smtClean="0">
                <a:solidFill>
                  <a:schemeClr val="tx1"/>
                </a:solidFill>
                <a:cs typeface="Khmer UI" pitchFamily="34" charset="0"/>
              </a:rPr>
              <a:t>:</a:t>
            </a:r>
            <a:br>
              <a:rPr lang="ru-RU" sz="4500" dirty="0" smtClean="0">
                <a:solidFill>
                  <a:schemeClr val="tx1"/>
                </a:solidFill>
                <a:cs typeface="Khmer UI" pitchFamily="34" charset="0"/>
              </a:rPr>
            </a:br>
            <a:endParaRPr lang="ru-RU" sz="4500" dirty="0" smtClean="0">
              <a:solidFill>
                <a:schemeClr val="tx1"/>
              </a:solidFill>
              <a:cs typeface="Khmer UI" pitchFamily="34" charset="0"/>
            </a:endParaRPr>
          </a:p>
          <a:p>
            <a:pPr lvl="0" algn="just"/>
            <a:r>
              <a:rPr lang="ru-RU" sz="4500" dirty="0" smtClean="0">
                <a:solidFill>
                  <a:schemeClr val="tx1"/>
                </a:solidFill>
                <a:cs typeface="Khmer UI" pitchFamily="34" charset="0"/>
              </a:rPr>
              <a:t>Журнал </a:t>
            </a:r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«Справочник старшего воспитателя дошкольного учреждения» № 2/2008 год.</a:t>
            </a:r>
          </a:p>
          <a:p>
            <a:pPr lvl="0" algn="just"/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сб. «Хрестоматия для детей старшего дошкольного возраста»  </a:t>
            </a:r>
          </a:p>
          <a:p>
            <a:pPr lvl="0" algn="just"/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 Грамзапись танцевальная ритмика из программы Суворовой «</a:t>
            </a:r>
            <a:r>
              <a:rPr lang="ru-RU" sz="4500" dirty="0" err="1">
                <a:solidFill>
                  <a:schemeClr val="tx1"/>
                </a:solidFill>
                <a:cs typeface="Khmer UI" pitchFamily="34" charset="0"/>
              </a:rPr>
              <a:t>Весна-красна</a:t>
            </a:r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» </a:t>
            </a:r>
          </a:p>
          <a:p>
            <a:pPr lvl="0" algn="just"/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Грамзапись из танцевальной программы </a:t>
            </a:r>
            <a:r>
              <a:rPr lang="ru-RU" sz="4500" dirty="0" err="1">
                <a:solidFill>
                  <a:schemeClr val="tx1"/>
                </a:solidFill>
                <a:cs typeface="Khmer UI" pitchFamily="34" charset="0"/>
              </a:rPr>
              <a:t>КуКоШа</a:t>
            </a:r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 «Вечный двигатель»</a:t>
            </a:r>
          </a:p>
          <a:p>
            <a:pPr lvl="0" algn="just"/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 Исполнение музыкальным руководителем муз. </a:t>
            </a:r>
            <a:r>
              <a:rPr lang="ru-RU" sz="4500" dirty="0" err="1" smtClean="0">
                <a:solidFill>
                  <a:schemeClr val="tx1"/>
                </a:solidFill>
                <a:cs typeface="Khmer UI" pitchFamily="34" charset="0"/>
              </a:rPr>
              <a:t>В.Шаинского</a:t>
            </a:r>
            <a:r>
              <a:rPr lang="ru-RU" sz="4500" dirty="0" smtClean="0">
                <a:solidFill>
                  <a:schemeClr val="tx1"/>
                </a:solidFill>
                <a:cs typeface="Khmer UI" pitchFamily="34" charset="0"/>
              </a:rPr>
              <a:t> </a:t>
            </a:r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«Песня крокодила Гены», муз. В. </a:t>
            </a:r>
            <a:r>
              <a:rPr lang="ru-RU" sz="4500" dirty="0" err="1">
                <a:solidFill>
                  <a:schemeClr val="tx1"/>
                </a:solidFill>
                <a:cs typeface="Khmer UI" pitchFamily="34" charset="0"/>
              </a:rPr>
              <a:t>Герчик</a:t>
            </a:r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 «Песенка друзей»</a:t>
            </a:r>
          </a:p>
          <a:p>
            <a:pPr lvl="0" algn="just"/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Грамзапись из танцевальной программы А. Бурениной «Ворона»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  <a:cs typeface="Khmer UI" pitchFamily="34" charset="0"/>
              </a:rPr>
              <a:t> 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ХОД МЕРОПРИЯТИЯ</a:t>
            </a:r>
          </a:p>
          <a:p>
            <a:pPr algn="just">
              <a:buNone/>
            </a:pPr>
            <a:r>
              <a:rPr lang="ru-RU" dirty="0"/>
              <a:t> </a:t>
            </a:r>
          </a:p>
          <a:p>
            <a:pPr algn="just"/>
            <a:r>
              <a:rPr lang="ru-RU" dirty="0" err="1"/>
              <a:t>Веснушкин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Толи, Саши, Вовы, Нины!</a:t>
            </a:r>
          </a:p>
          <a:p>
            <a:pPr algn="just"/>
            <a:r>
              <a:rPr lang="ru-RU" dirty="0"/>
              <a:t>Начинаем Юморину!</a:t>
            </a:r>
          </a:p>
          <a:p>
            <a:pPr algn="just"/>
            <a:r>
              <a:rPr lang="ru-RU" dirty="0"/>
              <a:t>Юмор – это значит смех,</a:t>
            </a:r>
          </a:p>
          <a:p>
            <a:pPr algn="just"/>
            <a:r>
              <a:rPr lang="ru-RU" dirty="0"/>
              <a:t>Шутка добрая для всех!</a:t>
            </a:r>
          </a:p>
          <a:p>
            <a:pPr algn="just"/>
            <a:r>
              <a:rPr lang="ru-RU" dirty="0"/>
              <a:t>Юмор – это ты и я,</a:t>
            </a:r>
          </a:p>
          <a:p>
            <a:pPr algn="just"/>
            <a:r>
              <a:rPr lang="ru-RU" dirty="0"/>
              <a:t>Все весёлые друзья!</a:t>
            </a:r>
          </a:p>
          <a:p>
            <a:pPr algn="just">
              <a:buNone/>
            </a:pPr>
            <a:r>
              <a:rPr lang="ru-RU" dirty="0"/>
              <a:t> </a:t>
            </a:r>
          </a:p>
          <a:p>
            <a:pPr algn="just"/>
            <a:r>
              <a:rPr lang="ru-RU" dirty="0"/>
              <a:t>Праздник День смеха бывает весной. Выходите танцевать танец «</a:t>
            </a:r>
            <a:r>
              <a:rPr lang="ru-RU" dirty="0" err="1"/>
              <a:t>Весна-красна</a:t>
            </a:r>
            <a:r>
              <a:rPr lang="ru-RU" dirty="0"/>
              <a:t>!» </a:t>
            </a:r>
          </a:p>
          <a:p>
            <a:pPr algn="just"/>
            <a:r>
              <a:rPr lang="ru-RU" dirty="0"/>
              <a:t>После танца дети садятся на свои места.</a:t>
            </a:r>
          </a:p>
          <a:p>
            <a:pPr algn="just"/>
            <a:r>
              <a:rPr lang="ru-RU" dirty="0" err="1"/>
              <a:t>Веснушкин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Что за праздник без народа?</a:t>
            </a:r>
          </a:p>
          <a:p>
            <a:pPr algn="just"/>
            <a:r>
              <a:rPr lang="ru-RU" dirty="0"/>
              <a:t>Что за праздник без гостей?</a:t>
            </a:r>
          </a:p>
          <a:p>
            <a:pPr algn="just"/>
            <a:r>
              <a:rPr lang="ru-RU" dirty="0"/>
              <a:t>Кнопочку хочу я видеть, </a:t>
            </a:r>
          </a:p>
          <a:p>
            <a:pPr algn="just"/>
            <a:r>
              <a:rPr lang="ru-RU" dirty="0"/>
              <a:t>Позовём её скорей!</a:t>
            </a:r>
          </a:p>
          <a:p>
            <a:pPr algn="just">
              <a:buNone/>
            </a:pPr>
            <a:r>
              <a:rPr lang="ru-RU" dirty="0" smtClean="0"/>
              <a:t> (</a:t>
            </a:r>
            <a:r>
              <a:rPr lang="ru-RU" dirty="0"/>
              <a:t>все вместе зовём Кнопочку)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Scan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0"/>
            <a:ext cx="572412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can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41410">
            <a:off x="5716207" y="3832962"/>
            <a:ext cx="2044370" cy="283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Входит Кнопочка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Веснушкин</a:t>
            </a:r>
            <a:r>
              <a:rPr lang="ru-RU" dirty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А вот и она! Явилась, не запылилась. Кнопочка, ну где же ты была?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Кнопочка: Здравствуйте! А я смотрю – вы ли не выли?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Веснушкин</a:t>
            </a:r>
            <a:r>
              <a:rPr lang="ru-RU" dirty="0">
                <a:solidFill>
                  <a:schemeClr val="tx1"/>
                </a:solidFill>
              </a:rPr>
              <a:t>: Что вылил? Я ничего не вылил! Здесь везде сухо.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К.: Да не вылил! Я говорю, выли – не вы ли?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В.: Ах, выли! Кто? Они выли? А зачем они выли? Ребята вы выли? Кнопочка, боюсь, ты одна понимаешь, что ты хочешь сказать.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К.: Нет, я не одна, а мы</a:t>
            </a:r>
            <a:r>
              <a:rPr lang="ru-RU" dirty="0" smtClean="0">
                <a:solidFill>
                  <a:schemeClr val="tx1"/>
                </a:solidFill>
              </a:rPr>
              <a:t>…     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В.: Кто это мы?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К.: Вы, мы, ты, я </a:t>
            </a:r>
            <a:r>
              <a:rPr lang="ru-RU" sz="2600" dirty="0">
                <a:solidFill>
                  <a:schemeClr val="tx1"/>
                </a:solidFill>
              </a:rPr>
              <a:t>(показывает жестами)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В.: Да, мы вымытые, а кто по- твоему не мытый? Уж не про меня ли ты это говоришь?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К.: Что променяли?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В.: Ну, хватит, хватит! Так мы с тобой совсем запутаемся!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К.: А ведь и правда, мы ведь пришли сюда скуку разогнать, повеселиться, поиграть.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В.: Вместе с вами песенки попеть, на забавы, на потехи посмотреть.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К.: </a:t>
            </a:r>
            <a:r>
              <a:rPr lang="ru-RU" dirty="0" err="1">
                <a:solidFill>
                  <a:schemeClr val="tx1"/>
                </a:solidFill>
              </a:rPr>
              <a:t>Веснушкин</a:t>
            </a:r>
            <a:r>
              <a:rPr lang="ru-RU" dirty="0">
                <a:solidFill>
                  <a:schemeClr val="tx1"/>
                </a:solidFill>
              </a:rPr>
              <a:t>, а что интересного ты принёс ребятам?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Веснушкин</a:t>
            </a:r>
            <a:r>
              <a:rPr lang="ru-RU" dirty="0">
                <a:solidFill>
                  <a:schemeClr val="tx1"/>
                </a:solidFill>
              </a:rPr>
              <a:t> бежит за своим чемоданом, открывает его)	</a:t>
            </a:r>
          </a:p>
        </p:txBody>
      </p:sp>
      <p:pic>
        <p:nvPicPr>
          <p:cNvPr id="4" name="Рисунок 3" descr="Scan0001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36912"/>
            <a:ext cx="4320480" cy="1008112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052736"/>
            <a:ext cx="5148064" cy="4032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/>
              <a:t>К.: Кнопочка, ой сколько в нём всего интересного, давай поиграем с ребятами и покажем, что ты принёс с собой.</a:t>
            </a:r>
          </a:p>
          <a:p>
            <a:pPr algn="just"/>
            <a:r>
              <a:rPr lang="ru-RU" dirty="0"/>
              <a:t>(объясняем детям правила игры «Если вы со мной согласны» В ходе игры показываем детям предметы по тексту стихов)</a:t>
            </a:r>
          </a:p>
          <a:p>
            <a:r>
              <a:rPr lang="ru-RU" dirty="0"/>
              <a:t>- Кто из вас не ходит хмурым,</a:t>
            </a:r>
          </a:p>
          <a:p>
            <a:r>
              <a:rPr lang="ru-RU" dirty="0"/>
              <a:t>Любит спорт и физкультуру?    </a:t>
            </a:r>
            <a:r>
              <a:rPr lang="ru-RU" dirty="0" smtClean="0"/>
              <a:t>(гантели</a:t>
            </a:r>
            <a:r>
              <a:rPr lang="ru-RU" dirty="0"/>
              <a:t>)</a:t>
            </a:r>
          </a:p>
          <a:p>
            <a:r>
              <a:rPr lang="ru-RU" dirty="0"/>
              <a:t>- Кто из вас таких хороших</a:t>
            </a:r>
          </a:p>
          <a:p>
            <a:r>
              <a:rPr lang="ru-RU" dirty="0"/>
              <a:t>На руках носил галоши?             (галоши)</a:t>
            </a:r>
          </a:p>
          <a:p>
            <a:r>
              <a:rPr lang="ru-RU" dirty="0"/>
              <a:t>- Кто из вас из малышей</a:t>
            </a:r>
          </a:p>
          <a:p>
            <a:r>
              <a:rPr lang="ru-RU" dirty="0"/>
              <a:t>Наварил из фруктов щей?           (фрукты)</a:t>
            </a:r>
          </a:p>
          <a:p>
            <a:r>
              <a:rPr lang="ru-RU" dirty="0"/>
              <a:t>- Кто из вас из дошколят</a:t>
            </a:r>
          </a:p>
          <a:p>
            <a:r>
              <a:rPr lang="ru-RU" dirty="0"/>
              <a:t>Буквы знает все на пять?            (буква)</a:t>
            </a:r>
          </a:p>
          <a:p>
            <a:r>
              <a:rPr lang="ru-RU" dirty="0"/>
              <a:t>- Кто из вас, скажите прямо</a:t>
            </a:r>
          </a:p>
          <a:p>
            <a:r>
              <a:rPr lang="ru-RU" dirty="0"/>
              <a:t>Кушал кашу из банана?                (банан)</a:t>
            </a:r>
          </a:p>
          <a:p>
            <a:r>
              <a:rPr lang="ru-RU" dirty="0"/>
              <a:t>-Кто из вас хотим мы знать</a:t>
            </a:r>
          </a:p>
          <a:p>
            <a:r>
              <a:rPr lang="ru-RU" dirty="0"/>
              <a:t>Любит петь и танцевать?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 smtClean="0"/>
              <a:t>Приглашаем </a:t>
            </a:r>
            <a:r>
              <a:rPr lang="ru-RU" dirty="0"/>
              <a:t>всех детей на весёлый танец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Вечный двигатель».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После танца дети садятся на свои места.</a:t>
            </a:r>
          </a:p>
          <a:p>
            <a:r>
              <a:rPr lang="ru-RU" dirty="0"/>
              <a:t>В.: А сейчас, мы всех детей</a:t>
            </a:r>
          </a:p>
          <a:p>
            <a:r>
              <a:rPr lang="ru-RU" dirty="0"/>
              <a:t>В разных превратим зверей.</a:t>
            </a:r>
          </a:p>
          <a:p>
            <a:r>
              <a:rPr lang="ru-RU" dirty="0"/>
              <a:t>Сейчас они захрюкают,</a:t>
            </a:r>
          </a:p>
          <a:p>
            <a:r>
              <a:rPr lang="ru-RU" dirty="0"/>
              <a:t>Залают, </a:t>
            </a:r>
            <a:r>
              <a:rPr lang="ru-RU" dirty="0" err="1"/>
              <a:t>замумукают</a:t>
            </a:r>
            <a:r>
              <a:rPr lang="ru-RU" dirty="0"/>
              <a:t>.</a:t>
            </a:r>
          </a:p>
          <a:p>
            <a:r>
              <a:rPr lang="ru-RU" dirty="0"/>
              <a:t>Вы, ребята, будете телята, а вы  - лягушата, вы – поросята, а эти – щенята. А я буду дирижёром. На мотив «Песня Крокодила гены</a:t>
            </a:r>
            <a:r>
              <a:rPr lang="ru-RU" dirty="0" smtClean="0"/>
              <a:t>»</a:t>
            </a:r>
            <a:endParaRPr lang="ru-RU" dirty="0"/>
          </a:p>
          <a:p>
            <a:pPr>
              <a:buNone/>
            </a:pPr>
            <a:r>
              <a:rPr lang="ru-RU" dirty="0"/>
              <a:t>Все дети исполняют песню, подражая животным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В.: Воображала хвост поджала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И под печку убежала,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А под печкой крокодил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Воображалу проглотил!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К.: Ах, так, дразниться вздумал, тогда ты, ты…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Рыжий, рыжий, конопатый,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Убил дедушку лопатой.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А он дедушку не бил,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А он дедушку любил.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В.: </a:t>
            </a:r>
            <a:r>
              <a:rPr lang="ru-RU" dirty="0" err="1">
                <a:solidFill>
                  <a:schemeClr val="tx1"/>
                </a:solidFill>
              </a:rPr>
              <a:t>Чокли-мокли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чокли-мокли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У тебя глаза намокли.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Если долго будешь плакать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То лягушкой станешь квакать.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К.: Сел </a:t>
            </a:r>
            <a:r>
              <a:rPr lang="ru-RU" dirty="0" err="1">
                <a:solidFill>
                  <a:schemeClr val="tx1"/>
                </a:solidFill>
              </a:rPr>
              <a:t>Веснушкин</a:t>
            </a:r>
            <a:r>
              <a:rPr lang="ru-RU" dirty="0">
                <a:solidFill>
                  <a:schemeClr val="tx1"/>
                </a:solidFill>
              </a:rPr>
              <a:t> на быка,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 лес поехал по дрова,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А дрова сгорели.</a:t>
            </a: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Веснушкина</a:t>
            </a:r>
            <a:r>
              <a:rPr lang="ru-RU" dirty="0">
                <a:solidFill>
                  <a:schemeClr val="tx1"/>
                </a:solidFill>
              </a:rPr>
              <a:t> волки съели.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Отворачиваются друг от друга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В.: ну ладно, Кнопочка, не обижайся, давай мириться.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К.: А ты не будешь больше дразниться?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В.: Нет, никогда!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К.: Ребята, признавайтесь, вы ведь тоже дразните друг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друга, выходите-ка к нам и прочтите свои дразнилки.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Все дети выходят и встают парами напротив друг друга.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Scan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0"/>
            <a:ext cx="5220072" cy="2727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Scan000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8479">
            <a:off x="4839067" y="3356736"/>
            <a:ext cx="4048214" cy="268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4800" dirty="0">
                <a:solidFill>
                  <a:schemeClr val="tx1"/>
                </a:solidFill>
              </a:rPr>
              <a:t>- </a:t>
            </a:r>
            <a:r>
              <a:rPr lang="ru-RU" sz="4800" dirty="0" err="1" smtClean="0">
                <a:solidFill>
                  <a:schemeClr val="tx1"/>
                </a:solidFill>
              </a:rPr>
              <a:t>Федя-медя-т</a:t>
            </a:r>
            <a:r>
              <a:rPr lang="ru-RU" sz="4800" dirty="0" smtClean="0">
                <a:solidFill>
                  <a:schemeClr val="tx1"/>
                </a:solidFill>
              </a:rPr>
              <a:t>                                                                              - Я пойду на улицу</a:t>
            </a:r>
            <a:endParaRPr lang="ru-RU" sz="4800" dirty="0">
              <a:solidFill>
                <a:schemeClr val="tx1"/>
              </a:solidFill>
            </a:endParaRPr>
          </a:p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Съел корову и быка.                                                                  Там поймаю курицу      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И </a:t>
            </a:r>
            <a:r>
              <a:rPr lang="ru-RU" sz="4800" dirty="0">
                <a:solidFill>
                  <a:schemeClr val="tx1"/>
                </a:solidFill>
              </a:rPr>
              <a:t>пятнадцать </a:t>
            </a:r>
            <a:r>
              <a:rPr lang="ru-RU" sz="4800" dirty="0" smtClean="0">
                <a:solidFill>
                  <a:schemeClr val="tx1"/>
                </a:solidFill>
              </a:rPr>
              <a:t>поросят                                                            –Привяжу её за хвост –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Только </a:t>
            </a:r>
            <a:r>
              <a:rPr lang="ru-RU" sz="4800" dirty="0">
                <a:solidFill>
                  <a:schemeClr val="tx1"/>
                </a:solidFill>
              </a:rPr>
              <a:t>хвостики висят. </a:t>
            </a:r>
            <a:r>
              <a:rPr lang="ru-RU" sz="4800" dirty="0" smtClean="0">
                <a:solidFill>
                  <a:schemeClr val="tx1"/>
                </a:solidFill>
              </a:rPr>
              <a:t>                                                           Это будет паровоз!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                                                                                                         Мы прицепим к ней корзину,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 </a:t>
            </a:r>
            <a:r>
              <a:rPr lang="ru-RU" sz="4800" dirty="0" smtClean="0">
                <a:solidFill>
                  <a:schemeClr val="tx1"/>
                </a:solidFill>
              </a:rPr>
              <a:t>                                                                                                      В </a:t>
            </a:r>
            <a:r>
              <a:rPr lang="ru-RU" sz="4800" dirty="0">
                <a:solidFill>
                  <a:schemeClr val="tx1"/>
                </a:solidFill>
              </a:rPr>
              <a:t>паровоз посадим Зину!         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- </a:t>
            </a:r>
            <a:r>
              <a:rPr lang="ru-RU" sz="4800" dirty="0">
                <a:solidFill>
                  <a:schemeClr val="tx1"/>
                </a:solidFill>
              </a:rPr>
              <a:t>Борька-Борис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На ниточке повис.</a:t>
            </a:r>
          </a:p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Ниточка </a:t>
            </a:r>
            <a:r>
              <a:rPr lang="ru-RU" sz="4800" dirty="0">
                <a:solidFill>
                  <a:schemeClr val="tx1"/>
                </a:solidFill>
              </a:rPr>
              <a:t>трещит</a:t>
            </a:r>
            <a:r>
              <a:rPr lang="ru-RU" sz="4800" dirty="0" smtClean="0">
                <a:solidFill>
                  <a:schemeClr val="tx1"/>
                </a:solidFill>
              </a:rPr>
              <a:t>,         </a:t>
            </a:r>
            <a:endParaRPr lang="ru-RU" sz="4800" dirty="0">
              <a:solidFill>
                <a:schemeClr val="tx1"/>
              </a:solidFill>
            </a:endParaRP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А </a:t>
            </a:r>
            <a:r>
              <a:rPr lang="ru-RU" sz="4800" dirty="0" err="1">
                <a:solidFill>
                  <a:schemeClr val="tx1"/>
                </a:solidFill>
              </a:rPr>
              <a:t>Боречка</a:t>
            </a:r>
            <a:r>
              <a:rPr lang="ru-RU" sz="4800" dirty="0">
                <a:solidFill>
                  <a:schemeClr val="tx1"/>
                </a:solidFill>
              </a:rPr>
              <a:t> пищит!        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- Вова-Вова, карапуз,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Съел у бабушки арбуз.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Бабушка ругается, 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Вова отпирается.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- это бабушка не я!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Это кошечка твоя.          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-Дуня – пышка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На улицу вышла,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На кочку села,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Комарика </a:t>
            </a:r>
            <a:r>
              <a:rPr lang="ru-RU" sz="4800" dirty="0" smtClean="0">
                <a:solidFill>
                  <a:schemeClr val="tx1"/>
                </a:solidFill>
              </a:rPr>
              <a:t>съела.</a:t>
            </a:r>
            <a:endParaRPr lang="ru-RU" sz="4800" dirty="0">
              <a:solidFill>
                <a:schemeClr val="tx1"/>
              </a:solidFill>
            </a:endParaRP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- Ваня-Ваня, простота,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Купил лошадь без хвоста!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Сел задом на перёд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 И поехал в огород.    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4800" dirty="0" smtClean="0">
                <a:solidFill>
                  <a:schemeClr val="tx1"/>
                </a:solidFill>
              </a:rPr>
              <a:t>                                                          Все </a:t>
            </a:r>
            <a:r>
              <a:rPr lang="ru-RU" sz="4800" dirty="0">
                <a:solidFill>
                  <a:schemeClr val="tx1"/>
                </a:solidFill>
              </a:rPr>
              <a:t>дети мирятся: мирись, мирись, мирись и больше не дразнись…</a:t>
            </a:r>
          </a:p>
          <a:p>
            <a:pPr algn="just"/>
            <a:r>
              <a:rPr lang="ru-RU" sz="4800" dirty="0">
                <a:solidFill>
                  <a:schemeClr val="tx1"/>
                </a:solidFill>
              </a:rPr>
              <a:t> </a:t>
            </a:r>
            <a:r>
              <a:rPr lang="ru-RU" sz="4800" dirty="0" smtClean="0">
                <a:solidFill>
                  <a:schemeClr val="tx1"/>
                </a:solidFill>
              </a:rPr>
              <a:t>Все </a:t>
            </a:r>
            <a:r>
              <a:rPr lang="ru-RU" sz="4800" dirty="0">
                <a:solidFill>
                  <a:schemeClr val="tx1"/>
                </a:solidFill>
              </a:rPr>
              <a:t>дети исполняют «Песенку друзей» (музыка В. </a:t>
            </a:r>
            <a:r>
              <a:rPr lang="ru-RU" sz="4800" dirty="0" err="1">
                <a:solidFill>
                  <a:schemeClr val="tx1"/>
                </a:solidFill>
              </a:rPr>
              <a:t>Герчик</a:t>
            </a:r>
            <a:r>
              <a:rPr lang="ru-RU" sz="48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sz="4800" dirty="0">
                <a:solidFill>
                  <a:schemeClr val="tx1"/>
                </a:solidFill>
              </a:rPr>
              <a:t>После песни дети садятся на свои места.</a:t>
            </a:r>
          </a:p>
          <a:p>
            <a:pPr algn="just"/>
            <a:r>
              <a:rPr lang="ru-RU" sz="4800" dirty="0">
                <a:solidFill>
                  <a:schemeClr val="tx1"/>
                </a:solidFill>
              </a:rPr>
              <a:t>К.: Внимание! Внимание! У меня есть интересная вещь! (достаёт из кармана гвоздь, пуговицу, платок) Это нетто, и это не то, это опять не то. Много всего, а вот то, что мне надо, никак не найду! Ура! Нашла! Вот коробочка! А что в ней, как вы думаете? Ни за что не догадаетесь! Загадки! Сейчас я вам их загадаю (чуть приоткрываю коробку). Ой, чуть не выпрыгнули все загадки! Ну и шустрые они. Слушайте.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Бьют рукой его и палкой,</a:t>
            </a:r>
          </a:p>
          <a:p>
            <a:pPr algn="l"/>
            <a:r>
              <a:rPr lang="ru-RU" sz="4800" dirty="0">
                <a:solidFill>
                  <a:schemeClr val="tx1"/>
                </a:solidFill>
              </a:rPr>
              <a:t>Никому его не </a:t>
            </a:r>
            <a:r>
              <a:rPr lang="ru-RU" sz="4800" dirty="0" smtClean="0">
                <a:solidFill>
                  <a:schemeClr val="tx1"/>
                </a:solidFill>
              </a:rPr>
              <a:t>жалко.                                                                   А </a:t>
            </a:r>
            <a:r>
              <a:rPr lang="ru-RU" sz="4800" dirty="0">
                <a:solidFill>
                  <a:schemeClr val="tx1"/>
                </a:solidFill>
              </a:rPr>
              <a:t>за что его так бьют?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                         А </a:t>
            </a:r>
            <a:r>
              <a:rPr lang="ru-RU" sz="4800" dirty="0">
                <a:solidFill>
                  <a:schemeClr val="tx1"/>
                </a:solidFill>
              </a:rPr>
              <a:t>за то, что он надут!            (мячик)</a:t>
            </a:r>
          </a:p>
          <a:p>
            <a:endParaRPr lang="ru-RU" dirty="0"/>
          </a:p>
        </p:txBody>
      </p:sp>
      <p:pic>
        <p:nvPicPr>
          <p:cNvPr id="4" name="Рисунок 3" descr="Scan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6859">
            <a:off x="2123728" y="1193998"/>
            <a:ext cx="6876256" cy="356963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Игра-эстафета с мячом. Пронести мяч между животами. </a:t>
            </a:r>
          </a:p>
          <a:p>
            <a:pPr lvl="0"/>
            <a:r>
              <a:rPr lang="ru-RU" dirty="0"/>
              <a:t>Кто быстрее подтянет за верёвочку машину.</a:t>
            </a:r>
          </a:p>
          <a:p>
            <a:r>
              <a:rPr lang="ru-RU" dirty="0"/>
              <a:t>В.: Кнопочка, а в твоей коробочке есть ещё загадки?</a:t>
            </a:r>
          </a:p>
          <a:p>
            <a:r>
              <a:rPr lang="ru-RU" dirty="0"/>
              <a:t>К.: Конечно! (заглядывает) Ой! Ой! Ой! (делает вид, что выпустила что-то и хочет поймать) Улетела! (плачет)</a:t>
            </a:r>
          </a:p>
          <a:p>
            <a:r>
              <a:rPr lang="ru-RU" dirty="0"/>
              <a:t>В.: Не расстраивайся, Кнопочка, давай я загадаю!</a:t>
            </a:r>
          </a:p>
          <a:p>
            <a:r>
              <a:rPr lang="ru-RU" dirty="0"/>
              <a:t>К.6 А ты загадки-то знаешь?</a:t>
            </a:r>
          </a:p>
          <a:p>
            <a:r>
              <a:rPr lang="ru-RU" dirty="0"/>
              <a:t>В.: Конечно, слушайте все!</a:t>
            </a:r>
          </a:p>
          <a:p>
            <a:r>
              <a:rPr lang="ru-RU" dirty="0"/>
              <a:t>- Нашёл я шар</a:t>
            </a:r>
          </a:p>
          <a:p>
            <a:r>
              <a:rPr lang="ru-RU" dirty="0"/>
              <a:t>Разбил его.</a:t>
            </a:r>
          </a:p>
          <a:p>
            <a:r>
              <a:rPr lang="ru-RU" dirty="0"/>
              <a:t>Увидел золото и серебро.      (яйцо)</a:t>
            </a:r>
          </a:p>
          <a:p>
            <a:r>
              <a:rPr lang="ru-RU" dirty="0"/>
              <a:t>В.: Правильно! Вот оно, яйцо! Непростое – в нём </a:t>
            </a:r>
            <a:r>
              <a:rPr lang="ru-RU" dirty="0" smtClean="0"/>
              <a:t>живут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пушистые необычные комочки – воронята.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Выходите </a:t>
            </a:r>
            <a:r>
              <a:rPr lang="ru-RU" dirty="0"/>
              <a:t>все на весёлый танец «Ворона»!</a:t>
            </a:r>
          </a:p>
          <a:p>
            <a:r>
              <a:rPr lang="ru-RU" dirty="0"/>
              <a:t>К.: Молодцы, здорово танцевали, а теперь давайте поиграем.</a:t>
            </a:r>
          </a:p>
          <a:p>
            <a:r>
              <a:rPr lang="ru-RU" dirty="0"/>
              <a:t>Аттракционы</a:t>
            </a:r>
          </a:p>
          <a:p>
            <a:r>
              <a:rPr lang="ru-RU" dirty="0"/>
              <a:t>Дети выполняют следующие задания:</a:t>
            </a:r>
          </a:p>
          <a:p>
            <a:pPr lvl="0"/>
            <a:r>
              <a:rPr lang="ru-RU" dirty="0"/>
              <a:t>Нарисуй клоуна. Участвуют 2 команды по 3 человека.</a:t>
            </a:r>
          </a:p>
          <a:p>
            <a:pPr lvl="0"/>
            <a:r>
              <a:rPr lang="ru-RU" dirty="0"/>
              <a:t>Весёлое превращение. Наряди клоуна. Участвуют по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</a:t>
            </a:r>
            <a:r>
              <a:rPr lang="ru-RU" dirty="0"/>
              <a:t>человека от каждой команды.</a:t>
            </a:r>
          </a:p>
          <a:p>
            <a:pPr algn="just"/>
            <a:r>
              <a:rPr lang="ru-RU" dirty="0"/>
              <a:t>К.: Молодцы, здорово повеселились, поиграли! Придётся мне вас конфетами угостить. Получите горсть конфет. (достаёт конфету ) Ой, оказывается у меня не горсть, а всего одна конфета! Кому же её дать? Пожалуй, вот этой девочке… Нет, вот этому мальчику… Хотя девочки могут на меня обидеться… Лучше сделаем так: эта конфета достанется тому, кто честно её выиграет. Я накрою конфету шляпой, а вы подумайте, как, не дотрагиваясь руками до шляпы, достать её. (накрывает конфету шляпой).</a:t>
            </a:r>
          </a:p>
          <a:p>
            <a:pPr algn="just"/>
            <a:r>
              <a:rPr lang="ru-RU" dirty="0"/>
              <a:t>Ну, что не знаете, как это сделать? Тогда я открою вам секрет, под шляпой конфеты уже давно нет. Проверь, </a:t>
            </a:r>
            <a:r>
              <a:rPr lang="ru-RU" dirty="0" err="1"/>
              <a:t>Веснушкин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(</a:t>
            </a:r>
            <a:r>
              <a:rPr lang="ru-RU" dirty="0" err="1"/>
              <a:t>Веснушкин</a:t>
            </a:r>
            <a:r>
              <a:rPr lang="ru-RU" dirty="0"/>
              <a:t> поднимает шляпу, Кнопочка хватает конфету)</a:t>
            </a:r>
          </a:p>
          <a:p>
            <a:pPr algn="just"/>
            <a:r>
              <a:rPr lang="ru-RU" dirty="0"/>
              <a:t>К.: Вот видите, я достала конфету, не поднимая шляпы. Значит, она моя, потому что я выиграла её честно. Что? Нечестно? Ладно, ладно, у нас есть ещё один сладкий-пресладкий, вкусный-превкусный конкурс.</a:t>
            </a:r>
          </a:p>
          <a:p>
            <a:pPr algn="just"/>
            <a:r>
              <a:rPr lang="ru-RU" dirty="0"/>
              <a:t> Кнопочка вызывает по одному человеку из каждой группы. </a:t>
            </a:r>
          </a:p>
          <a:p>
            <a:endParaRPr lang="ru-RU" dirty="0"/>
          </a:p>
        </p:txBody>
      </p:sp>
      <p:pic>
        <p:nvPicPr>
          <p:cNvPr id="4" name="Рисунок 3" descr="Scan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908720"/>
            <a:ext cx="3024336" cy="1584175"/>
          </a:xfrm>
          <a:prstGeom prst="rect">
            <a:avLst/>
          </a:prstGeom>
        </p:spPr>
      </p:pic>
      <p:pic>
        <p:nvPicPr>
          <p:cNvPr id="5" name="Рисунок 4" descr="Scan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1558">
            <a:off x="5613572" y="2696503"/>
            <a:ext cx="2627784" cy="1512167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600" dirty="0">
                <a:solidFill>
                  <a:schemeClr val="tx1"/>
                </a:solidFill>
              </a:rPr>
              <a:t>Игра «Угадай, какое варенье?»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В.: Молодцы, ребята! Здорово повеселились! Надо всех вас наградить.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К.: Правильно, а чем?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В.: Кнопочка, мы с тобой шли?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К.: Шли!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В.: Конфеты нашли?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К.: Нашли!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В.: Где они?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К.: Что?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В.: Конфеты!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К.: Какие?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В.: Ну мы с тобой шли?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К.: Шли!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В.: Конфеты нашли?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К.: Нашли!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В.: Где они?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К.: Да что?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В.: Да конфеты!</a:t>
            </a:r>
          </a:p>
          <a:p>
            <a:pPr algn="just"/>
            <a:r>
              <a:rPr lang="ru-RU" sz="5600" dirty="0">
                <a:solidFill>
                  <a:schemeClr val="tx1"/>
                </a:solidFill>
              </a:rPr>
              <a:t>К.: Не знаю, давай поищем! Ты иди направо, а я налево (идут </a:t>
            </a:r>
            <a:r>
              <a:rPr lang="ru-RU" sz="5600" dirty="0" err="1">
                <a:solidFill>
                  <a:schemeClr val="tx1"/>
                </a:solidFill>
              </a:rPr>
              <a:t>противоходом</a:t>
            </a:r>
            <a:r>
              <a:rPr lang="ru-RU" sz="5600" dirty="0">
                <a:solidFill>
                  <a:schemeClr val="tx1"/>
                </a:solidFill>
              </a:rPr>
              <a:t>, встречаются, наталкиваются друг на друга)</a:t>
            </a:r>
          </a:p>
          <a:p>
            <a:pPr algn="just"/>
            <a:r>
              <a:rPr lang="ru-RU" sz="5600" dirty="0">
                <a:solidFill>
                  <a:schemeClr val="tx1"/>
                </a:solidFill>
              </a:rPr>
              <a:t>В.: ну, что нашла?</a:t>
            </a:r>
          </a:p>
          <a:p>
            <a:pPr algn="just"/>
            <a:r>
              <a:rPr lang="ru-RU" sz="5600" dirty="0">
                <a:solidFill>
                  <a:schemeClr val="tx1"/>
                </a:solidFill>
              </a:rPr>
              <a:t>К.: нет, а ты?</a:t>
            </a:r>
          </a:p>
          <a:p>
            <a:pPr algn="just"/>
            <a:r>
              <a:rPr lang="ru-RU" sz="5600" dirty="0">
                <a:solidFill>
                  <a:schemeClr val="tx1"/>
                </a:solidFill>
              </a:rPr>
              <a:t>В.: тоже нет. Пошли снова (идут, заглядывая во все углы) Находят конфеты.</a:t>
            </a:r>
          </a:p>
          <a:p>
            <a:pPr algn="just"/>
            <a:r>
              <a:rPr lang="ru-RU" sz="5600" dirty="0">
                <a:solidFill>
                  <a:schemeClr val="tx1"/>
                </a:solidFill>
              </a:rPr>
              <a:t>Вот оно – угощение всем на славу!</a:t>
            </a:r>
          </a:p>
          <a:p>
            <a:pPr algn="just"/>
            <a:r>
              <a:rPr lang="ru-RU" sz="5600" dirty="0">
                <a:solidFill>
                  <a:schemeClr val="tx1"/>
                </a:solidFill>
              </a:rPr>
              <a:t>К.: Детям на забаву! Давай, скорее угостим детей!</a:t>
            </a:r>
          </a:p>
          <a:p>
            <a:pPr algn="just"/>
            <a:r>
              <a:rPr lang="ru-RU" sz="5600" dirty="0">
                <a:solidFill>
                  <a:schemeClr val="tx1"/>
                </a:solidFill>
              </a:rPr>
              <a:t>В.: Кнопочка подожди немножко, давай конфеты пока отдадим воспитателям, а вы ребята помогите мне, пожалуйста, собрать цветок. Я нёс его на ваш праздник, но случайно рассыпал все лепестки, выходите скорее, сейчас все вместе соберём наш «Цветок настроения»</a:t>
            </a:r>
          </a:p>
          <a:p>
            <a:pPr algn="just"/>
            <a:r>
              <a:rPr lang="ru-RU" sz="5600" dirty="0">
                <a:solidFill>
                  <a:schemeClr val="tx1"/>
                </a:solidFill>
              </a:rPr>
              <a:t> Звучит весёлая музыка. Сначала собирают цветок дети старшей группы и фотографируются, затем дети подготовительной группы.</a:t>
            </a:r>
          </a:p>
          <a:p>
            <a:pPr algn="just"/>
            <a:r>
              <a:rPr lang="ru-RU" sz="5600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5600" dirty="0" err="1">
                <a:solidFill>
                  <a:schemeClr val="tx1"/>
                </a:solidFill>
              </a:rPr>
              <a:t>Веснушкин</a:t>
            </a:r>
            <a:r>
              <a:rPr lang="ru-RU" sz="5600" dirty="0">
                <a:solidFill>
                  <a:schemeClr val="tx1"/>
                </a:solidFill>
              </a:rPr>
              <a:t> и Кнопочка, прощаются с детьми и гостями.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Sкон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568183"/>
            <a:ext cx="6516216" cy="314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</TotalTime>
  <Words>775</Words>
  <Application>Microsoft Office PowerPoint</Application>
  <PresentationFormat>Экран (4:3)</PresentationFormat>
  <Paragraphs>189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г.о. Лосино- Петровский МБДОУ д/с № 4 «Росток» Сценарий  детского развлекательного праздника для детей старшей и подготовительной групп «Юморина»  Подготовили и провели муз. руководитель: Мясникова В.А. воспитатели: Валуева Г.А., Анферова Е.В.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ВПО МО                     «Академия социального управления» Кафедра дошкольного образования Итоговый практико-значимый проект Сценарий детского развлекательного праздника «Юморина» по курсу кафедрального инварианта «Актуальные проблемы воспитания и образования детей в дошкольном образовательном учреждении в соответствии с ФГТ                                                                                                       Выполнил слушатель:                                                                          Валуева Галина Александровна                                                              воспитатель МБДО д/с №4 «Росток»                                                              г.Лосино-Петровский                                                                                                                                            Москва 2013</dc:title>
  <dc:creator>Валуева</dc:creator>
  <cp:lastModifiedBy>Валуева</cp:lastModifiedBy>
  <cp:revision>15</cp:revision>
  <dcterms:created xsi:type="dcterms:W3CDTF">2013-05-02T09:53:00Z</dcterms:created>
  <dcterms:modified xsi:type="dcterms:W3CDTF">2013-12-18T12:17:53Z</dcterms:modified>
</cp:coreProperties>
</file>