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6F055B-0AF7-4855-8957-A87D528D099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8A5C3D-7832-46C0-A982-DF2C838CD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76470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Г.о. </a:t>
            </a:r>
            <a:r>
              <a:rPr lang="ru-RU" dirty="0" err="1" smtClean="0"/>
              <a:t>Лосино-петровский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мбдоу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ru-RU" dirty="0" smtClean="0"/>
              <a:t>/с № 4 «Росток»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23136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Сценарий детского развлекательного праздника</a:t>
            </a:r>
          </a:p>
          <a:p>
            <a:r>
              <a:rPr lang="ru-RU" sz="3600" b="1" dirty="0" smtClean="0"/>
              <a:t>«День смеха»</a:t>
            </a:r>
          </a:p>
          <a:p>
            <a:endParaRPr lang="ru-RU" dirty="0" smtClean="0"/>
          </a:p>
          <a:p>
            <a:r>
              <a:rPr lang="ru-RU" dirty="0" smtClean="0"/>
              <a:t>Подготовили и провели: муз рук. </a:t>
            </a:r>
            <a:r>
              <a:rPr lang="ru-RU" dirty="0" err="1" smtClean="0"/>
              <a:t>Мясникова</a:t>
            </a:r>
            <a:r>
              <a:rPr lang="ru-RU" dirty="0" smtClean="0"/>
              <a:t> В.А.</a:t>
            </a:r>
          </a:p>
          <a:p>
            <a:r>
              <a:rPr lang="ru-RU" dirty="0" smtClean="0"/>
              <a:t>Воспитатели </a:t>
            </a:r>
            <a:r>
              <a:rPr lang="ru-RU" dirty="0" err="1" smtClean="0"/>
              <a:t>Валуева</a:t>
            </a:r>
            <a:r>
              <a:rPr lang="ru-RU" dirty="0" smtClean="0"/>
              <a:t> </a:t>
            </a:r>
            <a:r>
              <a:rPr lang="ru-RU" dirty="0" smtClean="0"/>
              <a:t>Г.А.  </a:t>
            </a:r>
            <a:r>
              <a:rPr lang="ru-RU" smtClean="0"/>
              <a:t>и </a:t>
            </a:r>
            <a:r>
              <a:rPr lang="ru-RU" smtClean="0"/>
              <a:t> Анферова</a:t>
            </a:r>
            <a:r>
              <a:rPr lang="ru-RU" dirty="0" smtClean="0"/>
              <a:t> </a:t>
            </a:r>
            <a:r>
              <a:rPr lang="ru-RU" dirty="0" smtClean="0"/>
              <a:t>Е.В.</a:t>
            </a:r>
          </a:p>
          <a:p>
            <a:r>
              <a:rPr lang="ru-RU" dirty="0" smtClean="0"/>
              <a:t>2013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ПРОГРАММНОЕ СОДЕРЖАНИЕ: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Продолжать развивать эмоциональную сферу дошкольников через участие в детском досуге.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Обогащать чувственную сферу старших дошкольников во время общения со взрослыми и сверстниками; не бояться быть смешным и учиться смеяться над собой.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ПРЕДВАРИТЕЛЬНАЯ РАБОТА: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         Выполнение мероприятий перспективного плана по эмоциональному развитию детей  подготовительной к школе группы. Чтение </a:t>
            </a:r>
            <a:r>
              <a:rPr lang="ru-RU" b="1" dirty="0" err="1">
                <a:solidFill>
                  <a:schemeClr val="tx1"/>
                </a:solidFill>
              </a:rPr>
              <a:t>русских-народных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потешек</a:t>
            </a:r>
            <a:r>
              <a:rPr lang="ru-RU" b="1" dirty="0">
                <a:solidFill>
                  <a:schemeClr val="tx1"/>
                </a:solidFill>
              </a:rPr>
              <a:t> и прибауток, просмотр отечественных  детских видеофильмов и мультфильмов, проведение творческих игр, чтение художественной литературы.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МАТЕРИАЛ:</a:t>
            </a:r>
          </a:p>
          <a:p>
            <a:pPr algn="l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lvl="0" algn="l"/>
            <a:r>
              <a:rPr lang="ru-RU" b="1" dirty="0" smtClean="0">
                <a:solidFill>
                  <a:schemeClr val="tx1"/>
                </a:solidFill>
              </a:rPr>
              <a:t>1.Журнал </a:t>
            </a:r>
            <a:r>
              <a:rPr lang="ru-RU" b="1" dirty="0">
                <a:solidFill>
                  <a:schemeClr val="tx1"/>
                </a:solidFill>
              </a:rPr>
              <a:t>«Справочник старшего воспитателя дошкольного учреждения» № 2/2008 год.</a:t>
            </a:r>
          </a:p>
          <a:p>
            <a:pPr lvl="0" algn="l"/>
            <a:r>
              <a:rPr lang="ru-RU" b="1" dirty="0" smtClean="0">
                <a:solidFill>
                  <a:schemeClr val="tx1"/>
                </a:solidFill>
              </a:rPr>
              <a:t>2.сб</a:t>
            </a:r>
            <a:r>
              <a:rPr lang="ru-RU" b="1" dirty="0">
                <a:solidFill>
                  <a:schemeClr val="tx1"/>
                </a:solidFill>
              </a:rPr>
              <a:t>. «Хрестоматия для детей старшего дошкольного возраста»  </a:t>
            </a:r>
          </a:p>
          <a:p>
            <a:pPr lvl="0" algn="l"/>
            <a:r>
              <a:rPr lang="ru-RU" b="1" dirty="0" smtClean="0">
                <a:solidFill>
                  <a:schemeClr val="tx1"/>
                </a:solidFill>
              </a:rPr>
              <a:t>3. </a:t>
            </a:r>
            <a:r>
              <a:rPr lang="ru-RU" b="1" dirty="0">
                <a:solidFill>
                  <a:schemeClr val="tx1"/>
                </a:solidFill>
              </a:rPr>
              <a:t>Грамзапись танцевальная ритмика из программы Суворовой «</a:t>
            </a:r>
            <a:r>
              <a:rPr lang="ru-RU" b="1" dirty="0" err="1">
                <a:solidFill>
                  <a:schemeClr val="tx1"/>
                </a:solidFill>
              </a:rPr>
              <a:t>Весна-красна</a:t>
            </a:r>
            <a:r>
              <a:rPr lang="ru-RU" b="1" dirty="0">
                <a:solidFill>
                  <a:schemeClr val="tx1"/>
                </a:solidFill>
              </a:rPr>
              <a:t>» </a:t>
            </a:r>
          </a:p>
          <a:p>
            <a:pPr lvl="0" algn="l"/>
            <a:r>
              <a:rPr lang="ru-RU" b="1" dirty="0" smtClean="0">
                <a:solidFill>
                  <a:schemeClr val="tx1"/>
                </a:solidFill>
              </a:rPr>
              <a:t>4.Грамзапись </a:t>
            </a:r>
            <a:r>
              <a:rPr lang="ru-RU" b="1" dirty="0">
                <a:solidFill>
                  <a:schemeClr val="tx1"/>
                </a:solidFill>
              </a:rPr>
              <a:t>из танцевальной программы </a:t>
            </a:r>
            <a:r>
              <a:rPr lang="ru-RU" b="1" dirty="0" err="1">
                <a:solidFill>
                  <a:schemeClr val="tx1"/>
                </a:solidFill>
              </a:rPr>
              <a:t>КуКоШа</a:t>
            </a:r>
            <a:r>
              <a:rPr lang="ru-RU" b="1" dirty="0">
                <a:solidFill>
                  <a:schemeClr val="tx1"/>
                </a:solidFill>
              </a:rPr>
              <a:t> «Вечный двигатель»</a:t>
            </a:r>
          </a:p>
          <a:p>
            <a:pPr lvl="0" algn="l"/>
            <a:r>
              <a:rPr lang="ru-RU" b="1" dirty="0" smtClean="0">
                <a:solidFill>
                  <a:schemeClr val="tx1"/>
                </a:solidFill>
              </a:rPr>
              <a:t>5. </a:t>
            </a:r>
            <a:r>
              <a:rPr lang="ru-RU" b="1" dirty="0">
                <a:solidFill>
                  <a:schemeClr val="tx1"/>
                </a:solidFill>
              </a:rPr>
              <a:t>Исполнение музыкальным руководителем муз. </a:t>
            </a:r>
            <a:r>
              <a:rPr lang="ru-RU" b="1" dirty="0" err="1">
                <a:solidFill>
                  <a:schemeClr val="tx1"/>
                </a:solidFill>
              </a:rPr>
              <a:t>В.Шаинского</a:t>
            </a:r>
            <a:r>
              <a:rPr lang="ru-RU" b="1" dirty="0">
                <a:solidFill>
                  <a:schemeClr val="tx1"/>
                </a:solidFill>
              </a:rPr>
              <a:t> «Песня крокодила Гены», муз. В. </a:t>
            </a:r>
            <a:r>
              <a:rPr lang="ru-RU" b="1" dirty="0" err="1">
                <a:solidFill>
                  <a:schemeClr val="tx1"/>
                </a:solidFill>
              </a:rPr>
              <a:t>Герчик</a:t>
            </a:r>
            <a:r>
              <a:rPr lang="ru-RU" b="1" dirty="0">
                <a:solidFill>
                  <a:schemeClr val="tx1"/>
                </a:solidFill>
              </a:rPr>
              <a:t> «Песенка </a:t>
            </a:r>
            <a:r>
              <a:rPr lang="ru-RU" b="1" dirty="0" smtClean="0">
                <a:solidFill>
                  <a:schemeClr val="tx1"/>
                </a:solidFill>
              </a:rPr>
              <a:t>друзей»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6.Грамзапись </a:t>
            </a:r>
            <a:r>
              <a:rPr lang="ru-RU" b="1" dirty="0">
                <a:solidFill>
                  <a:schemeClr val="tx1"/>
                </a:solidFill>
              </a:rPr>
              <a:t>из танцевальной программы А. Бурениной «Ворона»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                Ход </a:t>
            </a:r>
            <a:r>
              <a:rPr lang="ru-RU" sz="2400" b="1" dirty="0">
                <a:solidFill>
                  <a:schemeClr val="tx1"/>
                </a:solidFill>
              </a:rPr>
              <a:t>мероприятия.</a:t>
            </a:r>
          </a:p>
          <a:p>
            <a:pPr algn="l"/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Вед</a:t>
            </a:r>
            <a:r>
              <a:rPr lang="ru-RU" sz="2000" b="1" dirty="0">
                <a:solidFill>
                  <a:schemeClr val="tx1"/>
                </a:solidFill>
              </a:rPr>
              <a:t>. </a:t>
            </a:r>
            <a:r>
              <a:rPr lang="ru-RU" sz="2000" b="1" dirty="0" smtClean="0">
                <a:solidFill>
                  <a:schemeClr val="tx1"/>
                </a:solidFill>
              </a:rPr>
              <a:t> С </a:t>
            </a:r>
            <a:r>
              <a:rPr lang="ru-RU" sz="2000" b="1" dirty="0">
                <a:solidFill>
                  <a:schemeClr val="tx1"/>
                </a:solidFill>
              </a:rPr>
              <a:t>Днём смеха поздравляем всех,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Кому знакомо слово «смех»,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Кто в ситуации любой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Смеяться может над собой.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Сегодня радостный денёк: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Чтоб каждый улыбнуться смог,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Повеселиться вдоволь, всласть – 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У праздника такая власть!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С Днём смеха поздравляем всех,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Кто любит шутку, любит смех,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Умеет весело шутить, - 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	Весёлым легче в мире жить!</a:t>
            </a:r>
          </a:p>
          <a:p>
            <a:pPr algn="l"/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4w9Mus7Nfh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9603" y="484944"/>
            <a:ext cx="3581764" cy="4786322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sz="3400" b="1" dirty="0" smtClean="0">
                <a:solidFill>
                  <a:schemeClr val="tx1"/>
                </a:solidFill>
              </a:rPr>
              <a:t>Вед</a:t>
            </a:r>
            <a:r>
              <a:rPr lang="ru-RU" sz="3400" b="1" dirty="0">
                <a:solidFill>
                  <a:schemeClr val="tx1"/>
                </a:solidFill>
              </a:rPr>
              <a:t>. – А вы, ребята любите смех, веселье, шутки? Сейчас узнаем!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Прошу тех, кто любит игры и шутки, говорить громко – Я!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Кто любит играть?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Кто любит мультики?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Жевательные резинки?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</a:t>
            </a:r>
            <a:r>
              <a:rPr lang="ru-RU" sz="3400" b="1" dirty="0" err="1">
                <a:solidFill>
                  <a:schemeClr val="tx1"/>
                </a:solidFill>
              </a:rPr>
              <a:t>Стирательные</a:t>
            </a:r>
            <a:r>
              <a:rPr lang="ru-RU" sz="3400" b="1" dirty="0">
                <a:solidFill>
                  <a:schemeClr val="tx1"/>
                </a:solidFill>
              </a:rPr>
              <a:t> резинки?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 корзинки?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А, кто любит пирожное?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 мороженое?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 шоколад?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 мармелад?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А, кто любит клад?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 подзатыльники?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Кто любит загорать?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Кто любит орать?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Купаться в грязной луже?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Кто не моет уши?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А, кто любит петь и танцевать?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- А играть?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Ну что ж, тогда давайте играть!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В зал входит </a:t>
            </a:r>
            <a:r>
              <a:rPr lang="ru-RU" sz="3400" b="1" dirty="0" err="1">
                <a:solidFill>
                  <a:schemeClr val="tx1"/>
                </a:solidFill>
              </a:rPr>
              <a:t>Человек-Рассеяный</a:t>
            </a:r>
            <a:r>
              <a:rPr lang="ru-RU" sz="3400" b="1" dirty="0">
                <a:solidFill>
                  <a:schemeClr val="tx1"/>
                </a:solidFill>
              </a:rPr>
              <a:t>. Здоровается. Удивляется, что попал в </a:t>
            </a:r>
            <a:r>
              <a:rPr lang="ru-RU" sz="3400" b="1" dirty="0" err="1">
                <a:solidFill>
                  <a:schemeClr val="tx1"/>
                </a:solidFill>
              </a:rPr>
              <a:t>д</a:t>
            </a:r>
            <a:r>
              <a:rPr lang="ru-RU" sz="3400" b="1" dirty="0">
                <a:solidFill>
                  <a:schemeClr val="tx1"/>
                </a:solidFill>
              </a:rPr>
              <a:t>/сад, хотя ехал в тёплые края. Ему очень надоели холода.</a:t>
            </a:r>
          </a:p>
          <a:p>
            <a:pPr algn="l"/>
            <a:r>
              <a:rPr lang="ru-RU" sz="3400" b="1" dirty="0">
                <a:solidFill>
                  <a:schemeClr val="tx1"/>
                </a:solidFill>
              </a:rPr>
              <a:t>Следующей входит в зал старуха Шапокляк. Идёт, припевает. Что, </a:t>
            </a:r>
            <a:r>
              <a:rPr lang="ru-RU" sz="3400" b="1" dirty="0" smtClean="0">
                <a:solidFill>
                  <a:schemeClr val="tx1"/>
                </a:solidFill>
              </a:rPr>
              <a:t> у </a:t>
            </a:r>
            <a:r>
              <a:rPr lang="ru-RU" sz="3400" b="1" dirty="0">
                <a:solidFill>
                  <a:schemeClr val="tx1"/>
                </a:solidFill>
              </a:rPr>
              <a:t>вас здесь праздник, веселитесь? Мне тоже хочется праздника, так надоела зима, холода, мокрота, надоело даже делать пакости. Хочу праздника, веселья, даже готова со всеми подружиться. Так Ч.-Р, а ты то, что здесь делаешь, да ещё в таком виде, здесь же праздник. Посмотри на меня, я нарядная</a:t>
            </a:r>
            <a:r>
              <a:rPr lang="ru-RU" sz="3400" b="1" dirty="0" smtClean="0">
                <a:solidFill>
                  <a:schemeClr val="tx1"/>
                </a:solidFill>
              </a:rPr>
              <a:t>.</a:t>
            </a:r>
            <a:endParaRPr lang="ru-RU" sz="34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DoczW9w9gf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38884">
            <a:off x="5359153" y="882186"/>
            <a:ext cx="3053988" cy="4081053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YnIod7FlPo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98774">
            <a:off x="6072198" y="3263372"/>
            <a:ext cx="2486810" cy="332313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1400" b="1" dirty="0">
                <a:solidFill>
                  <a:schemeClr val="tx1"/>
                </a:solidFill>
              </a:rPr>
              <a:t>Ч.-Р. – я хоть и рассеянный, но знаю, что приходя в гости надо обязательно здороваться, а ты Шапокляк не поздоровалась с нами.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Шапокляк начинает </a:t>
            </a:r>
            <a:r>
              <a:rPr lang="ru-RU" sz="1400" b="1" dirty="0" err="1">
                <a:solidFill>
                  <a:schemeClr val="tx1"/>
                </a:solidFill>
              </a:rPr>
              <a:t>поясничать</a:t>
            </a:r>
            <a:r>
              <a:rPr lang="ru-RU" sz="1400" b="1" dirty="0">
                <a:solidFill>
                  <a:schemeClr val="tx1"/>
                </a:solidFill>
              </a:rPr>
              <a:t>, здороваться на разный манер. Предлагает ребятам поздороваться друг с другом.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Игра «Давайте поздороваемся». 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старшая и </a:t>
            </a:r>
            <a:r>
              <a:rPr lang="ru-RU" sz="1400" b="1" dirty="0" err="1">
                <a:solidFill>
                  <a:schemeClr val="tx1"/>
                </a:solidFill>
              </a:rPr>
              <a:t>подг</a:t>
            </a:r>
            <a:r>
              <a:rPr lang="ru-RU" sz="1400" b="1" dirty="0">
                <a:solidFill>
                  <a:schemeClr val="tx1"/>
                </a:solidFill>
              </a:rPr>
              <a:t>. гр. на счёт до 4 дети здороваются за руку, попами, коленками, плечиками.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Ш. Ну вот поздоровались, а теперь давайте познакомимся.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Игра «Назови своё имя» все дети хором называют своё имя.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 Ш. Всё ясно: всех мальчиков зовут «</a:t>
            </a:r>
            <a:r>
              <a:rPr lang="ru-RU" sz="1400" b="1" dirty="0" err="1">
                <a:solidFill>
                  <a:schemeClr val="tx1"/>
                </a:solidFill>
              </a:rPr>
              <a:t>Бу-бу-бу</a:t>
            </a:r>
            <a:r>
              <a:rPr lang="ru-RU" sz="1400" b="1" dirty="0">
                <a:solidFill>
                  <a:schemeClr val="tx1"/>
                </a:solidFill>
              </a:rPr>
              <a:t>», а девочек «</a:t>
            </a:r>
            <a:r>
              <a:rPr lang="ru-RU" sz="1400" b="1" dirty="0" err="1">
                <a:solidFill>
                  <a:schemeClr val="tx1"/>
                </a:solidFill>
              </a:rPr>
              <a:t>Сю-сю-сю</a:t>
            </a:r>
            <a:r>
              <a:rPr lang="ru-RU" sz="1400" b="1" dirty="0">
                <a:solidFill>
                  <a:schemeClr val="tx1"/>
                </a:solidFill>
              </a:rPr>
              <a:t>».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Ч.-Р. Шапокляк, ты пришла к ребятам в гости, а учишь их тому, как не надо себя вести.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Ш. – Я всегда знала, что ты  очень скучный тип. Сегодня же День смеха и можно немного пошалить. У меня с собой есть целый мешок смеха. И сейчас мы с ребятами будем хохотать </a:t>
            </a:r>
            <a:r>
              <a:rPr lang="ru-RU" sz="1400" b="1" dirty="0" err="1">
                <a:solidFill>
                  <a:schemeClr val="tx1"/>
                </a:solidFill>
              </a:rPr>
              <a:t>доупаду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Игра «Кто кого пересмеёт» Играет музыка, все дети смеются.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Ч.р. – Вы от меха не устали? Какие вы здесь все шумные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и </a:t>
            </a:r>
            <a:r>
              <a:rPr lang="ru-RU" sz="1400" b="1" dirty="0">
                <a:solidFill>
                  <a:schemeClr val="tx1"/>
                </a:solidFill>
              </a:rPr>
              <a:t>крикливые, а я очень люблю посидеть с удочкой </a:t>
            </a:r>
            <a:r>
              <a:rPr lang="ru-RU" sz="1400" b="1" dirty="0" smtClean="0">
                <a:solidFill>
                  <a:schemeClr val="tx1"/>
                </a:solidFill>
              </a:rPr>
              <a:t>на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берегу речки. Там так тихо и спокойно…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Ш. – Ты рыбак! Да я никогда не поверю, что ты поймал </a:t>
            </a:r>
            <a:r>
              <a:rPr lang="ru-RU" sz="1400" b="1" dirty="0" smtClean="0">
                <a:solidFill>
                  <a:schemeClr val="tx1"/>
                </a:solidFill>
              </a:rPr>
              <a:t>хоть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одну рыбку.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Ч.р. – показывает размеры тех рыб, которых он поймал и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предлагает </a:t>
            </a:r>
            <a:r>
              <a:rPr lang="ru-RU" sz="1400" b="1" dirty="0">
                <a:solidFill>
                  <a:schemeClr val="tx1"/>
                </a:solidFill>
              </a:rPr>
              <a:t>ребятам показать какие бывают настоящие рыбаки.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Игра  «рыбаки и щучки»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Ч.р. – как же хорошо! Как летом. Не хватает только </a:t>
            </a:r>
            <a:r>
              <a:rPr lang="ru-RU" sz="1400" b="1" dirty="0" smtClean="0">
                <a:solidFill>
                  <a:schemeClr val="tx1"/>
                </a:solidFill>
              </a:rPr>
              <a:t>яркого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солнышка.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Ш. – Это мы тебе сейчас организуем. Игра «Нарисуй </a:t>
            </a:r>
            <a:r>
              <a:rPr lang="ru-RU" sz="1400" b="1" dirty="0" smtClean="0">
                <a:solidFill>
                  <a:schemeClr val="tx1"/>
                </a:solidFill>
              </a:rPr>
              <a:t>с закрытыми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глазами солнце»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Ч.р. – а как приятно в солнечный денёк поиграть на пляже с</a:t>
            </a:r>
            <a:r>
              <a:rPr lang="ru-RU" sz="1400" b="1" dirty="0" smtClean="0">
                <a:solidFill>
                  <a:schemeClr val="tx1"/>
                </a:solidFill>
              </a:rPr>
              <a:t>….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Я </a:t>
            </a:r>
            <a:r>
              <a:rPr lang="ru-RU" sz="1400" b="1" dirty="0">
                <a:solidFill>
                  <a:schemeClr val="tx1"/>
                </a:solidFill>
              </a:rPr>
              <a:t>забыл как это называется. 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u="sng" dirty="0" smtClean="0"/>
              <a:t>   Послушайте </a:t>
            </a:r>
            <a:r>
              <a:rPr lang="ru-RU" sz="1400" b="1" u="sng" dirty="0"/>
              <a:t>загадку</a:t>
            </a:r>
            <a:r>
              <a:rPr lang="ru-RU" sz="1400" b="1" u="sng" dirty="0" smtClean="0"/>
              <a:t>.</a:t>
            </a:r>
            <a:endParaRPr lang="ru-RU" sz="1400" b="1" u="sng" dirty="0"/>
          </a:p>
          <a:p>
            <a:pPr>
              <a:buNone/>
            </a:pPr>
            <a:r>
              <a:rPr lang="ru-RU" sz="1400" b="1" dirty="0"/>
              <a:t>Резиновое пузо!</a:t>
            </a:r>
          </a:p>
          <a:p>
            <a:pPr>
              <a:buNone/>
            </a:pPr>
            <a:r>
              <a:rPr lang="ru-RU" sz="1400" b="1" dirty="0"/>
              <a:t>Пузо арбуза.</a:t>
            </a:r>
          </a:p>
          <a:p>
            <a:pPr>
              <a:buNone/>
            </a:pPr>
            <a:r>
              <a:rPr lang="ru-RU" sz="1400" b="1" dirty="0"/>
              <a:t>Бьют его не плачет.</a:t>
            </a:r>
          </a:p>
          <a:p>
            <a:pPr>
              <a:buNone/>
            </a:pPr>
            <a:r>
              <a:rPr lang="ru-RU" sz="1400" b="1" dirty="0"/>
              <a:t>День-деньской он скачет</a:t>
            </a:r>
            <a:r>
              <a:rPr lang="ru-RU" sz="1400" b="1" dirty="0" smtClean="0"/>
              <a:t>.</a:t>
            </a:r>
            <a:r>
              <a:rPr lang="ru-RU" sz="1400" b="1" dirty="0"/>
              <a:t> </a:t>
            </a:r>
          </a:p>
          <a:p>
            <a:pPr>
              <a:buNone/>
            </a:pPr>
            <a:r>
              <a:rPr lang="ru-RU" sz="1400" b="1" dirty="0"/>
              <a:t>Проводим игру-эстафету с мячом.</a:t>
            </a:r>
          </a:p>
          <a:p>
            <a:pPr>
              <a:buNone/>
            </a:pPr>
            <a:r>
              <a:rPr lang="ru-RU" sz="1400" b="1" dirty="0"/>
              <a:t> </a:t>
            </a:r>
          </a:p>
          <a:p>
            <a:pPr>
              <a:buNone/>
            </a:pPr>
            <a:r>
              <a:rPr lang="ru-RU" sz="1400" b="1" dirty="0"/>
              <a:t>Ш. – какой же ты всё-таки рассеянный. Вот скажи нам, куда ты ехал</a:t>
            </a:r>
            <a:r>
              <a:rPr lang="ru-RU" sz="1400" b="1" dirty="0" smtClean="0"/>
              <a:t>? </a:t>
            </a:r>
            <a:r>
              <a:rPr lang="ru-RU" sz="1400" b="1" dirty="0"/>
              <a:t>А есть у тебя билет?</a:t>
            </a:r>
          </a:p>
          <a:p>
            <a:pPr>
              <a:buNone/>
            </a:pPr>
            <a:r>
              <a:rPr lang="ru-RU" sz="1400" b="1" dirty="0"/>
              <a:t>Ч.р. – А как же! Я зашёл в аптеку и купил себе билет на юг. Вот он (достаёт билет-рецепт и зачитывает</a:t>
            </a:r>
            <a:r>
              <a:rPr lang="ru-RU" sz="1400" b="1" dirty="0" smtClean="0"/>
              <a:t>).</a:t>
            </a:r>
            <a:endParaRPr lang="ru-RU" sz="1400" b="1" dirty="0"/>
          </a:p>
          <a:p>
            <a:pPr>
              <a:buNone/>
            </a:pPr>
            <a:r>
              <a:rPr lang="ru-RU" sz="1400" b="1" dirty="0"/>
              <a:t>«Рецепт хорошего настроения!</a:t>
            </a:r>
          </a:p>
          <a:p>
            <a:pPr>
              <a:buNone/>
            </a:pPr>
            <a:r>
              <a:rPr lang="ru-RU" sz="1400" b="1" dirty="0"/>
              <a:t>Если стало почему-то</a:t>
            </a:r>
          </a:p>
          <a:p>
            <a:pPr>
              <a:buNone/>
            </a:pPr>
            <a:r>
              <a:rPr lang="ru-RU" sz="1400" b="1" dirty="0"/>
              <a:t>Очень грустно вдруг кому-то.</a:t>
            </a:r>
          </a:p>
          <a:p>
            <a:pPr>
              <a:buNone/>
            </a:pPr>
            <a:r>
              <a:rPr lang="ru-RU" sz="1400" b="1" dirty="0"/>
              <a:t>И не знаешь, как же быть.</a:t>
            </a:r>
          </a:p>
          <a:p>
            <a:pPr>
              <a:buNone/>
            </a:pPr>
            <a:r>
              <a:rPr lang="ru-RU" sz="1400" b="1" dirty="0"/>
              <a:t>Чтоб его развеселить.</a:t>
            </a:r>
          </a:p>
          <a:p>
            <a:pPr>
              <a:buNone/>
            </a:pPr>
            <a:r>
              <a:rPr lang="ru-RU" sz="1400" b="1" dirty="0"/>
              <a:t>Ты возьми стакан смешинок.</a:t>
            </a:r>
          </a:p>
          <a:p>
            <a:pPr>
              <a:buNone/>
            </a:pPr>
            <a:r>
              <a:rPr lang="ru-RU" sz="1400" b="1" dirty="0"/>
              <a:t>Громкий хохот из корзинок.</a:t>
            </a:r>
          </a:p>
          <a:p>
            <a:pPr>
              <a:buNone/>
            </a:pPr>
            <a:r>
              <a:rPr lang="ru-RU" sz="1400" b="1" dirty="0"/>
              <a:t>Рассыпного смеха ложку</a:t>
            </a:r>
          </a:p>
          <a:p>
            <a:pPr>
              <a:buNone/>
            </a:pPr>
            <a:r>
              <a:rPr lang="ru-RU" sz="1400" b="1" dirty="0"/>
              <a:t>И хихиканья немножко.</a:t>
            </a:r>
          </a:p>
          <a:p>
            <a:pPr>
              <a:buNone/>
            </a:pPr>
            <a:r>
              <a:rPr lang="ru-RU" sz="1400" b="1" dirty="0"/>
              <a:t>Их весёлкой размешай</a:t>
            </a:r>
          </a:p>
          <a:p>
            <a:pPr>
              <a:buNone/>
            </a:pPr>
            <a:r>
              <a:rPr lang="ru-RU" sz="1400" b="1" dirty="0"/>
              <a:t>В тонкий юмор раскатай.</a:t>
            </a:r>
          </a:p>
          <a:p>
            <a:pPr>
              <a:buNone/>
            </a:pPr>
            <a:r>
              <a:rPr lang="ru-RU" sz="1400" b="1" dirty="0"/>
              <a:t>Обваляй всё в прибаутках.</a:t>
            </a:r>
          </a:p>
          <a:p>
            <a:pPr>
              <a:buNone/>
            </a:pPr>
            <a:r>
              <a:rPr lang="ru-RU" sz="1400" b="1" dirty="0"/>
              <a:t>Запекай в горячих шутках.</a:t>
            </a:r>
          </a:p>
          <a:p>
            <a:pPr>
              <a:buNone/>
            </a:pPr>
            <a:r>
              <a:rPr lang="ru-RU" sz="1400" b="1" dirty="0"/>
              <a:t>Кто попробует кусочек</a:t>
            </a:r>
          </a:p>
          <a:p>
            <a:pPr>
              <a:buNone/>
            </a:pPr>
            <a:r>
              <a:rPr lang="ru-RU" sz="1400" b="1" dirty="0"/>
              <a:t>Непременно захохочет</a:t>
            </a:r>
            <a:r>
              <a:rPr lang="ru-RU" sz="1400" b="1" dirty="0" smtClean="0"/>
              <a:t>.</a:t>
            </a:r>
            <a:endParaRPr lang="ru-RU" sz="1400" b="1" dirty="0"/>
          </a:p>
          <a:p>
            <a:pPr>
              <a:buNone/>
            </a:pPr>
            <a:r>
              <a:rPr lang="ru-RU" sz="1400" b="1" dirty="0"/>
              <a:t>Ш. - Ну, что я говорила, где надо покупать билет?</a:t>
            </a:r>
          </a:p>
          <a:p>
            <a:pPr>
              <a:buNone/>
            </a:pPr>
            <a:r>
              <a:rPr lang="ru-RU" sz="1400" b="1" dirty="0"/>
              <a:t>Ч.р. (обиженно) Ну и ладно. Ребята тоже бывают рассеянными.</a:t>
            </a:r>
          </a:p>
          <a:p>
            <a:pPr>
              <a:buNone/>
            </a:pPr>
            <a:r>
              <a:rPr lang="ru-RU" sz="1400" dirty="0"/>
              <a:t> </a:t>
            </a:r>
          </a:p>
          <a:p>
            <a:pPr>
              <a:buNone/>
            </a:pPr>
            <a:r>
              <a:rPr lang="ru-RU" sz="1400" dirty="0"/>
              <a:t>  </a:t>
            </a:r>
          </a:p>
          <a:p>
            <a:endParaRPr lang="ru-RU" sz="1300" dirty="0"/>
          </a:p>
        </p:txBody>
      </p:sp>
      <p:pic>
        <p:nvPicPr>
          <p:cNvPr id="4" name="Рисунок 3" descr="aEKHRlZ2ow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8664">
            <a:off x="4811387" y="2428592"/>
            <a:ext cx="3000396" cy="4009438"/>
          </a:xfrm>
          <a:prstGeom prst="flowChartPredefinedProcess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</p:spPr>
      </p:pic>
      <p:pic>
        <p:nvPicPr>
          <p:cNvPr id="6" name="Рисунок 5" descr="s7RE5-DMe_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15116">
            <a:off x="7259429" y="-115375"/>
            <a:ext cx="1767272" cy="205434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/>
              <a:t>Игра «Летает - не летает» (со всеми детьми в зале</a:t>
            </a:r>
            <a:r>
              <a:rPr lang="ru-RU" b="1" dirty="0" smtClean="0"/>
              <a:t>)</a:t>
            </a:r>
            <a:endParaRPr lang="ru-RU" b="1" dirty="0"/>
          </a:p>
          <a:p>
            <a:pPr>
              <a:buNone/>
            </a:pPr>
            <a:r>
              <a:rPr lang="ru-RU" b="1" dirty="0"/>
              <a:t>Тетрадка?</a:t>
            </a:r>
          </a:p>
          <a:p>
            <a:pPr>
              <a:buNone/>
            </a:pPr>
            <a:r>
              <a:rPr lang="ru-RU" b="1" dirty="0"/>
              <a:t>А грядка?</a:t>
            </a:r>
          </a:p>
          <a:p>
            <a:pPr>
              <a:buNone/>
            </a:pPr>
            <a:r>
              <a:rPr lang="ru-RU" b="1" dirty="0"/>
              <a:t>Детские врачи?</a:t>
            </a:r>
          </a:p>
          <a:p>
            <a:pPr>
              <a:buNone/>
            </a:pPr>
            <a:r>
              <a:rPr lang="ru-RU" b="1" dirty="0"/>
              <a:t>Галки и грачи?</a:t>
            </a:r>
          </a:p>
          <a:p>
            <a:pPr>
              <a:buNone/>
            </a:pPr>
            <a:r>
              <a:rPr lang="ru-RU" b="1" dirty="0"/>
              <a:t>Коты усатые?</a:t>
            </a:r>
          </a:p>
          <a:p>
            <a:pPr>
              <a:buNone/>
            </a:pPr>
            <a:r>
              <a:rPr lang="ru-RU" b="1" dirty="0"/>
              <a:t>Тигры полосатые?</a:t>
            </a:r>
          </a:p>
          <a:p>
            <a:pPr>
              <a:buNone/>
            </a:pPr>
            <a:r>
              <a:rPr lang="ru-RU" b="1" dirty="0"/>
              <a:t>Помидоры красные?</a:t>
            </a:r>
          </a:p>
          <a:p>
            <a:pPr>
              <a:buNone/>
            </a:pPr>
            <a:r>
              <a:rPr lang="ru-RU" b="1" dirty="0"/>
              <a:t>Лебеди прекрасные?</a:t>
            </a:r>
          </a:p>
          <a:p>
            <a:pPr>
              <a:buNone/>
            </a:pPr>
            <a:r>
              <a:rPr lang="ru-RU" b="1" dirty="0"/>
              <a:t>Быстрые ракеты?</a:t>
            </a:r>
          </a:p>
          <a:p>
            <a:pPr>
              <a:buNone/>
            </a:pPr>
            <a:r>
              <a:rPr lang="ru-RU" b="1" dirty="0"/>
              <a:t>Писателей портреты?</a:t>
            </a:r>
          </a:p>
          <a:p>
            <a:pPr>
              <a:buNone/>
            </a:pPr>
            <a:r>
              <a:rPr lang="ru-RU" b="1" dirty="0"/>
              <a:t>Зелёные лягушки?</a:t>
            </a:r>
          </a:p>
          <a:p>
            <a:pPr>
              <a:buNone/>
            </a:pPr>
            <a:r>
              <a:rPr lang="ru-RU" b="1" dirty="0"/>
              <a:t>Пуховые подушки?</a:t>
            </a:r>
          </a:p>
          <a:p>
            <a:pPr>
              <a:buNone/>
            </a:pPr>
            <a:r>
              <a:rPr lang="ru-RU" b="1" dirty="0"/>
              <a:t>Самолёты и пилоты?</a:t>
            </a:r>
          </a:p>
          <a:p>
            <a:pPr>
              <a:buNone/>
            </a:pPr>
            <a:r>
              <a:rPr lang="ru-RU" b="1" dirty="0"/>
              <a:t>Овощи на огороде?</a:t>
            </a:r>
          </a:p>
          <a:p>
            <a:pPr>
              <a:buNone/>
            </a:pPr>
            <a:r>
              <a:rPr lang="ru-RU" b="1" dirty="0"/>
              <a:t>Стулья и столы?</a:t>
            </a:r>
          </a:p>
          <a:p>
            <a:pPr>
              <a:buNone/>
            </a:pPr>
            <a:r>
              <a:rPr lang="ru-RU" b="1" dirty="0"/>
              <a:t>Серые слоны?</a:t>
            </a:r>
          </a:p>
          <a:p>
            <a:pPr>
              <a:buNone/>
            </a:pPr>
            <a:r>
              <a:rPr lang="ru-RU" b="1" dirty="0"/>
              <a:t>Голуби и </a:t>
            </a:r>
            <a:r>
              <a:rPr lang="ru-RU" b="1" dirty="0" err="1"/>
              <a:t>воробьишки</a:t>
            </a:r>
            <a:r>
              <a:rPr lang="ru-RU" b="1" dirty="0"/>
              <a:t>?</a:t>
            </a:r>
          </a:p>
          <a:p>
            <a:pPr>
              <a:buNone/>
            </a:pPr>
            <a:r>
              <a:rPr lang="ru-RU" b="1" dirty="0"/>
              <a:t>С двойками тетради, книжки?</a:t>
            </a:r>
          </a:p>
          <a:p>
            <a:pPr>
              <a:buNone/>
            </a:pPr>
            <a:r>
              <a:rPr lang="ru-RU" b="1" dirty="0"/>
              <a:t>Парни и подружки?</a:t>
            </a:r>
          </a:p>
          <a:p>
            <a:pPr>
              <a:buNone/>
            </a:pPr>
            <a:r>
              <a:rPr lang="ru-RU" b="1" dirty="0"/>
              <a:t>Вкусные ватрушки?</a:t>
            </a:r>
          </a:p>
          <a:p>
            <a:pPr>
              <a:buNone/>
            </a:pPr>
            <a:r>
              <a:rPr lang="ru-RU" b="1" dirty="0"/>
              <a:t>Комары и мошкара? Вот и кончилась игра!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7WBJ6g7B3Y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28631">
            <a:off x="3356031" y="1817182"/>
            <a:ext cx="2298738" cy="307181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Рисунок 5" descr="Y-I0fMk0ZD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200899">
            <a:off x="6954514" y="4205291"/>
            <a:ext cx="1565903" cy="2092521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softEdge rad="127000"/>
          </a:effectLst>
        </p:spPr>
      </p:pic>
      <p:pic>
        <p:nvPicPr>
          <p:cNvPr id="7" name="Рисунок 6" descr="UgN-0Yqpew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18058">
            <a:off x="6286512" y="536135"/>
            <a:ext cx="2357454" cy="3035717"/>
          </a:xfrm>
          <a:prstGeom prst="hear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/>
              <a:t>Ш. – ну, Ч.р. ты нас окончательно запутал.</a:t>
            </a:r>
          </a:p>
          <a:p>
            <a:pPr>
              <a:buNone/>
            </a:pPr>
            <a:r>
              <a:rPr lang="ru-RU" sz="2400" b="1" dirty="0"/>
              <a:t>Ч.р. – это ещё что, вот я знаю одну игру из которой вы никогда не выпутаетесь. </a:t>
            </a:r>
          </a:p>
          <a:p>
            <a:pPr>
              <a:buNone/>
            </a:pPr>
            <a:r>
              <a:rPr lang="ru-RU" sz="2400" b="1" dirty="0"/>
              <a:t> </a:t>
            </a:r>
          </a:p>
          <a:p>
            <a:pPr>
              <a:buNone/>
            </a:pPr>
            <a:r>
              <a:rPr lang="ru-RU" sz="2400" b="1" dirty="0" smtClean="0"/>
              <a:t>Игра </a:t>
            </a:r>
            <a:r>
              <a:rPr lang="ru-RU" sz="2400" b="1" dirty="0"/>
              <a:t>«Узел» </a:t>
            </a:r>
          </a:p>
          <a:p>
            <a:pPr>
              <a:buNone/>
            </a:pPr>
            <a:r>
              <a:rPr lang="ru-RU" sz="2400" b="1" dirty="0"/>
              <a:t>Дети встают в круг, берутся за руки </a:t>
            </a:r>
            <a:r>
              <a:rPr lang="ru-RU" sz="2400" b="1" dirty="0" smtClean="0"/>
              <a:t>и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dirty="0"/>
              <a:t>запутываются. Ч.р. и </a:t>
            </a:r>
            <a:r>
              <a:rPr lang="ru-RU" sz="2400" b="1" dirty="0" err="1"/>
              <a:t>Шап</a:t>
            </a:r>
            <a:r>
              <a:rPr lang="ru-RU" sz="2400" b="1" dirty="0"/>
              <a:t>. распутывают детей.</a:t>
            </a:r>
          </a:p>
          <a:p>
            <a:pPr>
              <a:buNone/>
            </a:pPr>
            <a:r>
              <a:rPr lang="ru-RU" sz="2400" b="1" dirty="0"/>
              <a:t>Ч.р. – ну, что устали? Пора и подкрепиться. Игра с яблоками. (яблоки привязаны на нитку к верёвке дети не дотрагиваясь пытаются откусить.</a:t>
            </a:r>
          </a:p>
          <a:p>
            <a:pPr>
              <a:buNone/>
            </a:pPr>
            <a:r>
              <a:rPr lang="ru-RU" sz="2400" b="1" dirty="0"/>
              <a:t>Здорово повеселились, а теперь мы хотим вас угостить.</a:t>
            </a:r>
          </a:p>
          <a:p>
            <a:pPr>
              <a:buNone/>
            </a:pPr>
            <a:r>
              <a:rPr lang="ru-RU" sz="2400" b="1" dirty="0"/>
              <a:t>Ну, вот и подошёл к концу наш сегодняшний праздник. Мы с вами прощаемся, но вы не забывайте улыбаться. Смейтесь, шутите каждый день.</a:t>
            </a:r>
          </a:p>
          <a:p>
            <a:pPr>
              <a:buNone/>
            </a:pPr>
            <a:r>
              <a:rPr lang="ru-RU" sz="2400" b="1" dirty="0"/>
              <a:t>Уходим с песней «И улыбка без сомненья</a:t>
            </a:r>
            <a:r>
              <a:rPr lang="ru-RU" sz="2400" b="1" dirty="0" smtClean="0"/>
              <a:t>…»</a:t>
            </a:r>
            <a:endParaRPr lang="ru-RU" sz="2400" b="1" dirty="0"/>
          </a:p>
        </p:txBody>
      </p:sp>
      <p:pic>
        <p:nvPicPr>
          <p:cNvPr id="5" name="Рисунок 4" descr="-9JpbeAt0N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94240">
            <a:off x="6935774" y="1000777"/>
            <a:ext cx="1833229" cy="1893704"/>
          </a:xfrm>
          <a:prstGeom prst="hexagon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94</TotalTime>
  <Words>731</Words>
  <Application>Microsoft Office PowerPoint</Application>
  <PresentationFormat>Экран (4:3)</PresentationFormat>
  <Paragraphs>148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Г.о. Лосино-петровский мбдоу д/с № 4 «Росток»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Алина</dc:creator>
  <cp:lastModifiedBy>Валуева</cp:lastModifiedBy>
  <cp:revision>13</cp:revision>
  <dcterms:created xsi:type="dcterms:W3CDTF">2013-10-15T11:47:35Z</dcterms:created>
  <dcterms:modified xsi:type="dcterms:W3CDTF">2013-10-23T15:56:57Z</dcterms:modified>
</cp:coreProperties>
</file>