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7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63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9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4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759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0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73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96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9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7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3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0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2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7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9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5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44DD13-A61D-408F-A1F3-C2275E8D76C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4713F-53FB-472A-AFA7-93D4CA85E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24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622" y="3732756"/>
            <a:ext cx="8304756" cy="277383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5180000" sx="103000" sy="103000" algn="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Немного о городе</a:t>
            </a:r>
          </a:p>
          <a:p>
            <a:pPr algn="ctr">
              <a:lnSpc>
                <a:spcPct val="75000"/>
              </a:lnSpc>
            </a:pPr>
            <a:r>
              <a:rPr lang="ru-RU" sz="115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5180000" sx="103000" sy="103000" algn="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Сим</a:t>
            </a:r>
            <a:endParaRPr lang="ru-RU" sz="11500" b="1" spc="50" dirty="0">
              <a:ln w="0"/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50800" dist="38100" dir="15180000" sx="103000" sy="103000" algn="r" rotWithShape="0">
                  <a:prstClr val="black">
                    <a:alpha val="40000"/>
                  </a:prst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18" y="438082"/>
            <a:ext cx="7152364" cy="3294674"/>
          </a:xfrm>
          <a:prstGeom prst="rect">
            <a:avLst/>
          </a:prstGeom>
          <a:ln w="12700">
            <a:solidFill>
              <a:schemeClr val="bg1">
                <a:lumMod val="85000"/>
                <a:lumOff val="15000"/>
              </a:schemeClr>
            </a:solidFill>
          </a:ln>
          <a:effectLst>
            <a:outerShdw blurRad="139700" dist="38100" dir="13500000" sx="105000" sy="105000" algn="br" rotWithShape="0">
              <a:prstClr val="black">
                <a:alpha val="40000"/>
              </a:prstClr>
            </a:outerShdw>
            <a:softEdge rad="1778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125000"/>
                    </a14:imgEffect>
                    <a14:imgEffect>
                      <a14:brightnessContrast bright="4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8" y="438082"/>
            <a:ext cx="7152364" cy="3294674"/>
          </a:xfrm>
          <a:prstGeom prst="rect">
            <a:avLst/>
          </a:prstGeom>
          <a:ln w="12700">
            <a:solidFill>
              <a:schemeClr val="bg1">
                <a:lumMod val="85000"/>
                <a:lumOff val="15000"/>
              </a:schemeClr>
            </a:solidFill>
          </a:ln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705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5358">
            <a:off x="725296" y="430720"/>
            <a:ext cx="2298509" cy="3295354"/>
          </a:xfrm>
          <a:prstGeom prst="rect">
            <a:avLst/>
          </a:prstGeom>
          <a:noFill/>
          <a:ln w="127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203200" dist="38100" dir="18900000" sx="103000" sy="103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8904">
            <a:off x="2492773" y="565506"/>
            <a:ext cx="5931405" cy="3536601"/>
          </a:xfrm>
          <a:prstGeom prst="rect">
            <a:avLst/>
          </a:prstGeom>
          <a:ln w="12700">
            <a:solidFill>
              <a:schemeClr val="bg1">
                <a:lumMod val="85000"/>
                <a:lumOff val="15000"/>
              </a:schemeClr>
            </a:solidFill>
          </a:ln>
          <a:effectLst>
            <a:outerShdw blurRad="241300" dist="381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19622" y="4338127"/>
            <a:ext cx="8304756" cy="175432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6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Сим с 1942</a:t>
            </a:r>
            <a:r>
              <a:rPr lang="en-US" sz="3600" b="1" spc="5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6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года - город в России, городское поселение в составе Ашинского района Челябинской </a:t>
            </a:r>
            <a:r>
              <a:rPr lang="ru-RU" sz="3600" b="1" spc="5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области, </a:t>
            </a:r>
            <a:r>
              <a:rPr lang="ru-RU" sz="36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расположенное </a:t>
            </a:r>
            <a:r>
              <a:rPr lang="ru-RU" sz="3600" b="1" spc="5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на реке Сим</a:t>
            </a:r>
            <a:r>
              <a:rPr lang="en-US" sz="36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.</a:t>
            </a:r>
            <a:r>
              <a:rPr lang="ru-RU" sz="36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 До 1928 года посёлок носил название </a:t>
            </a:r>
            <a:r>
              <a:rPr lang="ru-RU" sz="3600" b="1" spc="50" dirty="0" err="1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Симский</a:t>
            </a:r>
            <a:r>
              <a:rPr lang="ru-RU" sz="36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 Завод</a:t>
            </a:r>
            <a:r>
              <a:rPr lang="en-US" sz="36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. </a:t>
            </a:r>
            <a:endParaRPr lang="ru-RU" sz="3600" b="1" spc="50" dirty="0">
              <a:ln w="0"/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50800" dist="38100" dir="18900000" sx="102000" sy="102000" algn="bl" rotWithShape="0">
                  <a:prstClr val="black">
                    <a:alpha val="40000"/>
                  </a:prst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4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19081" y="490042"/>
            <a:ext cx="3705297" cy="563231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2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В начале XVIII века в России в ходе Северной войны необходимость в вооружении русской армии </a:t>
            </a:r>
            <a:r>
              <a:rPr lang="ru-RU" sz="3200" b="1" spc="50" dirty="0" err="1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сподвигла</a:t>
            </a:r>
            <a:r>
              <a:rPr lang="ru-RU" sz="32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 строительство новых металлургических предприятий</a:t>
            </a:r>
            <a:r>
              <a:rPr lang="en-US" sz="32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.</a:t>
            </a:r>
            <a:r>
              <a:rPr lang="ru-RU" sz="32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 Императрица Елизавета поручила заводчику Матвею </a:t>
            </a:r>
            <a:r>
              <a:rPr lang="ru-RU" sz="3200" b="1" spc="50" dirty="0" err="1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Мясникову</a:t>
            </a:r>
            <a:r>
              <a:rPr lang="ru-RU" sz="32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 с </a:t>
            </a:r>
            <a:r>
              <a:rPr lang="ru-RU" sz="3200" b="1" spc="50" dirty="0" err="1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сызранским</a:t>
            </a:r>
            <a:r>
              <a:rPr lang="ru-RU" sz="32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 купцом Яковом Петровым построить завод на речке Сим.</a:t>
            </a:r>
            <a:endParaRPr lang="ru-RU" sz="3200" b="1" spc="50" dirty="0">
              <a:ln w="0"/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01600" dist="38100" dir="13500000" sx="102000" sy="102000" algn="br" rotWithShape="0">
                  <a:prstClr val="black">
                    <a:alpha val="40000"/>
                  </a:prst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028" name="Picture 4" descr="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7784">
            <a:off x="419622" y="519640"/>
            <a:ext cx="4179837" cy="5573116"/>
          </a:xfrm>
          <a:prstGeom prst="rect">
            <a:avLst/>
          </a:prstGeom>
          <a:noFill/>
          <a:ln w="12700">
            <a:solidFill>
              <a:schemeClr val="bg1">
                <a:lumMod val="85000"/>
                <a:lumOff val="15000"/>
              </a:schemeClr>
            </a:solidFill>
          </a:ln>
          <a:effectLst>
            <a:outerShdw blurRad="139700" dist="38100" dir="13500000" sx="102000" sy="102000" algn="br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8411" y="517460"/>
            <a:ext cx="8267178" cy="156966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2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Уже 18 февраля 1763 г. Оренбургское горное начальство рапортовало о начале работы заводов Твердышева и </a:t>
            </a:r>
            <a:r>
              <a:rPr lang="ru-RU" sz="3200" b="1" spc="50" dirty="0" err="1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Мясникова</a:t>
            </a:r>
            <a:r>
              <a:rPr lang="ru-RU" sz="32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 - </a:t>
            </a:r>
            <a:r>
              <a:rPr lang="ru-RU" sz="3200" b="1" spc="50" dirty="0" err="1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Юрюзанского</a:t>
            </a:r>
            <a:r>
              <a:rPr lang="ru-RU" sz="32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 и </a:t>
            </a:r>
            <a:r>
              <a:rPr lang="ru-RU" sz="3200" b="1" spc="50" dirty="0" err="1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Симского</a:t>
            </a:r>
            <a:r>
              <a:rPr lang="ru-RU" sz="32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, которые начали перековывать чугун, выплавляемый в Катав-</a:t>
            </a:r>
            <a:r>
              <a:rPr lang="ru-RU" sz="3200" b="1" spc="50" dirty="0" err="1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Ивановске</a:t>
            </a:r>
            <a:r>
              <a:rPr lang="ru-RU" sz="32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.</a:t>
            </a:r>
            <a:endParaRPr lang="ru-RU" sz="3200" b="1" spc="50" dirty="0">
              <a:ln w="0"/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50800" dist="38100" dir="18900000" sx="102000" sy="102000" algn="bl" rotWithShape="0">
                  <a:prstClr val="black">
                    <a:alpha val="40000"/>
                  </a:prst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2052" name="Picture 4" descr="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706">
            <a:off x="1538964" y="2445288"/>
            <a:ext cx="5695950" cy="3723727"/>
          </a:xfrm>
          <a:prstGeom prst="rect">
            <a:avLst/>
          </a:prstGeom>
          <a:noFill/>
          <a:ln w="12700">
            <a:solidFill>
              <a:schemeClr val="bg1">
                <a:lumMod val="85000"/>
                <a:lumOff val="15000"/>
              </a:schemeClr>
            </a:solidFill>
          </a:ln>
          <a:effectLst>
            <a:outerShdw blurRad="228600" dist="38100" dir="18900000" sx="105000" sy="105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249" y="612844"/>
            <a:ext cx="3308423" cy="563231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200" b="1" spc="5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Население </a:t>
            </a:r>
            <a:r>
              <a:rPr lang="ru-RU" sz="3200" b="1" spc="50" dirty="0" err="1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Симского</a:t>
            </a:r>
            <a:r>
              <a:rPr lang="ru-RU" sz="3200" b="1" spc="5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 завода составили переселенцы из Катав-Ивановского завода, главным образом мастеровые и приписные крестьяне Рязанской, Тамбовской, Калужской, Симбирской </a:t>
            </a:r>
            <a:r>
              <a:rPr lang="ru-RU" sz="32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губерний. </a:t>
            </a:r>
            <a:r>
              <a:rPr lang="ru-RU" sz="3200" b="1" spc="5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18900000" sx="102000" sy="102000" algn="b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Указом от 1807 г. за заводом были закреплены также все беглые и раскольники.</a:t>
            </a:r>
          </a:p>
        </p:txBody>
      </p:sp>
      <p:pic>
        <p:nvPicPr>
          <p:cNvPr id="1028" name="Picture 4" descr="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9122">
            <a:off x="4096345" y="3247955"/>
            <a:ext cx="4310845" cy="3060700"/>
          </a:xfrm>
          <a:prstGeom prst="rect">
            <a:avLst/>
          </a:prstGeom>
          <a:noFill/>
          <a:ln w="127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127000" dist="38100" dir="18900000" sx="103000" sy="103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5337">
            <a:off x="4407025" y="503661"/>
            <a:ext cx="4184734" cy="2997316"/>
          </a:xfrm>
          <a:prstGeom prst="rect">
            <a:avLst/>
          </a:prstGeom>
          <a:noFill/>
          <a:ln w="127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127000" dist="38100" dir="18900000" sx="103000" sy="103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8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19081" y="439938"/>
            <a:ext cx="3705297" cy="2516073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000" b="1" spc="5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23 мая 1774 года, во время Крестьянской войны 1773-1775 годов, отряд башкир-повстанцев во главе с </a:t>
            </a:r>
            <a:r>
              <a:rPr lang="ru-RU" sz="30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Салаватом </a:t>
            </a:r>
            <a:r>
              <a:rPr lang="ru-RU" sz="3000" b="1" spc="50" dirty="0" err="1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Юлаевым</a:t>
            </a:r>
            <a:r>
              <a:rPr lang="ru-RU" sz="3000" b="1" spc="5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 и его отцом </a:t>
            </a:r>
            <a:r>
              <a:rPr lang="ru-RU" sz="30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напал </a:t>
            </a:r>
            <a:r>
              <a:rPr lang="ru-RU" sz="3000" b="1" spc="5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на </a:t>
            </a:r>
            <a:r>
              <a:rPr lang="ru-RU" sz="3000" b="1" spc="50" dirty="0" err="1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Симский</a:t>
            </a:r>
            <a:r>
              <a:rPr lang="ru-RU" sz="3000" b="1" spc="50" dirty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 завод. </a:t>
            </a:r>
          </a:p>
        </p:txBody>
      </p:sp>
      <p:pic>
        <p:nvPicPr>
          <p:cNvPr id="3074" name="Picture 2" descr="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1398">
            <a:off x="546248" y="375852"/>
            <a:ext cx="4152052" cy="2916817"/>
          </a:xfrm>
          <a:prstGeom prst="rect">
            <a:avLst/>
          </a:prstGeom>
          <a:noFill/>
          <a:ln w="127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114300" dist="38100" dir="13500000" sx="105000" sy="105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s614730.vk.me/v614730386/f6ea/VbSuWKw2xA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83962">
            <a:off x="4816552" y="3171466"/>
            <a:ext cx="3934184" cy="2814695"/>
          </a:xfrm>
          <a:prstGeom prst="rect">
            <a:avLst/>
          </a:prstGeom>
          <a:noFill/>
          <a:ln w="127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279400" dist="38100" dir="13500000" sx="106000" sy="106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0122" y="3606279"/>
            <a:ext cx="4678959" cy="286232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0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Было убито около 60 заводских служителей, работных людей и крестьян. Завод и заводское селение были сожжены. </a:t>
            </a:r>
          </a:p>
          <a:p>
            <a:pPr>
              <a:lnSpc>
                <a:spcPct val="75000"/>
              </a:lnSpc>
            </a:pPr>
            <a:r>
              <a:rPr lang="ru-RU" sz="30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Нападение произошло потому, </a:t>
            </a:r>
          </a:p>
          <a:p>
            <a:pPr>
              <a:lnSpc>
                <a:spcPct val="75000"/>
              </a:lnSpc>
            </a:pPr>
            <a:r>
              <a:rPr lang="ru-RU" sz="3000" b="1" spc="50" dirty="0" smtClean="0">
                <a:ln w="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01600" dist="38100" dir="13500000" sx="102000" sy="102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что земли, на которых его построили, ранее были отчуждены у семьи напавших башкир.</a:t>
            </a:r>
            <a:endParaRPr lang="ru-RU" sz="3000" b="1" spc="50" dirty="0">
              <a:ln w="0"/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01600" dist="38100" dir="13500000" sx="102000" sy="102000" algn="br" rotWithShape="0">
                  <a:prstClr val="black">
                    <a:alpha val="40000"/>
                  </a:prst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210</TotalTime>
  <Words>210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Gabriola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</cp:revision>
  <dcterms:created xsi:type="dcterms:W3CDTF">2015-03-10T15:29:09Z</dcterms:created>
  <dcterms:modified xsi:type="dcterms:W3CDTF">2015-03-16T17:23:10Z</dcterms:modified>
</cp:coreProperties>
</file>