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1" r:id="rId4"/>
    <p:sldId id="269" r:id="rId5"/>
    <p:sldId id="258" r:id="rId6"/>
    <p:sldId id="268" r:id="rId7"/>
    <p:sldId id="259" r:id="rId8"/>
    <p:sldId id="260" r:id="rId9"/>
    <p:sldId id="262" r:id="rId10"/>
    <p:sldId id="264" r:id="rId11"/>
    <p:sldId id="265" r:id="rId12"/>
    <p:sldId id="266" r:id="rId13"/>
    <p:sldId id="267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15138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F7FC-4775-47E5-9218-7ECBAF16C8CB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87FBD2A-4047-470C-84F9-291782B606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F7FC-4775-47E5-9218-7ECBAF16C8CB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BD2A-4047-470C-84F9-291782B606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F7FC-4775-47E5-9218-7ECBAF16C8CB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BD2A-4047-470C-84F9-291782B606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F7FC-4775-47E5-9218-7ECBAF16C8CB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87FBD2A-4047-470C-84F9-291782B606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F7FC-4775-47E5-9218-7ECBAF16C8CB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BD2A-4047-470C-84F9-291782B606E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F7FC-4775-47E5-9218-7ECBAF16C8CB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BD2A-4047-470C-84F9-291782B606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F7FC-4775-47E5-9218-7ECBAF16C8CB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87FBD2A-4047-470C-84F9-291782B606E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F7FC-4775-47E5-9218-7ECBAF16C8CB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BD2A-4047-470C-84F9-291782B606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F7FC-4775-47E5-9218-7ECBAF16C8CB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BD2A-4047-470C-84F9-291782B606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F7FC-4775-47E5-9218-7ECBAF16C8CB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BD2A-4047-470C-84F9-291782B606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F7FC-4775-47E5-9218-7ECBAF16C8CB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BD2A-4047-470C-84F9-291782B606E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93FF7FC-4775-47E5-9218-7ECBAF16C8CB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87FBD2A-4047-470C-84F9-291782B606E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bk-detstvo.narod.ru/nosov_rebus_otvety.jpg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Волшебник и добрый друг ребят Николай Николаевич Носов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567" y="1554163"/>
            <a:ext cx="4929265" cy="4525962"/>
          </a:xfrm>
        </p:spPr>
      </p:pic>
    </p:spTree>
    <p:extLst>
      <p:ext uri="{BB962C8B-B14F-4D97-AF65-F5344CB8AC3E}">
        <p14:creationId xmlns:p14="http://schemas.microsoft.com/office/powerpoint/2010/main" val="25862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 для ребяток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0" y="1268413"/>
            <a:ext cx="8820150" cy="48577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 smtClean="0">
                <a:latin typeface="Comic Sans MS" pitchFamily="66" charset="0"/>
              </a:rPr>
              <a:t>Игра «Исправь ошибки в названиях рассказов»</a:t>
            </a:r>
          </a:p>
          <a:p>
            <a:r>
              <a:rPr lang="ru-RU" dirty="0" smtClean="0">
                <a:latin typeface="Comic Sans MS" pitchFamily="66" charset="0"/>
              </a:rPr>
              <a:t>1. «</a:t>
            </a:r>
            <a:r>
              <a:rPr lang="ru-RU" dirty="0" err="1" smtClean="0">
                <a:latin typeface="Comic Sans MS" pitchFamily="66" charset="0"/>
              </a:rPr>
              <a:t>Кашкина</a:t>
            </a:r>
            <a:r>
              <a:rPr lang="ru-RU" dirty="0" smtClean="0">
                <a:latin typeface="Comic Sans MS" pitchFamily="66" charset="0"/>
              </a:rPr>
              <a:t> Маша».</a:t>
            </a:r>
          </a:p>
          <a:p>
            <a:r>
              <a:rPr lang="ru-RU" dirty="0" smtClean="0">
                <a:latin typeface="Comic Sans MS" pitchFamily="66" charset="0"/>
              </a:rPr>
              <a:t>2. «Живая шапочка». </a:t>
            </a:r>
          </a:p>
          <a:p>
            <a:r>
              <a:rPr lang="ru-RU" dirty="0" smtClean="0">
                <a:latin typeface="Comic Sans MS" pitchFamily="66" charset="0"/>
              </a:rPr>
              <a:t>3. «Выдумщики».</a:t>
            </a:r>
          </a:p>
          <a:p>
            <a:r>
              <a:rPr lang="ru-RU" dirty="0" smtClean="0">
                <a:latin typeface="Comic Sans MS" pitchFamily="66" charset="0"/>
              </a:rPr>
              <a:t>4. «Дырка»</a:t>
            </a:r>
          </a:p>
          <a:p>
            <a:r>
              <a:rPr lang="ru-RU" dirty="0" smtClean="0">
                <a:latin typeface="Comic Sans MS" pitchFamily="66" charset="0"/>
              </a:rPr>
              <a:t>5. «Помидорка»    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2050" name="Picture 2" descr="D:\Backup\d\учеба\1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08920"/>
            <a:ext cx="30765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83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3662"/>
          </a:xfrm>
        </p:spPr>
        <p:txBody>
          <a:bodyPr/>
          <a:lstStyle/>
          <a:p>
            <a:r>
              <a:rPr lang="ru-RU" dirty="0" smtClean="0"/>
              <a:t>«Живая шляпа»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67544" y="908720"/>
            <a:ext cx="4186808" cy="4968552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3800" dirty="0">
                <a:latin typeface="Comic Sans MS" pitchFamily="66" charset="0"/>
              </a:rPr>
              <a:t>Какой предмет «ожил» в доме Вадика?</a:t>
            </a:r>
          </a:p>
          <a:p>
            <a:r>
              <a:rPr lang="ru-RU" sz="3800" dirty="0" smtClean="0">
                <a:latin typeface="Comic Sans MS" pitchFamily="66" charset="0"/>
              </a:rPr>
              <a:t>- шляпа</a:t>
            </a:r>
            <a:endParaRPr lang="ru-RU" sz="3800" dirty="0">
              <a:latin typeface="Comic Sans MS" pitchFamily="66" charset="0"/>
            </a:endParaRPr>
          </a:p>
          <a:p>
            <a:r>
              <a:rPr lang="en-US" sz="3800" dirty="0">
                <a:latin typeface="Comic Sans MS" pitchFamily="66" charset="0"/>
              </a:rPr>
              <a:t>- </a:t>
            </a:r>
            <a:r>
              <a:rPr lang="en-US" sz="3800" dirty="0" err="1">
                <a:latin typeface="Comic Sans MS" pitchFamily="66" charset="0"/>
              </a:rPr>
              <a:t>зонтик</a:t>
            </a:r>
            <a:endParaRPr lang="ru-RU" sz="3800" dirty="0">
              <a:latin typeface="Comic Sans MS" pitchFamily="66" charset="0"/>
            </a:endParaRPr>
          </a:p>
          <a:p>
            <a:r>
              <a:rPr lang="en-US" sz="3800" dirty="0">
                <a:latin typeface="Comic Sans MS" pitchFamily="66" charset="0"/>
              </a:rPr>
              <a:t>- </a:t>
            </a:r>
            <a:r>
              <a:rPr lang="en-US" sz="3800" dirty="0" err="1">
                <a:latin typeface="Comic Sans MS" pitchFamily="66" charset="0"/>
              </a:rPr>
              <a:t>комод</a:t>
            </a:r>
            <a:endParaRPr lang="ru-RU" sz="3800" dirty="0">
              <a:latin typeface="Comic Sans MS" pitchFamily="66" charset="0"/>
            </a:endParaRPr>
          </a:p>
          <a:p>
            <a:r>
              <a:rPr lang="en-US" sz="3800" dirty="0" smtClean="0">
                <a:latin typeface="Comic Sans MS" pitchFamily="66" charset="0"/>
              </a:rPr>
              <a:t>- </a:t>
            </a:r>
            <a:r>
              <a:rPr lang="en-US" sz="3800" dirty="0" err="1" smtClean="0">
                <a:latin typeface="Comic Sans MS" pitchFamily="66" charset="0"/>
              </a:rPr>
              <a:t>шкаф</a:t>
            </a:r>
            <a:endParaRPr lang="ru-RU" sz="3800" dirty="0" smtClean="0">
              <a:latin typeface="Comic Sans MS" pitchFamily="66" charset="0"/>
            </a:endParaRPr>
          </a:p>
          <a:p>
            <a:r>
              <a:rPr lang="ru-RU" sz="3800" dirty="0" smtClean="0">
                <a:latin typeface="Comic Sans MS" pitchFamily="66" charset="0"/>
              </a:rPr>
              <a:t>Ответ-шляпа</a:t>
            </a:r>
            <a:endParaRPr lang="ru-RU" sz="3800" dirty="0">
              <a:latin typeface="Comic Sans MS" pitchFamily="66" charset="0"/>
            </a:endParaRPr>
          </a:p>
          <a:p>
            <a:pPr lvl="0"/>
            <a:r>
              <a:rPr lang="ru-RU" sz="3800" dirty="0">
                <a:latin typeface="Comic Sans MS" pitchFamily="66" charset="0"/>
              </a:rPr>
              <a:t>Куда побежали ребята </a:t>
            </a:r>
            <a:r>
              <a:rPr lang="ru-RU" sz="3800" dirty="0" smtClean="0">
                <a:latin typeface="Comic Sans MS" pitchFamily="66" charset="0"/>
              </a:rPr>
              <a:t>прятаться </a:t>
            </a:r>
            <a:r>
              <a:rPr lang="ru-RU" sz="3800" dirty="0">
                <a:latin typeface="Comic Sans MS" pitchFamily="66" charset="0"/>
              </a:rPr>
              <a:t>от шляпы?</a:t>
            </a:r>
          </a:p>
          <a:p>
            <a:r>
              <a:rPr lang="ru-RU" sz="3800" dirty="0">
                <a:latin typeface="Comic Sans MS" pitchFamily="66" charset="0"/>
              </a:rPr>
              <a:t>- во двор</a:t>
            </a:r>
          </a:p>
          <a:p>
            <a:r>
              <a:rPr lang="ru-RU" sz="3800" dirty="0">
                <a:latin typeface="Comic Sans MS" pitchFamily="66" charset="0"/>
              </a:rPr>
              <a:t>- к соседям</a:t>
            </a:r>
          </a:p>
          <a:p>
            <a:r>
              <a:rPr lang="ru-RU" sz="3800" dirty="0">
                <a:latin typeface="Comic Sans MS" pitchFamily="66" charset="0"/>
              </a:rPr>
              <a:t>- в коридор</a:t>
            </a:r>
          </a:p>
          <a:p>
            <a:r>
              <a:rPr lang="en-US" sz="3800" dirty="0" smtClean="0">
                <a:latin typeface="Comic Sans MS" pitchFamily="66" charset="0"/>
              </a:rPr>
              <a:t>- </a:t>
            </a:r>
            <a:r>
              <a:rPr lang="ru-RU" sz="3800" dirty="0" smtClean="0">
                <a:latin typeface="Comic Sans MS" pitchFamily="66" charset="0"/>
              </a:rPr>
              <a:t>на кухню</a:t>
            </a:r>
          </a:p>
          <a:p>
            <a:r>
              <a:rPr lang="ru-RU" sz="3800" dirty="0" smtClean="0">
                <a:latin typeface="Comic Sans MS" pitchFamily="66" charset="0"/>
              </a:rPr>
              <a:t>Ответ- на кухню</a:t>
            </a:r>
            <a:endParaRPr lang="ru-RU" sz="3800" dirty="0">
              <a:latin typeface="Comic Sans MS" pitchFamily="66" charset="0"/>
            </a:endParaRPr>
          </a:p>
          <a:p>
            <a:pPr lvl="0"/>
            <a:r>
              <a:rPr lang="ru-RU" sz="3800" dirty="0">
                <a:latin typeface="Comic Sans MS" pitchFamily="66" charset="0"/>
              </a:rPr>
              <a:t>Что взял Вадик, чтобы ударить шляпу?</a:t>
            </a:r>
          </a:p>
          <a:p>
            <a:r>
              <a:rPr lang="ru-RU" sz="3800" dirty="0">
                <a:latin typeface="Comic Sans MS" pitchFamily="66" charset="0"/>
              </a:rPr>
              <a:t>- косу</a:t>
            </a:r>
          </a:p>
          <a:p>
            <a:r>
              <a:rPr lang="ru-RU" sz="3800" dirty="0">
                <a:latin typeface="Comic Sans MS" pitchFamily="66" charset="0"/>
              </a:rPr>
              <a:t>- лыжную палку</a:t>
            </a:r>
          </a:p>
          <a:p>
            <a:r>
              <a:rPr lang="ru-RU" sz="3800" dirty="0" smtClean="0">
                <a:latin typeface="Comic Sans MS" pitchFamily="66" charset="0"/>
              </a:rPr>
              <a:t>- кочергу</a:t>
            </a:r>
          </a:p>
          <a:p>
            <a:r>
              <a:rPr lang="ru-RU" sz="3800" dirty="0" smtClean="0">
                <a:latin typeface="Comic Sans MS" pitchFamily="66" charset="0"/>
              </a:rPr>
              <a:t>-ножку </a:t>
            </a:r>
            <a:r>
              <a:rPr lang="ru-RU" sz="3800" dirty="0">
                <a:latin typeface="Comic Sans MS" pitchFamily="66" charset="0"/>
              </a:rPr>
              <a:t>от </a:t>
            </a:r>
            <a:r>
              <a:rPr lang="ru-RU" sz="3800" dirty="0" smtClean="0">
                <a:latin typeface="Comic Sans MS" pitchFamily="66" charset="0"/>
              </a:rPr>
              <a:t>стула</a:t>
            </a:r>
          </a:p>
          <a:p>
            <a:r>
              <a:rPr lang="ru-RU" sz="3800" dirty="0" smtClean="0">
                <a:latin typeface="Comic Sans MS" pitchFamily="66" charset="0"/>
              </a:rPr>
              <a:t>Ответ-кочергу</a:t>
            </a:r>
            <a:endParaRPr lang="ru-RU" sz="3800" dirty="0">
              <a:latin typeface="Comic Sans MS" pitchFamily="66" charset="0"/>
            </a:endParaRPr>
          </a:p>
          <a:p>
            <a:pPr lvl="0"/>
            <a:r>
              <a:rPr lang="en-US" sz="3800" dirty="0" err="1">
                <a:latin typeface="Comic Sans MS" pitchFamily="66" charset="0"/>
              </a:rPr>
              <a:t>Кто</a:t>
            </a:r>
            <a:r>
              <a:rPr lang="en-US" sz="3800" dirty="0">
                <a:latin typeface="Comic Sans MS" pitchFamily="66" charset="0"/>
              </a:rPr>
              <a:t> </a:t>
            </a:r>
            <a:r>
              <a:rPr lang="en-US" sz="3800" dirty="0" err="1">
                <a:latin typeface="Comic Sans MS" pitchFamily="66" charset="0"/>
              </a:rPr>
              <a:t>оказался</a:t>
            </a:r>
            <a:r>
              <a:rPr lang="en-US" sz="3800" dirty="0">
                <a:latin typeface="Comic Sans MS" pitchFamily="66" charset="0"/>
              </a:rPr>
              <a:t> </a:t>
            </a:r>
            <a:r>
              <a:rPr lang="en-US" sz="3800" dirty="0" err="1">
                <a:latin typeface="Comic Sans MS" pitchFamily="66" charset="0"/>
              </a:rPr>
              <a:t>под</a:t>
            </a:r>
            <a:r>
              <a:rPr lang="en-US" sz="3800" dirty="0">
                <a:latin typeface="Comic Sans MS" pitchFamily="66" charset="0"/>
              </a:rPr>
              <a:t> </a:t>
            </a:r>
            <a:r>
              <a:rPr lang="en-US" sz="3800" dirty="0" err="1">
                <a:latin typeface="Comic Sans MS" pitchFamily="66" charset="0"/>
              </a:rPr>
              <a:t>шляпой</a:t>
            </a:r>
            <a:r>
              <a:rPr lang="en-US" sz="3800" dirty="0">
                <a:latin typeface="Comic Sans MS" pitchFamily="66" charset="0"/>
              </a:rPr>
              <a:t>?</a:t>
            </a:r>
            <a:endParaRPr lang="ru-RU" sz="3800" dirty="0">
              <a:latin typeface="Comic Sans MS" pitchFamily="66" charset="0"/>
            </a:endParaRPr>
          </a:p>
          <a:p>
            <a:r>
              <a:rPr lang="en-US" sz="3800" dirty="0">
                <a:latin typeface="Comic Sans MS" pitchFamily="66" charset="0"/>
              </a:rPr>
              <a:t>- </a:t>
            </a:r>
            <a:r>
              <a:rPr lang="en-US" sz="3800" dirty="0" err="1">
                <a:latin typeface="Comic Sans MS" pitchFamily="66" charset="0"/>
              </a:rPr>
              <a:t>попугай</a:t>
            </a:r>
            <a:endParaRPr lang="ru-RU" sz="3800" dirty="0">
              <a:latin typeface="Comic Sans MS" pitchFamily="66" charset="0"/>
            </a:endParaRPr>
          </a:p>
          <a:p>
            <a:r>
              <a:rPr lang="en-US" sz="3800" dirty="0">
                <a:latin typeface="Comic Sans MS" pitchFamily="66" charset="0"/>
              </a:rPr>
              <a:t>- </a:t>
            </a:r>
            <a:r>
              <a:rPr lang="en-US" sz="3800" dirty="0" err="1">
                <a:latin typeface="Comic Sans MS" pitchFamily="66" charset="0"/>
              </a:rPr>
              <a:t>щенок</a:t>
            </a:r>
            <a:endParaRPr lang="ru-RU" sz="3800" dirty="0">
              <a:latin typeface="Comic Sans MS" pitchFamily="66" charset="0"/>
            </a:endParaRPr>
          </a:p>
          <a:p>
            <a:r>
              <a:rPr lang="en-US" sz="3800" dirty="0">
                <a:latin typeface="Comic Sans MS" pitchFamily="66" charset="0"/>
              </a:rPr>
              <a:t>- </a:t>
            </a:r>
            <a:r>
              <a:rPr lang="en-US" sz="3800" dirty="0" err="1">
                <a:latin typeface="Comic Sans MS" pitchFamily="66" charset="0"/>
              </a:rPr>
              <a:t>мышь</a:t>
            </a:r>
            <a:endParaRPr lang="ru-RU" sz="3800" dirty="0">
              <a:latin typeface="Comic Sans MS" pitchFamily="66" charset="0"/>
            </a:endParaRPr>
          </a:p>
          <a:p>
            <a:r>
              <a:rPr lang="ru-RU" sz="3800" dirty="0" smtClean="0">
                <a:latin typeface="Comic Sans MS" pitchFamily="66" charset="0"/>
              </a:rPr>
              <a:t>-котенок</a:t>
            </a:r>
          </a:p>
          <a:p>
            <a:r>
              <a:rPr lang="ru-RU" sz="3800" dirty="0" smtClean="0">
                <a:latin typeface="Comic Sans MS" pitchFamily="66" charset="0"/>
              </a:rPr>
              <a:t>Ответ-котенок</a:t>
            </a:r>
            <a:endParaRPr lang="ru-RU" sz="3800" dirty="0">
              <a:latin typeface="Comic Sans MS" pitchFamily="66" charset="0"/>
            </a:endParaRPr>
          </a:p>
          <a:p>
            <a:pPr lvl="0"/>
            <a:r>
              <a:rPr lang="ru-RU" sz="3800" dirty="0">
                <a:latin typeface="Comic Sans MS" pitchFamily="66" charset="0"/>
              </a:rPr>
              <a:t>Как звали зверька, оказавшегося под шляпой?</a:t>
            </a:r>
          </a:p>
          <a:p>
            <a:r>
              <a:rPr lang="ru-RU" sz="3800" dirty="0">
                <a:latin typeface="Comic Sans MS" pitchFamily="66" charset="0"/>
              </a:rPr>
              <a:t>- Рыжик</a:t>
            </a:r>
          </a:p>
          <a:p>
            <a:r>
              <a:rPr lang="ru-RU" sz="3800" dirty="0">
                <a:latin typeface="Comic Sans MS" pitchFamily="66" charset="0"/>
              </a:rPr>
              <a:t>- Снежок</a:t>
            </a:r>
          </a:p>
          <a:p>
            <a:r>
              <a:rPr lang="ru-RU" sz="3800" dirty="0" smtClean="0">
                <a:latin typeface="Comic Sans MS" pitchFamily="66" charset="0"/>
              </a:rPr>
              <a:t>- Васька</a:t>
            </a:r>
            <a:endParaRPr lang="ru-RU" sz="3800" dirty="0">
              <a:latin typeface="Comic Sans MS" pitchFamily="66" charset="0"/>
            </a:endParaRPr>
          </a:p>
          <a:p>
            <a:r>
              <a:rPr lang="ru-RU" sz="3800" dirty="0" smtClean="0">
                <a:latin typeface="Comic Sans MS" pitchFamily="66" charset="0"/>
              </a:rPr>
              <a:t>-Пушок</a:t>
            </a:r>
          </a:p>
          <a:p>
            <a:r>
              <a:rPr lang="ru-RU" sz="3800" dirty="0" smtClean="0">
                <a:latin typeface="Comic Sans MS" pitchFamily="66" charset="0"/>
              </a:rPr>
              <a:t>Ответ-</a:t>
            </a:r>
            <a:r>
              <a:rPr lang="ru-RU" sz="3800" dirty="0">
                <a:latin typeface="Comic Sans MS" pitchFamily="66" charset="0"/>
              </a:rPr>
              <a:t>В</a:t>
            </a:r>
            <a:r>
              <a:rPr lang="ru-RU" sz="3800" dirty="0" smtClean="0">
                <a:latin typeface="Comic Sans MS" pitchFamily="66" charset="0"/>
              </a:rPr>
              <a:t>аська</a:t>
            </a:r>
          </a:p>
          <a:p>
            <a:pPr marL="571500" indent="-571500">
              <a:buFontTx/>
              <a:buChar char="-"/>
            </a:pPr>
            <a:endParaRPr lang="ru-RU" sz="3800" dirty="0"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724" y="548680"/>
            <a:ext cx="3167707" cy="4968551"/>
          </a:xfrm>
        </p:spPr>
      </p:pic>
    </p:spTree>
    <p:extLst>
      <p:ext uri="{BB962C8B-B14F-4D97-AF65-F5344CB8AC3E}">
        <p14:creationId xmlns:p14="http://schemas.microsoft.com/office/powerpoint/2010/main" val="111530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36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Угадайте из какого рассказа этот отрывок?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67544" y="1196752"/>
            <a:ext cx="4680520" cy="4929411"/>
          </a:xfrm>
        </p:spPr>
        <p:txBody>
          <a:bodyPr>
            <a:normAutofit fontScale="25000" lnSpcReduction="20000"/>
          </a:bodyPr>
          <a:lstStyle/>
          <a:p>
            <a:r>
              <a:rPr lang="ru-RU" sz="4800" dirty="0">
                <a:latin typeface="Comic Sans MS" pitchFamily="66" charset="0"/>
              </a:rPr>
              <a:t>1. « - Я один раз купался в море, - говорит Мишутка, - и на меня напала акула. Я её, бац, кулаком, а она меня, цап, за голову - и откусила.</a:t>
            </a:r>
          </a:p>
          <a:p>
            <a:r>
              <a:rPr lang="ru-RU" sz="4800" dirty="0">
                <a:latin typeface="Comic Sans MS" pitchFamily="66" charset="0"/>
              </a:rPr>
              <a:t>- Врёшь!</a:t>
            </a:r>
          </a:p>
          <a:p>
            <a:r>
              <a:rPr lang="ru-RU" sz="4800" dirty="0">
                <a:latin typeface="Comic Sans MS" pitchFamily="66" charset="0"/>
              </a:rPr>
              <a:t>- Нет, правда!</a:t>
            </a:r>
          </a:p>
          <a:p>
            <a:r>
              <a:rPr lang="ru-RU" sz="4800" dirty="0">
                <a:latin typeface="Comic Sans MS" pitchFamily="66" charset="0"/>
              </a:rPr>
              <a:t>- Почему же ты не умер?</a:t>
            </a:r>
          </a:p>
          <a:p>
            <a:r>
              <a:rPr lang="ru-RU" sz="4800" dirty="0">
                <a:latin typeface="Comic Sans MS" pitchFamily="66" charset="0"/>
              </a:rPr>
              <a:t>- А зачем мне умирать? Я выплыл на берег и пошёл домой.</a:t>
            </a:r>
          </a:p>
          <a:p>
            <a:r>
              <a:rPr lang="en-US" sz="4800" dirty="0">
                <a:latin typeface="Comic Sans MS" pitchFamily="66" charset="0"/>
              </a:rPr>
              <a:t>- </a:t>
            </a:r>
            <a:r>
              <a:rPr lang="en-US" sz="4800" dirty="0" err="1">
                <a:latin typeface="Comic Sans MS" pitchFamily="66" charset="0"/>
              </a:rPr>
              <a:t>Без</a:t>
            </a:r>
            <a:r>
              <a:rPr lang="en-US" sz="4800" dirty="0">
                <a:latin typeface="Comic Sans MS" pitchFamily="66" charset="0"/>
              </a:rPr>
              <a:t> </a:t>
            </a:r>
            <a:r>
              <a:rPr lang="en-US" sz="4800" dirty="0" err="1">
                <a:latin typeface="Comic Sans MS" pitchFamily="66" charset="0"/>
              </a:rPr>
              <a:t>головы</a:t>
            </a:r>
            <a:r>
              <a:rPr lang="en-US" sz="4800" dirty="0">
                <a:latin typeface="Comic Sans MS" pitchFamily="66" charset="0"/>
              </a:rPr>
              <a:t>?</a:t>
            </a:r>
            <a:endParaRPr lang="ru-RU" sz="4800" dirty="0">
              <a:latin typeface="Comic Sans MS" pitchFamily="66" charset="0"/>
            </a:endParaRPr>
          </a:p>
          <a:p>
            <a:r>
              <a:rPr lang="en-US" sz="4800" dirty="0">
                <a:latin typeface="Comic Sans MS" pitchFamily="66" charset="0"/>
              </a:rPr>
              <a:t>- </a:t>
            </a:r>
            <a:r>
              <a:rPr lang="en-US" sz="4800" dirty="0" err="1">
                <a:latin typeface="Comic Sans MS" pitchFamily="66" charset="0"/>
              </a:rPr>
              <a:t>Конечно</a:t>
            </a:r>
            <a:r>
              <a:rPr lang="en-US" sz="4800" dirty="0">
                <a:latin typeface="Comic Sans MS" pitchFamily="66" charset="0"/>
              </a:rPr>
              <a:t>, </a:t>
            </a:r>
            <a:r>
              <a:rPr lang="en-US" sz="4800" dirty="0" err="1">
                <a:latin typeface="Comic Sans MS" pitchFamily="66" charset="0"/>
              </a:rPr>
              <a:t>без</a:t>
            </a:r>
            <a:r>
              <a:rPr lang="en-US" sz="4800" dirty="0">
                <a:latin typeface="Comic Sans MS" pitchFamily="66" charset="0"/>
              </a:rPr>
              <a:t> </a:t>
            </a:r>
            <a:r>
              <a:rPr lang="en-US" sz="4800" dirty="0" err="1">
                <a:latin typeface="Comic Sans MS" pitchFamily="66" charset="0"/>
              </a:rPr>
              <a:t>головы</a:t>
            </a:r>
            <a:r>
              <a:rPr lang="en-US" sz="4800" dirty="0">
                <a:latin typeface="Comic Sans MS" pitchFamily="66" charset="0"/>
              </a:rPr>
              <a:t>»</a:t>
            </a:r>
            <a:endParaRPr lang="ru-RU" sz="4800" dirty="0">
              <a:latin typeface="Comic Sans MS" pitchFamily="66" charset="0"/>
            </a:endParaRPr>
          </a:p>
          <a:p>
            <a:r>
              <a:rPr lang="ru-RU" sz="4800" b="1" dirty="0">
                <a:latin typeface="Comic Sans MS" pitchFamily="66" charset="0"/>
              </a:rPr>
              <a:t>Ответ: «Фантазёры</a:t>
            </a:r>
            <a:r>
              <a:rPr lang="ru-RU" sz="4800" b="1" dirty="0" smtClean="0">
                <a:latin typeface="Comic Sans MS" pitchFamily="66" charset="0"/>
              </a:rPr>
              <a:t>»</a:t>
            </a:r>
            <a:endParaRPr lang="ru-RU" sz="4800" dirty="0">
              <a:latin typeface="Comic Sans MS" pitchFamily="66" charset="0"/>
            </a:endParaRPr>
          </a:p>
          <a:p>
            <a:r>
              <a:rPr lang="ru-RU" sz="4800" dirty="0">
                <a:latin typeface="Comic Sans MS" pitchFamily="66" charset="0"/>
              </a:rPr>
              <a:t>2.«Наконец заплатка была пришита. Она торчала на штанах, словно сушёный</a:t>
            </a:r>
            <a:br>
              <a:rPr lang="ru-RU" sz="4800" dirty="0">
                <a:latin typeface="Comic Sans MS" pitchFamily="66" charset="0"/>
              </a:rPr>
            </a:br>
            <a:r>
              <a:rPr lang="ru-RU" sz="4800" dirty="0">
                <a:latin typeface="Comic Sans MS" pitchFamily="66" charset="0"/>
              </a:rPr>
              <a:t>гриб, а материя вокруг сморщилась так, что одна штанина даже стала короче».</a:t>
            </a:r>
          </a:p>
          <a:p>
            <a:r>
              <a:rPr lang="ru-RU" sz="4800" b="1" dirty="0">
                <a:latin typeface="Comic Sans MS" pitchFamily="66" charset="0"/>
              </a:rPr>
              <a:t>Ответ: «Заплатка</a:t>
            </a:r>
            <a:r>
              <a:rPr lang="ru-RU" sz="4800" b="1" dirty="0" smtClean="0">
                <a:latin typeface="Comic Sans MS" pitchFamily="66" charset="0"/>
              </a:rPr>
              <a:t>»</a:t>
            </a:r>
          </a:p>
          <a:p>
            <a:r>
              <a:rPr lang="ru-RU" sz="4800" dirty="0" smtClean="0">
                <a:latin typeface="Comic Sans MS" pitchFamily="66" charset="0"/>
              </a:rPr>
              <a:t>«</a:t>
            </a:r>
            <a:r>
              <a:rPr lang="ru-RU" sz="4800" dirty="0">
                <a:latin typeface="Comic Sans MS" pitchFamily="66" charset="0"/>
              </a:rPr>
              <a:t>Сидим и ждём, когда каша сварится. Вдруг смотрю: крышка на кастрюле приподнялась, и из-под неё каша лезет.</a:t>
            </a:r>
          </a:p>
          <a:p>
            <a:r>
              <a:rPr lang="ru-RU" sz="4800" dirty="0">
                <a:latin typeface="Comic Sans MS" pitchFamily="66" charset="0"/>
              </a:rPr>
              <a:t>- Мишка, - говорю, - что это? Почему каша лезет?</a:t>
            </a:r>
          </a:p>
          <a:p>
            <a:r>
              <a:rPr lang="ru-RU" sz="4800" dirty="0">
                <a:latin typeface="Comic Sans MS" pitchFamily="66" charset="0"/>
              </a:rPr>
              <a:t>- Куда?</a:t>
            </a:r>
          </a:p>
          <a:p>
            <a:r>
              <a:rPr lang="ru-RU" sz="4800" dirty="0">
                <a:latin typeface="Comic Sans MS" pitchFamily="66" charset="0"/>
              </a:rPr>
              <a:t>- Шут её знает куда! Из кастрюли лезет!</a:t>
            </a:r>
          </a:p>
          <a:p>
            <a:r>
              <a:rPr lang="ru-RU" sz="4800" dirty="0">
                <a:latin typeface="Comic Sans MS" pitchFamily="66" charset="0"/>
              </a:rPr>
              <a:t>Мишка схватил ложку и стал кашу обратно в кастрюлю впихивать, Мял её, мял, а она будто пухнет в кастрюле, так и вываливается наружу».</a:t>
            </a:r>
          </a:p>
          <a:p>
            <a:r>
              <a:rPr lang="ru-RU" sz="4800" b="1" dirty="0">
                <a:latin typeface="Comic Sans MS" pitchFamily="66" charset="0"/>
              </a:rPr>
              <a:t>Ответ: «Мишкина каша</a:t>
            </a:r>
            <a:r>
              <a:rPr lang="ru-RU" sz="4800" b="1" dirty="0" smtClean="0">
                <a:latin typeface="Comic Sans MS" pitchFamily="66" charset="0"/>
              </a:rPr>
              <a:t>»</a:t>
            </a:r>
            <a:endParaRPr lang="ru-RU" sz="4800" dirty="0">
              <a:latin typeface="Comic Sans MS" pitchFamily="66" charset="0"/>
            </a:endParaRPr>
          </a:p>
          <a:p>
            <a:r>
              <a:rPr lang="ru-RU" sz="4800" dirty="0">
                <a:latin typeface="Comic Sans MS" pitchFamily="66" charset="0"/>
              </a:rPr>
              <a:t> </a:t>
            </a:r>
            <a:r>
              <a:rPr lang="ru-RU" sz="4800" dirty="0" smtClean="0">
                <a:latin typeface="Comic Sans MS" pitchFamily="66" charset="0"/>
              </a:rPr>
              <a:t>«</a:t>
            </a:r>
            <a:r>
              <a:rPr lang="ru-RU" sz="4800" dirty="0">
                <a:latin typeface="Comic Sans MS" pitchFamily="66" charset="0"/>
              </a:rPr>
              <a:t>Мама недавно подарила Виталику аквариум с рыбкой. Очень хорошая была рыбка, красивая! Серебристый карасик - вот как она называлась. Виталик был рад, что у него есть карасик. Первое время он очень интересовался рыбкой – кормил её, менял воду в аквариуме, а потом привык к ней и иногда забывал её вовремя покормить». </a:t>
            </a:r>
          </a:p>
          <a:p>
            <a:r>
              <a:rPr lang="ru-RU" sz="4800" b="1" dirty="0">
                <a:latin typeface="Comic Sans MS" pitchFamily="66" charset="0"/>
              </a:rPr>
              <a:t>Ответ «Карасик»</a:t>
            </a:r>
            <a:endParaRPr lang="ru-RU" sz="4800" dirty="0">
              <a:latin typeface="Comic Sans MS" pitchFamily="66" charset="0"/>
            </a:endParaRPr>
          </a:p>
          <a:p>
            <a:r>
              <a:rPr lang="ru-RU" sz="4800" dirty="0">
                <a:latin typeface="Comic Sans MS" pitchFamily="66" charset="0"/>
              </a:rPr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980728"/>
            <a:ext cx="3600400" cy="4248472"/>
          </a:xfrm>
        </p:spPr>
      </p:pic>
    </p:spTree>
    <p:extLst>
      <p:ext uri="{BB962C8B-B14F-4D97-AF65-F5344CB8AC3E}">
        <p14:creationId xmlns:p14="http://schemas.microsoft.com/office/powerpoint/2010/main" val="24511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253916"/>
            <a:ext cx="1847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253916"/>
            <a:ext cx="216726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5E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-807914"/>
            <a:ext cx="248786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 descr="http://www.bk-detstvo.narod.ru/images/nosov_rebu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24000"/>
            <a:ext cx="32004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narod.ru/counter.xhtm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69850"/>
            <a:ext cx="1905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95536" y="807914"/>
            <a:ext cx="37444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Кроссворд здесь Цветик сочинил,</a:t>
            </a:r>
          </a:p>
          <a:p>
            <a:r>
              <a:rPr lang="ru-RU" dirty="0" smtClean="0"/>
              <a:t>Похожий на цветок,</a:t>
            </a:r>
          </a:p>
          <a:p>
            <a:r>
              <a:rPr lang="ru-RU" dirty="0" smtClean="0"/>
              <a:t>Потом предметы разложил,</a:t>
            </a:r>
          </a:p>
          <a:p>
            <a:r>
              <a:rPr lang="ru-RU" dirty="0" smtClean="0"/>
              <a:t>И каждый в свой кружок. </a:t>
            </a:r>
          </a:p>
          <a:p>
            <a:r>
              <a:rPr lang="ru-RU" dirty="0" smtClean="0"/>
              <a:t>Ты их названия впиши</a:t>
            </a:r>
          </a:p>
          <a:p>
            <a:r>
              <a:rPr lang="ru-RU" dirty="0" smtClean="0"/>
              <a:t>По стрелке часовой.</a:t>
            </a:r>
          </a:p>
          <a:p>
            <a:r>
              <a:rPr lang="ru-RU" dirty="0" smtClean="0"/>
              <a:t>Где слов начало - сам реши,</a:t>
            </a:r>
          </a:p>
          <a:p>
            <a:r>
              <a:rPr lang="ru-RU" dirty="0" smtClean="0"/>
              <a:t>Кроссворд перед тобой:</a:t>
            </a:r>
          </a:p>
          <a:p>
            <a:r>
              <a:rPr lang="ru-RU" dirty="0" smtClean="0"/>
              <a:t>РЕШИ КРОССВОРД И УЗНАЙ ИМЯ ИЗВЕСТНОГО КОРОТЫШКИ</a:t>
            </a:r>
          </a:p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67544" y="287214"/>
            <a:ext cx="8458200" cy="520700"/>
          </a:xfrm>
        </p:spPr>
        <p:txBody>
          <a:bodyPr/>
          <a:lstStyle/>
          <a:p>
            <a:r>
              <a:rPr lang="ru-RU" dirty="0" smtClean="0"/>
              <a:t>Реши кроссворд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572000" y="807912"/>
            <a:ext cx="4271392" cy="551249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2"/>
          </p:nvPr>
        </p:nvSpPr>
        <p:spPr>
          <a:xfrm>
            <a:off x="395536" y="807913"/>
            <a:ext cx="3744416" cy="5477471"/>
          </a:xfrm>
        </p:spPr>
        <p:txBody>
          <a:bodyPr>
            <a:normAutofit/>
          </a:bodyPr>
          <a:lstStyle/>
          <a:p>
            <a:endParaRPr lang="ru-RU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07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467544" y="1052736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Спасибо, ребята за внимание!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Читайте вместе с родителями больше книг!!!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" name="Picture 2" descr="D:\Backup\d\учеба\3274_boo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457713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Backup\d\учеба\3274_boo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320" y="4200945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Backup\d\учеба\3274_boo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384" y="4524513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69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0"/>
            <a:ext cx="662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cap="all" dirty="0" smtClean="0">
                <a:ln w="9000" cmpd="sng">
                  <a:solidFill>
                    <a:srgbClr val="C3986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C3986D">
                        <a:shade val="20000"/>
                        <a:satMod val="245000"/>
                      </a:srgbClr>
                    </a:gs>
                    <a:gs pos="43000">
                      <a:srgbClr val="C3986D">
                        <a:satMod val="255000"/>
                      </a:srgbClr>
                    </a:gs>
                    <a:gs pos="48000">
                      <a:srgbClr val="C3986D">
                        <a:shade val="85000"/>
                        <a:satMod val="255000"/>
                      </a:srgbClr>
                    </a:gs>
                    <a:gs pos="100000">
                      <a:srgbClr val="C3986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Николай в детстве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23220"/>
            <a:ext cx="3168352" cy="3697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839" y="116632"/>
            <a:ext cx="1836907" cy="26642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7504"/>
            <a:ext cx="2009655" cy="27809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8022">
            <a:off x="7382872" y="4807695"/>
            <a:ext cx="1406811" cy="18335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3194">
            <a:off x="6026238" y="3977846"/>
            <a:ext cx="1352306" cy="18448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20554">
            <a:off x="588352" y="4749097"/>
            <a:ext cx="1357078" cy="19447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59363">
            <a:off x="1594739" y="3632516"/>
            <a:ext cx="1368152" cy="19168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36710" y="5301208"/>
            <a:ext cx="2233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         Семья </a:t>
            </a:r>
          </a:p>
          <a:p>
            <a:r>
              <a:rPr lang="ru-RU" dirty="0">
                <a:latin typeface="+mj-lt"/>
              </a:rPr>
              <a:t>Н</a:t>
            </a:r>
            <a:r>
              <a:rPr lang="ru-RU" dirty="0" smtClean="0">
                <a:latin typeface="+mj-lt"/>
              </a:rPr>
              <a:t>иколая </a:t>
            </a:r>
            <a:r>
              <a:rPr lang="ru-RU" dirty="0">
                <a:latin typeface="+mj-lt"/>
              </a:rPr>
              <a:t>Н</a:t>
            </a:r>
            <a:r>
              <a:rPr lang="ru-RU" dirty="0" smtClean="0">
                <a:latin typeface="+mj-lt"/>
              </a:rPr>
              <a:t>осова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424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28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0906"/>
            <a:ext cx="8064896" cy="612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6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764704"/>
            <a:ext cx="4824536" cy="692497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sz="1200" dirty="0" smtClean="0"/>
              <a:t>Дорогие ребятишки. </a:t>
            </a:r>
          </a:p>
          <a:p>
            <a:r>
              <a:rPr lang="ru-RU" sz="1200" dirty="0" smtClean="0"/>
              <a:t>Вы читаете все книжки. </a:t>
            </a:r>
          </a:p>
          <a:p>
            <a:r>
              <a:rPr lang="ru-RU" sz="1200" dirty="0" smtClean="0"/>
              <a:t>И поэтому сейчас </a:t>
            </a:r>
          </a:p>
          <a:p>
            <a:r>
              <a:rPr lang="ru-RU" sz="1200" dirty="0" smtClean="0"/>
              <a:t>Вы меня узнали враз.</a:t>
            </a:r>
          </a:p>
          <a:p>
            <a:r>
              <a:rPr lang="ru-RU" sz="1200" dirty="0" smtClean="0"/>
              <a:t>Я, Незнайка, к вам пришел </a:t>
            </a:r>
          </a:p>
          <a:p>
            <a:r>
              <a:rPr lang="ru-RU" sz="1200" dirty="0" smtClean="0"/>
              <a:t>И друзей своих привел. </a:t>
            </a:r>
          </a:p>
          <a:p>
            <a:r>
              <a:rPr lang="ru-RU" sz="1200" dirty="0" smtClean="0"/>
              <a:t>Все мы любим веселиться </a:t>
            </a:r>
          </a:p>
          <a:p>
            <a:r>
              <a:rPr lang="ru-RU" sz="1200" dirty="0" smtClean="0"/>
              <a:t>И на улице резвиться.</a:t>
            </a:r>
          </a:p>
          <a:p>
            <a:r>
              <a:rPr lang="ru-RU" sz="1200" dirty="0" smtClean="0"/>
              <a:t>Любим петь и рисовать, </a:t>
            </a:r>
          </a:p>
          <a:p>
            <a:r>
              <a:rPr lang="ru-RU" sz="1200" dirty="0" smtClean="0"/>
              <a:t>Любим книжечки читать. </a:t>
            </a:r>
          </a:p>
          <a:p>
            <a:r>
              <a:rPr lang="ru-RU" sz="1200" dirty="0" smtClean="0"/>
              <a:t>С вами мы хотим ужиться </a:t>
            </a:r>
          </a:p>
          <a:p>
            <a:r>
              <a:rPr lang="ru-RU" sz="1200" dirty="0" smtClean="0"/>
              <a:t>И надолго подружиться.</a:t>
            </a:r>
          </a:p>
          <a:p>
            <a:endParaRPr lang="ru-RU" sz="1200" dirty="0" smtClean="0"/>
          </a:p>
          <a:p>
            <a:r>
              <a:rPr lang="ru-RU" sz="1200" dirty="0" smtClean="0"/>
              <a:t>Я – Незнайка-шалунишка,</a:t>
            </a:r>
          </a:p>
          <a:p>
            <a:r>
              <a:rPr lang="ru-RU" sz="1200" dirty="0" smtClean="0"/>
              <a:t>Знаменитый коротышка.</a:t>
            </a:r>
          </a:p>
          <a:p>
            <a:r>
              <a:rPr lang="ru-RU" sz="1200" dirty="0" smtClean="0"/>
              <a:t>Мне учиться ни к чему:</a:t>
            </a:r>
          </a:p>
          <a:p>
            <a:r>
              <a:rPr lang="ru-RU" sz="1200" dirty="0" smtClean="0"/>
              <a:t>Без учёбы всё пойму!</a:t>
            </a:r>
          </a:p>
          <a:p>
            <a:endParaRPr lang="ru-RU" sz="1200" dirty="0" smtClean="0"/>
          </a:p>
          <a:p>
            <a:r>
              <a:rPr lang="ru-RU" sz="1200" dirty="0" smtClean="0"/>
              <a:t>Я, — Незнайка, я — Незнайка. </a:t>
            </a:r>
          </a:p>
          <a:p>
            <a:r>
              <a:rPr lang="ru-RU" sz="1200" dirty="0" smtClean="0"/>
              <a:t>Вы попробуйте, узнайте! </a:t>
            </a:r>
          </a:p>
          <a:p>
            <a:r>
              <a:rPr lang="ru-RU" sz="1200" dirty="0" smtClean="0"/>
              <a:t>Почему меня вокруг </a:t>
            </a:r>
          </a:p>
          <a:p>
            <a:r>
              <a:rPr lang="ru-RU" sz="1200" dirty="0" smtClean="0"/>
              <a:t>Все Незнайкою зовут?</a:t>
            </a:r>
          </a:p>
          <a:p>
            <a:endParaRPr lang="ru-RU" sz="1200" dirty="0" smtClean="0"/>
          </a:p>
          <a:p>
            <a:r>
              <a:rPr lang="ru-RU" sz="1200" dirty="0" smtClean="0"/>
              <a:t>Винтик </a:t>
            </a:r>
            <a:r>
              <a:rPr lang="ru-RU" sz="1200" dirty="0"/>
              <a:t>и </a:t>
            </a:r>
            <a:r>
              <a:rPr lang="ru-RU" sz="1200" dirty="0" err="1"/>
              <a:t>Шпунтик</a:t>
            </a:r>
            <a:r>
              <a:rPr lang="ru-RU" sz="1200" dirty="0"/>
              <a:t> машину чинили,</a:t>
            </a:r>
          </a:p>
          <a:p>
            <a:r>
              <a:rPr lang="ru-RU" sz="1200" dirty="0"/>
              <a:t>Друга Незнайку помочь пригласили.</a:t>
            </a:r>
          </a:p>
          <a:p>
            <a:r>
              <a:rPr lang="ru-RU" sz="1200" dirty="0"/>
              <a:t>Будет машина починена в срок,</a:t>
            </a:r>
          </a:p>
          <a:p>
            <a:r>
              <a:rPr lang="ru-RU" sz="1200" dirty="0"/>
              <a:t>Если удастся найти </a:t>
            </a:r>
            <a:r>
              <a:rPr lang="ru-RU" sz="1200" dirty="0" smtClean="0"/>
              <a:t>молоток.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r>
              <a:rPr lang="ru-RU" sz="1200" dirty="0" smtClean="0"/>
              <a:t>Авоська с друзьями пошел на рыбалку.</a:t>
            </a:r>
          </a:p>
          <a:p>
            <a:r>
              <a:rPr lang="ru-RU" sz="1200" dirty="0" smtClean="0"/>
              <a:t>Солнышко </a:t>
            </a:r>
            <a:r>
              <a:rPr lang="ru-RU" sz="1200" dirty="0"/>
              <a:t>светик и ярко, и жарко.</a:t>
            </a:r>
          </a:p>
          <a:p>
            <a:r>
              <a:rPr lang="ru-RU" sz="1200" dirty="0"/>
              <a:t>Закинули удочки быстро друзья,</a:t>
            </a:r>
          </a:p>
          <a:p>
            <a:r>
              <a:rPr lang="ru-RU" sz="1200" dirty="0"/>
              <a:t>Но кто что поймал разобраться нельзя.</a:t>
            </a:r>
          </a:p>
          <a:p>
            <a:endParaRPr lang="ru-RU" sz="1200" dirty="0"/>
          </a:p>
          <a:p>
            <a:r>
              <a:rPr lang="ru-RU" sz="1200" dirty="0"/>
              <a:t>На инструментах музыкальных</a:t>
            </a:r>
          </a:p>
          <a:p>
            <a:r>
              <a:rPr lang="ru-RU" sz="1200" dirty="0"/>
              <a:t>Играет </a:t>
            </a:r>
            <a:r>
              <a:rPr lang="ru-RU" sz="1200" dirty="0" err="1"/>
              <a:t>Гусля</a:t>
            </a:r>
            <a:r>
              <a:rPr lang="ru-RU" sz="1200" dirty="0"/>
              <a:t> гениально.</a:t>
            </a:r>
          </a:p>
          <a:p>
            <a:r>
              <a:rPr lang="ru-RU" sz="1200" dirty="0"/>
              <a:t>А на каком играл Незнайка?</a:t>
            </a:r>
          </a:p>
          <a:p>
            <a:r>
              <a:rPr lang="ru-RU" sz="1200" dirty="0"/>
              <a:t>Ты сам попробуй отгадай-ка.</a:t>
            </a:r>
          </a:p>
          <a:p>
            <a:endParaRPr lang="ru-RU" sz="1200" dirty="0"/>
          </a:p>
          <a:p>
            <a:r>
              <a:rPr lang="ru-RU" sz="1200" dirty="0"/>
              <a:t>Картина Тюбика висит,</a:t>
            </a:r>
          </a:p>
          <a:p>
            <a:r>
              <a:rPr lang="ru-RU" sz="1200" dirty="0"/>
              <a:t>Всем нравится! Так что же?</a:t>
            </a:r>
          </a:p>
          <a:p>
            <a:r>
              <a:rPr lang="ru-RU" sz="1200" dirty="0"/>
              <a:t>Незнайка доказать спешит, </a:t>
            </a:r>
          </a:p>
          <a:p>
            <a:r>
              <a:rPr lang="ru-RU" sz="1200" dirty="0"/>
              <a:t>Что он художник тоже.</a:t>
            </a:r>
          </a:p>
          <a:p>
            <a:endParaRPr lang="ru-RU" sz="1200" dirty="0" smtClean="0"/>
          </a:p>
          <a:p>
            <a:r>
              <a:rPr lang="ru-RU" sz="1200" dirty="0"/>
              <a:t>Как скачет и лает весёлая </a:t>
            </a:r>
            <a:r>
              <a:rPr lang="ru-RU" sz="1200" dirty="0" err="1"/>
              <a:t>Булька</a:t>
            </a:r>
            <a:r>
              <a:rPr lang="ru-RU" sz="1200" dirty="0"/>
              <a:t>!</a:t>
            </a:r>
          </a:p>
          <a:p>
            <a:r>
              <a:rPr lang="ru-RU" sz="1200" dirty="0"/>
              <a:t>С охоты шагает измученный Пулька.</a:t>
            </a:r>
          </a:p>
          <a:p>
            <a:endParaRPr lang="ru-RU" sz="1200" dirty="0"/>
          </a:p>
          <a:p>
            <a:r>
              <a:rPr lang="ru-RU" sz="1200" dirty="0"/>
              <a:t>Уверенный в себе, хоть неумейка,</a:t>
            </a:r>
          </a:p>
          <a:p>
            <a:r>
              <a:rPr lang="ru-RU" sz="1200" dirty="0"/>
              <a:t>И от природы он большой зазнайка,</a:t>
            </a:r>
          </a:p>
          <a:p>
            <a:r>
              <a:rPr lang="ru-RU" sz="1200" dirty="0"/>
              <a:t>А ну-ка угадать его сумей-ка,</a:t>
            </a:r>
          </a:p>
          <a:p>
            <a:r>
              <a:rPr lang="ru-RU" sz="1200" dirty="0"/>
              <a:t>Известен всем под именем … (Незнайка )</a:t>
            </a:r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764704"/>
            <a:ext cx="4211960" cy="729430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sz="1200" dirty="0" smtClean="0"/>
              <a:t>А я — художник Тюбик, </a:t>
            </a:r>
          </a:p>
          <a:p>
            <a:r>
              <a:rPr lang="ru-RU" sz="1200" dirty="0" smtClean="0"/>
              <a:t>Меня ребята любят, </a:t>
            </a:r>
          </a:p>
          <a:p>
            <a:r>
              <a:rPr lang="ru-RU" sz="1200" dirty="0" smtClean="0"/>
              <a:t>И мы гордимся с ними </a:t>
            </a:r>
          </a:p>
          <a:p>
            <a:r>
              <a:rPr lang="ru-RU" sz="1200" dirty="0" smtClean="0"/>
              <a:t>Рисунками своими.</a:t>
            </a:r>
          </a:p>
          <a:p>
            <a:endParaRPr lang="ru-RU" sz="1200" dirty="0" smtClean="0"/>
          </a:p>
          <a:p>
            <a:r>
              <a:rPr lang="ru-RU" sz="1200" dirty="0" smtClean="0"/>
              <a:t>Механик Винтик я зовусь </a:t>
            </a:r>
          </a:p>
          <a:p>
            <a:r>
              <a:rPr lang="ru-RU" sz="1200" dirty="0" smtClean="0"/>
              <a:t>И этим именем горжусь. </a:t>
            </a:r>
          </a:p>
          <a:p>
            <a:r>
              <a:rPr lang="ru-RU" sz="1200" dirty="0" smtClean="0"/>
              <a:t>Не утверждайте-ка, друзья, </a:t>
            </a:r>
          </a:p>
          <a:p>
            <a:r>
              <a:rPr lang="ru-RU" sz="1200" dirty="0" smtClean="0"/>
              <a:t>Что обойдетесь без меня.</a:t>
            </a:r>
          </a:p>
          <a:p>
            <a:endParaRPr lang="ru-RU" sz="1200" dirty="0" smtClean="0"/>
          </a:p>
          <a:p>
            <a:r>
              <a:rPr lang="ru-RU" sz="1200" dirty="0" smtClean="0"/>
              <a:t>Помощник </a:t>
            </a:r>
            <a:r>
              <a:rPr lang="ru-RU" sz="1200" dirty="0" err="1" smtClean="0"/>
              <a:t>Шпунтик</a:t>
            </a:r>
            <a:r>
              <a:rPr lang="ru-RU" sz="1200" dirty="0" smtClean="0"/>
              <a:t>! </a:t>
            </a:r>
          </a:p>
          <a:p>
            <a:r>
              <a:rPr lang="ru-RU" sz="1200" dirty="0" smtClean="0"/>
              <a:t>Звучит красиво! </a:t>
            </a:r>
          </a:p>
          <a:p>
            <a:r>
              <a:rPr lang="ru-RU" sz="1200" dirty="0" smtClean="0"/>
              <a:t>Помощник </a:t>
            </a:r>
            <a:r>
              <a:rPr lang="ru-RU" sz="1200" dirty="0" err="1" smtClean="0"/>
              <a:t>Шпунтик</a:t>
            </a:r>
            <a:r>
              <a:rPr lang="ru-RU" sz="1200" dirty="0" smtClean="0"/>
              <a:t>! </a:t>
            </a:r>
          </a:p>
          <a:p>
            <a:r>
              <a:rPr lang="ru-RU" sz="1200" dirty="0" smtClean="0"/>
              <a:t>Просто диво! </a:t>
            </a:r>
          </a:p>
          <a:p>
            <a:r>
              <a:rPr lang="ru-RU" sz="1200" dirty="0" smtClean="0"/>
              <a:t>Успеет тут, поможет там, </a:t>
            </a:r>
          </a:p>
          <a:p>
            <a:r>
              <a:rPr lang="ru-RU" sz="1200" dirty="0" smtClean="0"/>
              <a:t>И не дает покоя вам...</a:t>
            </a:r>
          </a:p>
          <a:p>
            <a:endParaRPr lang="ru-RU" sz="1200" dirty="0" smtClean="0"/>
          </a:p>
          <a:p>
            <a:r>
              <a:rPr lang="ru-RU" sz="1200" dirty="0" smtClean="0"/>
              <a:t>Музыкант </a:t>
            </a:r>
            <a:r>
              <a:rPr lang="ru-RU" sz="1200" dirty="0" err="1" smtClean="0"/>
              <a:t>Гусля</a:t>
            </a:r>
            <a:endParaRPr lang="ru-RU" sz="1200" dirty="0" smtClean="0"/>
          </a:p>
          <a:p>
            <a:r>
              <a:rPr lang="ru-RU" sz="1200" dirty="0" smtClean="0"/>
              <a:t>Стоит перед вами, </a:t>
            </a:r>
          </a:p>
          <a:p>
            <a:r>
              <a:rPr lang="ru-RU" sz="1200" dirty="0" smtClean="0"/>
              <a:t>А какой я музыкант, </a:t>
            </a:r>
          </a:p>
          <a:p>
            <a:r>
              <a:rPr lang="ru-RU" sz="1200" dirty="0" smtClean="0"/>
              <a:t>Вы судите сами.</a:t>
            </a:r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Доктор </a:t>
            </a:r>
            <a:r>
              <a:rPr lang="ru-RU" sz="1200" dirty="0" err="1" smtClean="0"/>
              <a:t>Пилюлькин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Лечит всех с люльки. </a:t>
            </a:r>
          </a:p>
          <a:p>
            <a:r>
              <a:rPr lang="ru-RU" sz="1200" dirty="0" smtClean="0"/>
              <a:t>Беспокоится о вас, </a:t>
            </a:r>
          </a:p>
          <a:p>
            <a:r>
              <a:rPr lang="ru-RU" sz="1200" dirty="0" smtClean="0"/>
              <a:t>Не спускает с вас он глаз.</a:t>
            </a:r>
          </a:p>
          <a:p>
            <a:endParaRPr lang="ru-RU" sz="1200" dirty="0" smtClean="0"/>
          </a:p>
          <a:p>
            <a:r>
              <a:rPr lang="ru-RU" sz="1200" dirty="0" smtClean="0"/>
              <a:t>Меня Пулькою зовут, </a:t>
            </a:r>
          </a:p>
          <a:p>
            <a:r>
              <a:rPr lang="ru-RU" sz="1200" dirty="0" smtClean="0"/>
              <a:t>Бывалый я охотник, </a:t>
            </a:r>
          </a:p>
          <a:p>
            <a:r>
              <a:rPr lang="ru-RU" sz="1200" dirty="0" smtClean="0"/>
              <a:t>Пропадаю часто я, </a:t>
            </a:r>
          </a:p>
          <a:p>
            <a:r>
              <a:rPr lang="ru-RU" sz="1200" dirty="0" smtClean="0"/>
              <a:t>С ружьем на болоте.</a:t>
            </a:r>
          </a:p>
          <a:p>
            <a:endParaRPr lang="ru-RU" sz="1200" dirty="0" smtClean="0"/>
          </a:p>
          <a:p>
            <a:r>
              <a:rPr lang="ru-RU" sz="1200" dirty="0" smtClean="0"/>
              <a:t>Я горжусь тем, что я </a:t>
            </a:r>
            <a:r>
              <a:rPr lang="ru-RU" sz="1200" dirty="0" err="1" smtClean="0"/>
              <a:t>Знайка</a:t>
            </a:r>
            <a:r>
              <a:rPr lang="ru-RU" sz="1200" dirty="0" smtClean="0"/>
              <a:t>! </a:t>
            </a:r>
          </a:p>
          <a:p>
            <a:r>
              <a:rPr lang="ru-RU" sz="1200" dirty="0" smtClean="0"/>
              <a:t>Знаю, скажете — зазнайка, </a:t>
            </a:r>
          </a:p>
          <a:p>
            <a:r>
              <a:rPr lang="ru-RU" sz="1200" dirty="0" smtClean="0"/>
              <a:t>Говорите, не боюсь, </a:t>
            </a:r>
          </a:p>
          <a:p>
            <a:r>
              <a:rPr lang="ru-RU" sz="1200" dirty="0" smtClean="0"/>
              <a:t>Но в жизни я всего добьюсь.</a:t>
            </a:r>
          </a:p>
          <a:p>
            <a:endParaRPr lang="ru-RU" sz="1200" dirty="0" smtClean="0"/>
          </a:p>
          <a:p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260648"/>
            <a:ext cx="835292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                                 СТИХИ О НЕЗНАЙКЕ И ЕГО ДРУЗЬЯХ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124744"/>
            <a:ext cx="1440160" cy="19004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013176"/>
            <a:ext cx="1583060" cy="186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6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3299618" cy="37276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442494"/>
            <a:ext cx="7632848" cy="23675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              Доктор </a:t>
            </a:r>
            <a:r>
              <a:rPr lang="ru-RU" dirty="0" err="1"/>
              <a:t>Пилюлькин</a:t>
            </a:r>
            <a:r>
              <a:rPr lang="ru-RU" dirty="0"/>
              <a:t> </a:t>
            </a:r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Меня Пулькою 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201683"/>
            <a:ext cx="45793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ln w="10541" cmpd="sng">
                  <a:solidFill>
                    <a:srgbClr val="F0A22E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0A22E">
                        <a:tint val="40000"/>
                        <a:satMod val="250000"/>
                      </a:srgbClr>
                    </a:gs>
                    <a:gs pos="9000">
                      <a:srgbClr val="F0A22E">
                        <a:tint val="52000"/>
                        <a:satMod val="300000"/>
                      </a:srgbClr>
                    </a:gs>
                    <a:gs pos="50000">
                      <a:srgbClr val="F0A22E">
                        <a:shade val="20000"/>
                        <a:satMod val="300000"/>
                      </a:srgbClr>
                    </a:gs>
                    <a:gs pos="79000">
                      <a:srgbClr val="F0A22E">
                        <a:tint val="52000"/>
                        <a:satMod val="300000"/>
                      </a:srgbClr>
                    </a:gs>
                    <a:gs pos="100000">
                      <a:srgbClr val="F0A22E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Я – Незнайка-шалунишка</a:t>
            </a:r>
            <a:endParaRPr lang="ru-RU" sz="2000" b="1" dirty="0">
              <a:ln w="10541" cmpd="sng">
                <a:solidFill>
                  <a:srgbClr val="F0A22E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0A22E">
                      <a:tint val="40000"/>
                      <a:satMod val="250000"/>
                    </a:srgbClr>
                  </a:gs>
                  <a:gs pos="9000">
                    <a:srgbClr val="F0A22E">
                      <a:tint val="52000"/>
                      <a:satMod val="300000"/>
                    </a:srgbClr>
                  </a:gs>
                  <a:gs pos="50000">
                    <a:srgbClr val="F0A22E">
                      <a:shade val="20000"/>
                      <a:satMod val="300000"/>
                    </a:srgbClr>
                  </a:gs>
                  <a:gs pos="79000">
                    <a:srgbClr val="F0A22E">
                      <a:tint val="52000"/>
                      <a:satMod val="300000"/>
                    </a:srgbClr>
                  </a:gs>
                  <a:gs pos="100000">
                    <a:srgbClr val="F0A22E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680462">
            <a:off x="6732241" y="661472"/>
            <a:ext cx="2639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художник Тюбик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rot="20584256">
            <a:off x="3792549" y="1298060"/>
            <a:ext cx="2098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Механик Винтик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4099412">
            <a:off x="6347145" y="2289826"/>
            <a:ext cx="2686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Помощник </a:t>
            </a:r>
            <a:r>
              <a:rPr lang="ru-RU" dirty="0" err="1">
                <a:solidFill>
                  <a:prstClr val="black"/>
                </a:solidFill>
              </a:rPr>
              <a:t>Шпунтик</a:t>
            </a:r>
            <a:r>
              <a:rPr lang="ru-RU" dirty="0">
                <a:solidFill>
                  <a:prstClr val="black"/>
                </a:solidFill>
              </a:rPr>
              <a:t>!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52120" y="3806310"/>
            <a:ext cx="2115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Музыкант </a:t>
            </a:r>
            <a:r>
              <a:rPr lang="ru-RU" dirty="0" err="1">
                <a:solidFill>
                  <a:prstClr val="black"/>
                </a:solidFill>
              </a:rPr>
              <a:t>Гусля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05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458200" cy="520700"/>
          </a:xfrm>
        </p:spPr>
        <p:txBody>
          <a:bodyPr/>
          <a:lstStyle/>
          <a:p>
            <a:r>
              <a:rPr lang="ru-RU" dirty="0" smtClean="0"/>
              <a:t>Николай Носов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539552" y="1052736"/>
            <a:ext cx="3008313" cy="399742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«Сочинять для детей- наилучшая работа. Она требует очень много знаний(…). Главное- любви к ним. И уважения. Я понял, когда у меня родился сын, что к детям нужно относиться с самым большим и очень теплым </a:t>
            </a:r>
            <a:r>
              <a:rPr lang="ru-RU" sz="2000" smtClean="0">
                <a:latin typeface="Comic Sans MS" pitchFamily="66" charset="0"/>
              </a:rPr>
              <a:t>уважением.»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25" name="Объект 2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24744"/>
            <a:ext cx="3773978" cy="4750724"/>
          </a:xfrm>
        </p:spPr>
      </p:pic>
    </p:spTree>
    <p:extLst>
      <p:ext uri="{BB962C8B-B14F-4D97-AF65-F5344CB8AC3E}">
        <p14:creationId xmlns:p14="http://schemas.microsoft.com/office/powerpoint/2010/main" val="203292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448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167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41375"/>
          </a:xfrm>
        </p:spPr>
        <p:txBody>
          <a:bodyPr/>
          <a:lstStyle/>
          <a:p>
            <a:r>
              <a:rPr lang="ru-RU" dirty="0" smtClean="0"/>
              <a:t>Биография Н. Н. </a:t>
            </a:r>
            <a:r>
              <a:rPr lang="ru-RU" dirty="0" err="1" smtClean="0"/>
              <a:t>носова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1124744"/>
            <a:ext cx="4536504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Николай носов родился 23 ноября 1908 г. В Киеве, в семье эстрадного </a:t>
            </a:r>
            <a:r>
              <a:rPr lang="ru-RU" dirty="0" smtClean="0">
                <a:latin typeface="Comic Sans MS"/>
                <a:ea typeface="Calibri"/>
                <a:cs typeface="Times New Roman"/>
              </a:rPr>
              <a:t>артиста </a:t>
            </a:r>
            <a:r>
              <a:rPr lang="ru-RU" dirty="0">
                <a:latin typeface="Comic Sans MS"/>
                <a:ea typeface="Calibri"/>
                <a:cs typeface="Times New Roman"/>
              </a:rPr>
              <a:t>. Детство его проходило в небольшом городке Ирпень, где мальчик и начал учиться в гимназии. Он рос разносторонним молодым человеком, увлекался и фотографией, и химией, и шахматами. и музыкой. После окончания Московского института кинематографии работал постановщиком и режиссером </a:t>
            </a:r>
            <a:r>
              <a:rPr lang="ru-RU" dirty="0" err="1">
                <a:latin typeface="Comic Sans MS"/>
                <a:ea typeface="Calibri"/>
                <a:cs typeface="Times New Roman"/>
              </a:rPr>
              <a:t>мультикаплиционных</a:t>
            </a:r>
            <a:r>
              <a:rPr lang="ru-RU" dirty="0">
                <a:latin typeface="Comic Sans MS"/>
                <a:ea typeface="Calibri"/>
                <a:cs typeface="Times New Roman"/>
              </a:rPr>
              <a:t>, научных и учебных фильмов. С 1938 года начинает писать детские рассказы. Николай Носов умер 26 июля 1976 году.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40768"/>
            <a:ext cx="273630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13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35670"/>
          </a:xfrm>
        </p:spPr>
        <p:txBody>
          <a:bodyPr/>
          <a:lstStyle/>
          <a:p>
            <a:r>
              <a:rPr lang="ru-RU" dirty="0" err="1" smtClean="0"/>
              <a:t>Незнайкин</a:t>
            </a:r>
            <a:r>
              <a:rPr lang="ru-RU" dirty="0" smtClean="0"/>
              <a:t> папа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980728"/>
            <a:ext cx="3008313" cy="5145435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Пред Носовым снимите шляпу,</a:t>
            </a:r>
          </a:p>
          <a:p>
            <a:r>
              <a:rPr lang="ru-RU" dirty="0" smtClean="0">
                <a:latin typeface="Comic Sans MS" pitchFamily="66" charset="0"/>
              </a:rPr>
              <a:t>Ведь это сам </a:t>
            </a:r>
            <a:r>
              <a:rPr lang="ru-RU" dirty="0" err="1" smtClean="0">
                <a:latin typeface="Comic Sans MS" pitchFamily="66" charset="0"/>
              </a:rPr>
              <a:t>Незнайкин</a:t>
            </a:r>
            <a:r>
              <a:rPr lang="ru-RU" dirty="0" smtClean="0">
                <a:latin typeface="Comic Sans MS" pitchFamily="66" charset="0"/>
              </a:rPr>
              <a:t> папа!</a:t>
            </a:r>
          </a:p>
          <a:p>
            <a:r>
              <a:rPr lang="ru-RU" dirty="0" smtClean="0">
                <a:latin typeface="Comic Sans MS" pitchFamily="66" charset="0"/>
              </a:rPr>
              <a:t>И кстати, веселых рассказов немало,</a:t>
            </a:r>
          </a:p>
          <a:p>
            <a:r>
              <a:rPr lang="ru-RU" dirty="0" smtClean="0">
                <a:latin typeface="Comic Sans MS" pitchFamily="66" charset="0"/>
              </a:rPr>
              <a:t>К тому же, еще для ребят написал он!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60648"/>
            <a:ext cx="1755648" cy="2286000"/>
          </a:xfrm>
        </p:spPr>
      </p:pic>
      <p:pic>
        <p:nvPicPr>
          <p:cNvPr id="4098" name="Picture 2" descr="D:\Backup\d\учеба\0_75a16_272cf1b9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561" y="4572000"/>
            <a:ext cx="159105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Backup\d\учеба\1340204038_04859995_cov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6632"/>
            <a:ext cx="23717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Backup\d\учеба\cover-big_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848" y="2636912"/>
            <a:ext cx="1828800" cy="24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Backup\d\учеба\f_clip_image00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157192"/>
            <a:ext cx="1143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Backup\d\учеба\i_nosov-tema_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374901"/>
            <a:ext cx="18002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:\Backup\d\учеба\cove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13" y="2780928"/>
            <a:ext cx="2622824" cy="399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14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188640"/>
            <a:ext cx="8458200" cy="520700"/>
          </a:xfrm>
        </p:spPr>
        <p:txBody>
          <a:bodyPr/>
          <a:lstStyle/>
          <a:p>
            <a:r>
              <a:rPr lang="ru-RU" dirty="0" smtClean="0"/>
              <a:t>Как начиналось творчество Николая </a:t>
            </a:r>
            <a:r>
              <a:rPr lang="ru-RU" dirty="0"/>
              <a:t>Н</a:t>
            </a:r>
            <a:r>
              <a:rPr lang="ru-RU" dirty="0" smtClean="0"/>
              <a:t>осова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000" dirty="0" smtClean="0">
                <a:latin typeface="Comic Sans MS" pitchFamily="66" charset="0"/>
              </a:rPr>
              <a:t>Когда у Носова родился сын, он начал сочинять для него сказки и рассказы. Эти рассказы стали невероятно популярны. Они печатались в детских журналах «</a:t>
            </a:r>
            <a:r>
              <a:rPr lang="ru-RU" sz="2000" dirty="0" err="1" smtClean="0">
                <a:latin typeface="Comic Sans MS" pitchFamily="66" charset="0"/>
              </a:rPr>
              <a:t>Мурзилка</a:t>
            </a:r>
            <a:r>
              <a:rPr lang="ru-RU" sz="2000" dirty="0" smtClean="0">
                <a:latin typeface="Comic Sans MS" pitchFamily="66" charset="0"/>
              </a:rPr>
              <a:t>», «Костер», «Затейники»</a:t>
            </a:r>
          </a:p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96752"/>
            <a:ext cx="3524250" cy="4762500"/>
          </a:xfrm>
        </p:spPr>
      </p:pic>
    </p:spTree>
    <p:extLst>
      <p:ext uri="{BB962C8B-B14F-4D97-AF65-F5344CB8AC3E}">
        <p14:creationId xmlns:p14="http://schemas.microsoft.com/office/powerpoint/2010/main" val="258813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548680"/>
            <a:ext cx="8458200" cy="520700"/>
          </a:xfrm>
        </p:spPr>
        <p:txBody>
          <a:bodyPr/>
          <a:lstStyle/>
          <a:p>
            <a:r>
              <a:rPr lang="ru-RU" dirty="0" err="1" smtClean="0"/>
              <a:t>Незнайкина</a:t>
            </a:r>
            <a:r>
              <a:rPr lang="ru-RU" dirty="0" smtClean="0"/>
              <a:t> история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67544" y="1124744"/>
            <a:ext cx="3754760" cy="5001419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b="1" dirty="0"/>
              <a:t>Вы слышали когда-нибудь про город из цветов?</a:t>
            </a:r>
            <a:br>
              <a:rPr lang="ru-RU" b="1" dirty="0"/>
            </a:br>
            <a:r>
              <a:rPr lang="ru-RU" b="1" dirty="0"/>
              <a:t>Живут в нём коротышки из сказочных миров.</a:t>
            </a:r>
            <a:br>
              <a:rPr lang="ru-RU" b="1" dirty="0"/>
            </a:br>
            <a:r>
              <a:rPr lang="ru-RU" b="1" dirty="0"/>
              <a:t>Цветочный город шумный - он в сказочной стране.</a:t>
            </a:r>
            <a:br>
              <a:rPr lang="ru-RU" b="1" dirty="0"/>
            </a:br>
            <a:r>
              <a:rPr lang="ru-RU" b="1" dirty="0"/>
              <a:t>В нём чудеса, как птицы, порхают в вышине.</a:t>
            </a:r>
            <a:br>
              <a:rPr lang="ru-RU" b="1" dirty="0"/>
            </a:br>
            <a:r>
              <a:rPr lang="ru-RU" b="1" dirty="0"/>
              <a:t>А я, друзья - Незнайка, вы знаете меня,</a:t>
            </a:r>
            <a:br>
              <a:rPr lang="ru-RU" b="1" dirty="0"/>
            </a:br>
            <a:r>
              <a:rPr lang="ru-RU" b="1" dirty="0"/>
              <a:t>Ведь самый, самый, самый известный - это я</a:t>
            </a:r>
            <a:r>
              <a:rPr lang="ru-RU" b="1" dirty="0" smtClean="0"/>
              <a:t>.</a:t>
            </a:r>
          </a:p>
          <a:p>
            <a:pPr algn="r"/>
            <a:r>
              <a:rPr lang="ru-RU" sz="1600" dirty="0" smtClean="0">
                <a:effectLst/>
                <a:latin typeface="Comic Sans MS" pitchFamily="66" charset="0"/>
              </a:rPr>
              <a:t> Николай Николаевич Носов            подарил нам три произведения о Незнайке и других забавных коротышках: «Приключения Незнайки и его друзей», «Незнайка в Солнечном городе» и «Незнайка на Луне». А несколько лет назад внук Николая Николаевича Игорь Петрович Носов написал новые книги о приключениях Незнайки и его друзей - "Путешествие Незнайки в Каменный город", "Остров Незнайки" и другие.</a:t>
            </a:r>
            <a:br>
              <a:rPr lang="ru-RU" sz="1600" dirty="0" smtClean="0">
                <a:effectLst/>
                <a:latin typeface="Comic Sans MS" pitchFamily="66" charset="0"/>
              </a:rPr>
            </a:br>
            <a:r>
              <a:rPr lang="ru-RU" sz="1600" dirty="0" smtClean="0">
                <a:effectLst/>
                <a:latin typeface="Comic Sans MS" pitchFamily="66" charset="0"/>
              </a:rPr>
              <a:t/>
            </a:r>
            <a:br>
              <a:rPr lang="ru-RU" sz="1600" dirty="0" smtClean="0">
                <a:effectLst/>
                <a:latin typeface="Comic Sans MS" pitchFamily="66" charset="0"/>
              </a:rPr>
            </a:br>
            <a:endParaRPr lang="ru-RU" sz="1600" dirty="0"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92696"/>
            <a:ext cx="3672408" cy="4752528"/>
          </a:xfrm>
        </p:spPr>
      </p:pic>
    </p:spTree>
    <p:extLst>
      <p:ext uri="{BB962C8B-B14F-4D97-AF65-F5344CB8AC3E}">
        <p14:creationId xmlns:p14="http://schemas.microsoft.com/office/powerpoint/2010/main" val="343254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23528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Comic Sans MS" pitchFamily="66" charset="0"/>
              </a:rPr>
              <a:t>Повесть «Витя Малеев в школе и дома» называют одной из самых удачных в творчестве Н. Носова</a:t>
            </a:r>
            <a:endParaRPr lang="ru-RU" sz="1400" dirty="0">
              <a:latin typeface="Comic Sans MS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08" y="1844824"/>
            <a:ext cx="3564183" cy="447977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16832"/>
            <a:ext cx="3312368" cy="4608511"/>
          </a:xfrm>
        </p:spPr>
      </p:pic>
    </p:spTree>
    <p:extLst>
      <p:ext uri="{BB962C8B-B14F-4D97-AF65-F5344CB8AC3E}">
        <p14:creationId xmlns:p14="http://schemas.microsoft.com/office/powerpoint/2010/main" val="205286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76672"/>
            <a:ext cx="8458200" cy="520700"/>
          </a:xfrm>
        </p:spPr>
        <p:txBody>
          <a:bodyPr/>
          <a:lstStyle/>
          <a:p>
            <a:r>
              <a:rPr lang="ru-RU" dirty="0" smtClean="0"/>
              <a:t>Вот так «Огурцы»!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57200" y="1052736"/>
            <a:ext cx="3538736" cy="5073427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1800" dirty="0">
                <a:latin typeface="Comic Sans MS" pitchFamily="66" charset="0"/>
              </a:rPr>
              <a:t>Читаешь рассказ «Огурцы»  и думаешь: «Откуда писатель узнал эту историю?» А оказывается, подобный случай произошел с его племянником. 5 летний мальчик гулял рядом с домом на площадке, где была овощная база. Мальчик увидел за палаткой бочку с огурцами, залез в нее обеими руками, ухватил в каждую по огурцу и довольный пошел к маме. Вот этот эпизод и послужил началом к рассказу «Огурцы»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2000" dirty="0">
              <a:latin typeface="Comic Sans MS" pitchFamily="66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812800"/>
            <a:ext cx="3672408" cy="5112544"/>
          </a:xfrm>
        </p:spPr>
      </p:pic>
    </p:spTree>
    <p:extLst>
      <p:ext uri="{BB962C8B-B14F-4D97-AF65-F5344CB8AC3E}">
        <p14:creationId xmlns:p14="http://schemas.microsoft.com/office/powerpoint/2010/main" val="323341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1224136"/>
          </a:xfrm>
        </p:spPr>
        <p:txBody>
          <a:bodyPr>
            <a:noAutofit/>
          </a:bodyPr>
          <a:lstStyle/>
          <a:p>
            <a:r>
              <a:rPr lang="ru-RU" sz="1400" dirty="0">
                <a:latin typeface="Comic Sans MS" pitchFamily="66" charset="0"/>
              </a:rPr>
              <a:t>Книги Носова нравятся детям, потому что в них рассказывается о таких же, как они, непоседах, изобретателях и фантазерах- словом об обычных мальчишках и девчонках.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320055" y="1628800"/>
            <a:ext cx="41910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 </a:t>
            </a:r>
          </a:p>
          <a:p>
            <a:pPr marL="0" indent="0">
              <a:buNone/>
            </a:pPr>
            <a:r>
              <a:rPr lang="ru-RU" sz="1800" dirty="0" smtClean="0">
                <a:latin typeface="Comic Sans MS" pitchFamily="66" charset="0"/>
              </a:rPr>
              <a:t>«Приключения Незнайки</a:t>
            </a:r>
          </a:p>
          <a:p>
            <a:pPr marL="0" indent="0">
              <a:buNone/>
            </a:pPr>
            <a:r>
              <a:rPr lang="ru-RU" sz="1800" dirty="0" smtClean="0">
                <a:latin typeface="Comic Sans MS" pitchFamily="66" charset="0"/>
              </a:rPr>
              <a:t> и его друзей»</a:t>
            </a:r>
          </a:p>
          <a:p>
            <a:pPr marL="0" indent="0">
              <a:buNone/>
            </a:pPr>
            <a:endParaRPr lang="ru-RU" sz="1800" dirty="0">
              <a:latin typeface="Comic Sans MS" pitchFamily="66" charset="0"/>
            </a:endParaRPr>
          </a:p>
          <a:p>
            <a:pPr marL="0" indent="0">
              <a:buNone/>
            </a:pPr>
            <a:endParaRPr lang="ru-RU" sz="18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Comic Sans MS" pitchFamily="66" charset="0"/>
              </a:rPr>
              <a:t>                    «Карасик»</a:t>
            </a:r>
            <a:endParaRPr lang="ru-RU" sz="1800" dirty="0">
              <a:latin typeface="Comic Sans MS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152650"/>
            <a:ext cx="3581400" cy="3619500"/>
          </a:xfrm>
        </p:spPr>
      </p:pic>
      <p:pic>
        <p:nvPicPr>
          <p:cNvPr id="1026" name="Picture 2" descr="D:\Backup\d\учеба\1264164021_01_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61048"/>
            <a:ext cx="17811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Backup\d\учеба\_1_~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51716"/>
            <a:ext cx="1019175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04048" y="6057632"/>
            <a:ext cx="2087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omic Sans MS" pitchFamily="66" charset="0"/>
              </a:rPr>
              <a:t>«Мишкина каша»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848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811</TotalTime>
  <Words>1053</Words>
  <Application>Microsoft Office PowerPoint</Application>
  <PresentationFormat>Экран (4:3)</PresentationFormat>
  <Paragraphs>247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Волшебник и добрый друг ребят Николай Николаевич Носов</vt:lpstr>
      <vt:lpstr>Николай Носов</vt:lpstr>
      <vt:lpstr>Биография Н. Н. носова</vt:lpstr>
      <vt:lpstr>Незнайкин папа</vt:lpstr>
      <vt:lpstr>Как начиналось творчество Николая Носова</vt:lpstr>
      <vt:lpstr>Незнайкина история</vt:lpstr>
      <vt:lpstr>Повесть «Витя Малеев в школе и дома» называют одной из самых удачных в творчестве Н. Носова</vt:lpstr>
      <vt:lpstr>Вот так «Огурцы»!</vt:lpstr>
      <vt:lpstr>Книги Носова нравятся детям, потому что в них рассказывается о таких же, как они, непоседах, изобретателях и фантазерах- словом об обычных мальчишках и девчонках.</vt:lpstr>
      <vt:lpstr>Загадки для ребяток</vt:lpstr>
      <vt:lpstr>«Живая шляпа»</vt:lpstr>
      <vt:lpstr>Угадайте из какого рассказа этот отрывок?</vt:lpstr>
      <vt:lpstr>Реши кроссворд</vt:lpstr>
      <vt:lpstr>Спасибо, ребята за внимание!  Читайте вместе с родителями больше книг!!!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Николай Николаевич Носов</dc:title>
  <dc:creator>user</dc:creator>
  <cp:lastModifiedBy>Катя</cp:lastModifiedBy>
  <cp:revision>33</cp:revision>
  <cp:lastPrinted>2014-04-23T05:10:26Z</cp:lastPrinted>
  <dcterms:created xsi:type="dcterms:W3CDTF">2012-10-07T17:37:14Z</dcterms:created>
  <dcterms:modified xsi:type="dcterms:W3CDTF">2014-04-23T06:04:36Z</dcterms:modified>
</cp:coreProperties>
</file>