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0"/>
  </p:notesMasterIdLst>
  <p:sldIdLst>
    <p:sldId id="256" r:id="rId2"/>
    <p:sldId id="301" r:id="rId3"/>
    <p:sldId id="258" r:id="rId4"/>
    <p:sldId id="277" r:id="rId5"/>
    <p:sldId id="302" r:id="rId6"/>
    <p:sldId id="259" r:id="rId7"/>
    <p:sldId id="279" r:id="rId8"/>
    <p:sldId id="300" r:id="rId9"/>
    <p:sldId id="260" r:id="rId10"/>
    <p:sldId id="276" r:id="rId11"/>
    <p:sldId id="303" r:id="rId12"/>
    <p:sldId id="289" r:id="rId13"/>
    <p:sldId id="290" r:id="rId14"/>
    <p:sldId id="304" r:id="rId15"/>
    <p:sldId id="314" r:id="rId16"/>
    <p:sldId id="261" r:id="rId17"/>
    <p:sldId id="305" r:id="rId18"/>
    <p:sldId id="262" r:id="rId19"/>
    <p:sldId id="273" r:id="rId20"/>
    <p:sldId id="311" r:id="rId21"/>
    <p:sldId id="263" r:id="rId22"/>
    <p:sldId id="272" r:id="rId23"/>
    <p:sldId id="306" r:id="rId24"/>
    <p:sldId id="264" r:id="rId25"/>
    <p:sldId id="312" r:id="rId26"/>
    <p:sldId id="307" r:id="rId27"/>
    <p:sldId id="265" r:id="rId28"/>
    <p:sldId id="267" r:id="rId29"/>
    <p:sldId id="308" r:id="rId30"/>
    <p:sldId id="266" r:id="rId31"/>
    <p:sldId id="269" r:id="rId32"/>
    <p:sldId id="309" r:id="rId33"/>
    <p:sldId id="292" r:id="rId34"/>
    <p:sldId id="293" r:id="rId35"/>
    <p:sldId id="313" r:id="rId36"/>
    <p:sldId id="296" r:id="rId37"/>
    <p:sldId id="294" r:id="rId38"/>
    <p:sldId id="297" r:id="rId39"/>
    <p:sldId id="285" r:id="rId40"/>
    <p:sldId id="288" r:id="rId41"/>
    <p:sldId id="298" r:id="rId42"/>
    <p:sldId id="310" r:id="rId43"/>
    <p:sldId id="291" r:id="rId44"/>
    <p:sldId id="295" r:id="rId45"/>
    <p:sldId id="299" r:id="rId46"/>
    <p:sldId id="268" r:id="rId47"/>
    <p:sldId id="257" r:id="rId48"/>
    <p:sldId id="28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DFCFF"/>
    <a:srgbClr val="FF9900"/>
    <a:srgbClr val="FF3300"/>
    <a:srgbClr val="93FF50"/>
    <a:srgbClr val="002060"/>
    <a:srgbClr val="750B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086A2-DAAD-46B6-8FBD-61C079C8B6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605366DE-8439-43D4-97AA-342352868FBA}">
      <dgm:prSet custT="1"/>
      <dgm:spPr>
        <a:solidFill>
          <a:schemeClr val="bg1"/>
        </a:solidFill>
        <a:ln>
          <a:noFill/>
        </a:ln>
        <a:effectLst/>
        <a:scene3d>
          <a:camera prst="orthographicFront"/>
          <a:lightRig rig="threePt" dir="t"/>
        </a:scene3d>
        <a:sp3d/>
      </dgm:spPr>
      <dgm:t>
        <a:bodyPr>
          <a:prstTxWarp prst="textArchUp">
            <a:avLst/>
          </a:prstTxWarp>
          <a:sp3d extrusionH="57150"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algn="ctr" rtl="0"/>
          <a:r>
            <a:rPr lang="ru-RU" sz="4000" b="1" cap="all" spc="0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ЯВЛЕНИЯ ПРИРОДЫ</a:t>
          </a:r>
          <a:endParaRPr lang="ru-RU" sz="4000" b="1" cap="all" spc="0" dirty="0">
            <a:ln/>
            <a:solidFill>
              <a:srgbClr val="00B0F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DEEA59-4C4E-4143-9D54-DE6A15714FB8}" type="parTrans" cxnId="{91040B5D-EC8D-4EBF-8D9C-ADB6DF4B0684}">
      <dgm:prSet/>
      <dgm:spPr/>
      <dgm:t>
        <a:bodyPr>
          <a:prstTxWarp prst="textDeflateBottom">
            <a:avLst/>
          </a:prstTxWarp>
        </a:bodyPr>
        <a:lstStyle/>
        <a:p>
          <a:pPr algn="ctr"/>
          <a:endParaRPr lang="ru-RU"/>
        </a:p>
      </dgm:t>
    </dgm:pt>
    <dgm:pt modelId="{625A64C1-4337-4B0E-836F-388868AE530B}" type="sibTrans" cxnId="{91040B5D-EC8D-4EBF-8D9C-ADB6DF4B0684}">
      <dgm:prSet/>
      <dgm:spPr/>
      <dgm:t>
        <a:bodyPr>
          <a:prstTxWarp prst="textDeflateBottom">
            <a:avLst/>
          </a:prstTxWarp>
        </a:bodyPr>
        <a:lstStyle/>
        <a:p>
          <a:pPr algn="ctr"/>
          <a:endParaRPr lang="ru-RU"/>
        </a:p>
      </dgm:t>
    </dgm:pt>
    <dgm:pt modelId="{6299675F-1EE4-4C33-A056-B4C94B3FDF00}" type="pres">
      <dgm:prSet presAssocID="{139086A2-DAAD-46B6-8FBD-61C079C8B6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6D26C-FBFD-4FD6-9D19-240C31770365}" type="pres">
      <dgm:prSet presAssocID="{605366DE-8439-43D4-97AA-342352868FBA}" presName="node" presStyleLbl="node1" presStyleIdx="0" presStyleCnt="1" custScaleX="463348" custScaleY="83660" custLinFactNeighborX="1609" custLinFactNeighborY="5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0908EE-972B-4535-B508-415CF55BBD4B}" type="presOf" srcId="{605366DE-8439-43D4-97AA-342352868FBA}" destId="{8D46D26C-FBFD-4FD6-9D19-240C31770365}" srcOrd="0" destOrd="0" presId="urn:microsoft.com/office/officeart/2005/8/layout/default"/>
    <dgm:cxn modelId="{91040B5D-EC8D-4EBF-8D9C-ADB6DF4B0684}" srcId="{139086A2-DAAD-46B6-8FBD-61C079C8B690}" destId="{605366DE-8439-43D4-97AA-342352868FBA}" srcOrd="0" destOrd="0" parTransId="{6CDEEA59-4C4E-4143-9D54-DE6A15714FB8}" sibTransId="{625A64C1-4337-4B0E-836F-388868AE530B}"/>
    <dgm:cxn modelId="{CEC21CB4-32BA-42C1-9E65-5575677AADA1}" type="presOf" srcId="{139086A2-DAAD-46B6-8FBD-61C079C8B690}" destId="{6299675F-1EE4-4C33-A056-B4C94B3FDF00}" srcOrd="0" destOrd="0" presId="urn:microsoft.com/office/officeart/2005/8/layout/default"/>
    <dgm:cxn modelId="{47B91B93-CBC3-4179-93E2-DB332A52FA15}" type="presParOf" srcId="{6299675F-1EE4-4C33-A056-B4C94B3FDF00}" destId="{8D46D26C-FBFD-4FD6-9D19-240C3177036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46D26C-FBFD-4FD6-9D19-240C31770365}">
      <dsp:nvSpPr>
        <dsp:cNvPr id="0" name=""/>
        <dsp:cNvSpPr/>
      </dsp:nvSpPr>
      <dsp:spPr>
        <a:xfrm>
          <a:off x="1376367" y="427"/>
          <a:ext cx="5313568" cy="575636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prstTxWarp prst="textArchUp">
            <a:avLst/>
          </a:prstTxWarp>
          <a:noAutofit/>
          <a:sp3d extrusionH="57150"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all" spc="0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ЯВЛЕНИЯ ПРИРОДЫ</a:t>
          </a:r>
          <a:endParaRPr lang="ru-RU" sz="4000" b="1" kern="1200" cap="all" spc="0" dirty="0">
            <a:ln/>
            <a:solidFill>
              <a:srgbClr val="00B0F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376367" y="427"/>
        <a:ext cx="5313568" cy="57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CE716-C335-4677-9408-D751A2B715CF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1E59-B122-4CE6-8BDC-A44BB75F9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B1E59-B122-4CE6-8BDC-A44BB75F95A0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61879C-F8DA-4B2F-A8F4-FEE6C462C8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A54AD4-E225-4E2C-964C-D618471568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11560" y="764704"/>
          <a:ext cx="80294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yavleniy_prirodi_dly_detey_kartin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1124744"/>
            <a:ext cx="5976664" cy="5544000"/>
          </a:xfrm>
          <a:prstGeom prst="ellipse">
            <a:avLst/>
          </a:prstGeom>
        </p:spPr>
      </p:pic>
    </p:spTree>
  </p:cSld>
  <p:clrMapOvr>
    <a:masterClrMapping/>
  </p:clrMapOvr>
  <p:transition advTm="8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песок\oblaka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Tm="248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6264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90119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Молоко над речкой плыло —</a:t>
            </a:r>
            <a:br>
              <a:rPr lang="ru-RU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Ничего не видно было.</a:t>
            </a:r>
            <a:br>
              <a:rPr lang="ru-RU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Растворилось молоко —</a:t>
            </a:r>
            <a:br>
              <a:rPr lang="ru-RU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Стало видно далеко</a:t>
            </a:r>
          </a:p>
          <a:p>
            <a:endParaRPr lang="ru-RU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761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256584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sz="4400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35480"/>
            <a:ext cx="8568952" cy="45178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6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 чаще всего возникает при понижении температуры ночью в вечернее и утреннее время. При высокой влажности воздуха, например, после дождя или в сырое, прохладное время года, охлаждаемый воздух превращается в небольшие капельки воды. Эти капли микроскопичны и легки, они не падают на землю и задерживаются в воздухе, образовывая непрозрачную водянистую дымку - туман. Чаще всего туманы наблюдаются глубокой осенью в ноябре.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Pictures\ФОТО\ЯВЛЕНИЯ ПРИРОДЫ\artem-kashkanov.ru125274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 advTm="25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2176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marL="1436688" indent="-1436688"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449263" indent="-449263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Мочит поле, лес и луг,</a:t>
            </a:r>
          </a:p>
          <a:p>
            <a:pPr marL="449263" indent="-449263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Город, дом и всё вокруг!</a:t>
            </a:r>
          </a:p>
          <a:p>
            <a:pPr marL="449263" indent="-449263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Облаков и туч он вождь,</a:t>
            </a:r>
          </a:p>
          <a:p>
            <a:pPr marL="449263" indent="-449263"/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Ты же знаешь, это - ...</a:t>
            </a:r>
          </a:p>
          <a:p>
            <a:pPr marL="1436688" indent="-1436688" algn="just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436688" indent="-1436688" algn="just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436688" indent="-1436688" algn="just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436688" indent="-1436688" algn="just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ojd_0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2736304" cy="1844824"/>
          </a:xfrm>
          <a:prstGeom prst="ellipse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  <p:custDataLst>
      <p:tags r:id="rId1"/>
    </p:custDataLst>
  </p:cSld>
  <p:clrMapOvr>
    <a:masterClrMapping/>
  </p:clrMapOvr>
  <p:transition advTm="15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жд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392488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Дождь поливает из облаков. Когда они темнеют и становятся темными, тяжелыми и , словно, нависают над нами. Спрятаться от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дождя можно под любым навесом и крышей или под зонтиком. В зависимости от силы и количества падающей с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неба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 дождь может быть простым дождиком, грибным, когда светит солнце и идет дождик,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ливень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когда дождь льет, как из ведра, а может быть с громом и молнией, такое ненастье называют грозой.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03848" y="704088"/>
            <a:ext cx="3024336" cy="11430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b="1" dirty="0">
              <a:ln w="50800"/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ojd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7696" y="0"/>
            <a:ext cx="2736304" cy="1844824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11" name="Рисунок 10" descr="dojd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3528" y="332656"/>
            <a:ext cx="208823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6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reezing" dir="t">
              <a:rot lat="0" lon="0" rev="5640000"/>
            </a:lightRig>
          </a:scene3d>
          <a:sp3d>
            <a:bevelT w="139700" h="139700" prst="divot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marL="363538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Летит огненная стрела</a:t>
            </a:r>
            <a:b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Никто ее не поймает:</a:t>
            </a:r>
            <a:b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 царь, ни царица,</a:t>
            </a:r>
            <a:b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 красная девица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groza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419872" y="332656"/>
            <a:ext cx="2232248" cy="1584176"/>
          </a:xfrm>
          <a:prstGeom prst="hexagon">
            <a:avLst/>
          </a:prstGeom>
        </p:spPr>
      </p:pic>
    </p:spTree>
  </p:cSld>
  <p:clrMapOvr>
    <a:masterClrMapping/>
  </p:clrMapOvr>
  <p:transition advTm="13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3024336" cy="8501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МОЛНИЯ</a:t>
            </a:r>
            <a:endParaRPr lang="ru-RU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  <a:solidFill>
            <a:srgbClr val="FF9900">
              <a:alpha val="60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</a:p>
          <a:p>
            <a:pPr marL="85725" indent="273050" algn="just">
              <a:buNone/>
            </a:pPr>
            <a:r>
              <a:rPr lang="ru-RU" dirty="0"/>
              <a:t> </a:t>
            </a:r>
            <a:r>
              <a:rPr lang="ru-RU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время сильного дождя случается, что сверкнет молния и после прогрохочет гром. Такое явление природы называют грозой. Во время грозы может много раз сверкать молния и грохотать гром. От грозы лучше спрятаться в надежном укрытии с крышей над </a:t>
            </a:r>
            <a:r>
              <a:rPr lang="ru-RU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головой. Во время грозы </a:t>
            </a:r>
            <a:r>
              <a:rPr lang="ru-RU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поднимается ветер, а дождь такой силы, что зонтика становится </a:t>
            </a:r>
            <a:r>
              <a:rPr lang="ru-RU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мало. Ни </a:t>
            </a:r>
            <a:r>
              <a:rPr lang="ru-RU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коем случае, </a:t>
            </a:r>
            <a:r>
              <a:rPr lang="ru-RU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прятаться под одиноким деревом в поле, потому что в него может попасть молния. Бывает гроза такой силы, что вместе с каплями дождя с неба может посыпаться град.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 descr="groza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2304256" cy="1844824"/>
          </a:xfrm>
          <a:prstGeom prst="rect">
            <a:avLst/>
          </a:prstGeom>
        </p:spPr>
      </p:pic>
      <p:pic>
        <p:nvPicPr>
          <p:cNvPr id="6" name="Содержимое 3" descr="groza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00192" y="0"/>
            <a:ext cx="2520280" cy="17281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50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014-08-23\0013-012-Mol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Tm="140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7029400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4000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 весь мир обогреваешь </a:t>
            </a:r>
          </a:p>
          <a:p>
            <a:pPr algn="ctr">
              <a:buNone/>
            </a:pPr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 усталости не знаешь, </a:t>
            </a:r>
          </a:p>
          <a:p>
            <a:pPr algn="ctr">
              <a:buNone/>
            </a:pPr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Улыбаешься в оконце, </a:t>
            </a:r>
          </a:p>
          <a:p>
            <a:pPr algn="ctr">
              <a:buNone/>
            </a:pPr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зовут тебя все ... </a:t>
            </a:r>
            <a:endParaRPr lang="ru-RU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457_480_thumb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5861" flipH="1">
            <a:off x="3306748" y="75516"/>
            <a:ext cx="2075851" cy="2075855"/>
          </a:xfrm>
          <a:prstGeom prst="ellipse">
            <a:avLst/>
          </a:prstGeom>
        </p:spPr>
      </p:pic>
    </p:spTree>
  </p:cSld>
  <p:clrMapOvr>
    <a:masterClrMapping/>
  </p:clrMapOvr>
  <p:transition advTm="16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дворе переполох - 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неба  сыплется горох.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endParaRPr lang="ru-RU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Рисунок 3" descr="grad_0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76672"/>
            <a:ext cx="2232248" cy="1844824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advTm="8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2304256" cy="158417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ГРАД</a:t>
            </a:r>
            <a:endParaRPr lang="ru-RU" sz="4800" dirty="0">
              <a:solidFill>
                <a:schemeClr val="bg1">
                  <a:lumMod val="8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39552" y="2780928"/>
            <a:ext cx="8137152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Иногда, во время грозы вместе с каплями дождя с неба сыплется град. Град это маленькие льдинки, холодные капельки дождя, которые не успели растаять. От града надо также, как и от грозы прятаться в надежном укрытии с крышей над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головой. Как правило, гроза длится недолго и после тучи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 расступаются и может появиться радуга.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rad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0"/>
            <a:ext cx="2806452" cy="22919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песок\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  <p:transition advTm="171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4087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relaxedInset"/>
              <a:contourClr>
                <a:schemeClr val="tx2"/>
              </a:contourClr>
            </a:sp3d>
          </a:bodyPr>
          <a:lstStyle/>
          <a:p>
            <a:pPr algn="ctr"/>
            <a:r>
              <a:rPr lang="ru-RU" sz="53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Что за чудо-красота!</a:t>
            </a:r>
            <a:br>
              <a:rPr lang="ru-RU" sz="53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n>
                  <a:solidFill>
                    <a:srgbClr val="00B050"/>
                  </a:solidFill>
                </a:ln>
                <a:solidFill>
                  <a:srgbClr val="93FF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Расписные ворота</a:t>
            </a:r>
            <a:r>
              <a:rPr lang="ru-RU" sz="5300" dirty="0" smtClean="0">
                <a:ln>
                  <a:solidFill>
                    <a:srgbClr val="00B050"/>
                  </a:solidFill>
                </a:ln>
                <a:solidFill>
                  <a:srgbClr val="93FF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n>
                  <a:solidFill>
                    <a:srgbClr val="00B050"/>
                  </a:solidFill>
                </a:ln>
                <a:solidFill>
                  <a:srgbClr val="93FF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n>
                  <a:solidFill>
                    <a:srgbClr val="00B050"/>
                  </a:solidFill>
                </a:ln>
                <a:solidFill>
                  <a:srgbClr val="93FF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Показались на пути!</a:t>
            </a:r>
            <a:br>
              <a:rPr lang="ru-RU" sz="5300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n>
                  <a:solidFill>
                    <a:srgbClr val="00B050"/>
                  </a:solidFill>
                </a:ln>
                <a:solidFill>
                  <a:srgbClr val="93FF50"/>
                </a:solidFill>
                <a:latin typeface="Times New Roman" pitchFamily="18" charset="0"/>
                <a:cs typeface="Times New Roman" pitchFamily="18" charset="0"/>
              </a:rPr>
              <a:t> В них ни въехать,</a:t>
            </a:r>
            <a:br>
              <a:rPr lang="ru-RU" sz="5300" dirty="0" smtClean="0">
                <a:ln>
                  <a:solidFill>
                    <a:srgbClr val="00B050"/>
                  </a:solidFill>
                </a:ln>
                <a:solidFill>
                  <a:srgbClr val="93FF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Ни войти.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Рисунок 3" descr="raduga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2016224" cy="1512168"/>
          </a:xfrm>
          <a:prstGeom prst="ellipse">
            <a:avLst/>
          </a:prstGeom>
        </p:spPr>
      </p:pic>
    </p:spTree>
  </p:cSld>
  <p:clrMapOvr>
    <a:masterClrMapping/>
  </p:clrMapOvr>
  <p:transition advTm="14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3394720" cy="1143000"/>
          </a:xfrm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805883"/>
          </a:xfrm>
          <a:solidFill>
            <a:srgbClr val="93FF50">
              <a:alpha val="60000"/>
            </a:srgbClr>
          </a:solidFill>
          <a:effectLst>
            <a:glow rad="101600">
              <a:srgbClr val="92D05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сильного дождя или грозы иногда можно наблюдать такое необычное явление природы, как радуга. Это когда яркий солнечный свет разбивается на несколько разных цветов. Радуга выглядит, как дуга в разноцветных красках. Здесь и красный, и синий, и фиолетовый, и желтый другие цвета. А потом, когда вода быстро испаряется на солнце, радуга также быстро исчезает.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raduga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456384" cy="2492896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advTm="3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ФОТО\ЛЕТО\leto_letnie_peyzagi_foto_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slope"/>
              <a:contourClr>
                <a:schemeClr val="tx2"/>
              </a:contourClr>
            </a:sp3d>
          </a:bodyPr>
          <a:lstStyle/>
          <a:p>
            <a:pPr indent="4492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рук, без ног,</a:t>
            </a:r>
            <a:br>
              <a:rPr lang="ru-RU" sz="6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 ворота отворяет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veter_0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764704"/>
            <a:ext cx="2376264" cy="2592288"/>
          </a:xfrm>
          <a:prstGeom prst="ellipse">
            <a:avLst/>
          </a:prstGeom>
          <a:effectLst>
            <a:softEdge rad="12700"/>
          </a:effectLst>
        </p:spPr>
      </p:pic>
    </p:spTree>
  </p:cSld>
  <p:clrMapOvr>
    <a:masterClrMapping/>
  </p:clrMapOvr>
  <p:transition advTm="8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9388" indent="809625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2857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300" b="1" dirty="0" smtClean="0">
                <a:ln w="19050"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ВЕТЕР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Бывает выглянешь за окно, а там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деревья машут ветвями. На самом деле не деревья машут ветвями, а ветер, который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дует с такой силой, что ветви с листьями 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гнутся в разные стороны. Ветер может быть легким и теплым, а может быть сильным и холодным. Защититься от такого сильного ветра, например, в холодное время года осенью и зимой можно с помощью шарфа и шапки.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eter_0 -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771800" cy="2592288"/>
          </a:xfrm>
          <a:prstGeom prst="ellipse">
            <a:avLst/>
          </a:prstGeom>
          <a:effectLst>
            <a:softEdge rad="12700"/>
          </a:effectLst>
        </p:spPr>
      </p:pic>
    </p:spTree>
    <p:custDataLst>
      <p:tags r:id="rId1"/>
    </p:custDataLst>
  </p:cSld>
  <p:clrMapOvr>
    <a:masterClrMapping/>
  </p:clrMapOvr>
  <p:transition advTm="4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ФОТО\ЯВЛЕНИЯ ПРИРОДЫ\veter+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93FF50">
                  <a:shade val="30000"/>
                  <a:satMod val="115000"/>
                </a:srgbClr>
              </a:gs>
              <a:gs pos="50000">
                <a:srgbClr val="93FF50">
                  <a:shade val="67500"/>
                  <a:satMod val="115000"/>
                </a:srgbClr>
              </a:gs>
              <a:gs pos="100000">
                <a:srgbClr val="93FF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57150" h="38100" prst="hardEdge"/>
              <a:contourClr>
                <a:schemeClr val="tx2"/>
              </a:contourClr>
            </a:sp3d>
          </a:bodyPr>
          <a:lstStyle/>
          <a:p>
            <a:pPr algn="ctr"/>
            <a:r>
              <a:rPr lang="ru-RU" sz="5400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Осень в гости к нам пришла</a:t>
            </a:r>
            <a:br>
              <a:rPr lang="ru-RU" sz="5400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с собою принесла...</a:t>
            </a:r>
            <a:br>
              <a:rPr lang="ru-RU" sz="5400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Что? Скажите наугад!</a:t>
            </a:r>
            <a:br>
              <a:rPr lang="ru-RU" sz="5400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Ну, конечно...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istopad_0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32656"/>
            <a:ext cx="2880320" cy="1772505"/>
          </a:xfrm>
          <a:prstGeom prst="ellipse">
            <a:avLst/>
          </a:prstGeom>
        </p:spPr>
      </p:pic>
    </p:spTree>
  </p:cSld>
  <p:clrMapOvr>
    <a:masterClrMapping/>
  </p:clrMapOvr>
  <p:transition advTm="10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8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29600" cy="3168352"/>
          </a:xfr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79388" algn="just"/>
            <a:r>
              <a:rPr lang="ru-RU" sz="2400" i="1" dirty="0" smtClean="0">
                <a:ln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Солнышко - это яркая звезда, оно появляется каждый день с утра во время рассвета, а исчезает вечером после заката. На небе мы видим солнце в виде яркого солнечного круга, долго смотреть не стоит, потому что будут болеть глаза. Зимой солнце почти не греет, а летом от его лучей становится тепло и, даже, жарко. </a:t>
            </a:r>
            <a:r>
              <a:rPr lang="ru-RU" sz="24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1872208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ru-RU" sz="3600" i="1" dirty="0" smtClean="0">
                <a:ln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3600" i="1" dirty="0" smtClean="0">
                <a:ln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400" b="1" dirty="0" smtClean="0">
                <a:ln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5400" b="1" dirty="0">
              <a:ln>
                <a:solidFill>
                  <a:srgbClr val="FF99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457_480_thumb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5861" flipH="1">
            <a:off x="5678579" y="522886"/>
            <a:ext cx="2700808" cy="251039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advTm="274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stopad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3888432" cy="3068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680520" cy="1143000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C000"/>
                  </a:solidFill>
                </a:ln>
                <a:solidFill>
                  <a:srgbClr val="93FF50"/>
                </a:solidFill>
                <a:latin typeface="Times New Roman" pitchFamily="18" charset="0"/>
                <a:cs typeface="Times New Roman" pitchFamily="18" charset="0"/>
              </a:rPr>
              <a:t>ЛИСТОПАД</a:t>
            </a:r>
            <a:endParaRPr lang="ru-RU" sz="4800" b="1" dirty="0">
              <a:ln>
                <a:solidFill>
                  <a:srgbClr val="FFC000"/>
                </a:solidFill>
              </a:ln>
              <a:solidFill>
                <a:srgbClr val="93FF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6004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-44926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Осенью деревья готовятся к зиме и сбрасывают листья. Но перед этим листья окрашиваются в удивительные по красоте желтые и красные цвета. Потом ветер сбрасывает листья и в лесу, где много деревьев, возникает ощущение дождя из желтых листьев. Такое явление называется листопад.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Явления природы2\listo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ransition advTm="152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h="25400" prst="softRound"/>
              <a:contourClr>
                <a:schemeClr val="tx2"/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снег, не лед,</a:t>
            </a:r>
            <a:br>
              <a:rPr lang="ru-RU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серебром деревья уберет.</a:t>
            </a:r>
            <a:br>
              <a:rPr lang="ru-RU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552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ИНЕЙ</a:t>
            </a:r>
            <a:endParaRPr lang="ru-RU" sz="4800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  <a:alpha val="50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Осенью, когда дневная температура выше нуля градусов, а ночная опускается ниже нуля, земля охлаждается. Может образовываться иней, а лужи покрываются тонкой пленкой льда. При заморозках, ночная температура воздуха охлаждает землю, траву, деревья. Пар в воздухе, состоящий из водянистых капельках касается охлажденных поверхностей и оседает, превращаясь в тонкую ледяную пленку. Если температура земли ниже нуля - образуется иней, если выше - роса... 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9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Pictures\ФОТО\ЯВЛЕНИЯ ПРИРОДЫ\inei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 advTm="3245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57150" h="38100" prst="hardEdg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бусы засверкали</a:t>
            </a:r>
            <a:b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траву собой заткали,</a:t>
            </a:r>
            <a:b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пошли искать их днем</a:t>
            </a:r>
            <a:b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Ищем, ищем -  не найдем.</a:t>
            </a:r>
            <a:b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>
                  <a:solidFill>
                    <a:srgbClr val="00B05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781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1872208" cy="86409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РОСА</a:t>
            </a:r>
            <a:endParaRPr lang="ru-RU" sz="4800" b="1" dirty="0">
              <a:ln w="5080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Роса образуется как летом и осенью, так и весной. После ночи ранним утром можно заметить, как на траве появляются капельки воды, отчего создается впечатление, что трава сырая и прошел дождь, хотя небо  чистое. Дело в том, что за ночь воздух остывает, водяной пар, который находится в воздухе соприкасается с поверхностью земли, травы, листьями деревьев и оседает в виде капелек воды. Осенью после холодных ночей капли росы подмерзают, отчего она принимает белый цвет и трава кажется белой.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ФОТО\ЯВЛЕНИЯ ПРИРОДЫ\rosa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 advTm="156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50804"/>
            <a:ext cx="8496944" cy="88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когда-то был водой,</a:t>
            </a:r>
            <a:b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сменил вдруг облик свой.</a:t>
            </a:r>
            <a:b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теперь под Новый год</a:t>
            </a:r>
            <a:b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реке мы видим ... </a:t>
            </a:r>
            <a:b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6022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688632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</a:t>
            </a:r>
            <a:endParaRPr lang="ru-RU" sz="44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  <a:solidFill>
            <a:schemeClr val="bg2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Поздно осенью, когда на улице становится холодно и температура падает ниже нуля градусов, вода в лужах замерзает и образуется ледок. Также лед образуется на прудах, озерах и реках. Лед ровный и очень скользкий, поэтому ходить надо в осенний и зимний период с осторожностью, а зимой по льду можно весело кататься на коньках. Как только станет теплей и температура поднимется выше нуля градусов, лед растает и снова превратится в воду.</a:t>
            </a:r>
          </a:p>
          <a:p>
            <a:pPr marL="0" indent="0"/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ФОТО\ЛЕТО\leto_letnie_peyzagi_foto_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ФОТО\ЯВЛЕНИЯ ПРИРОДЫ\сосуль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convex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его зимой боятся –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Больно может он кусаться.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Прячьте уши, щёки, нос,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на улице ...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178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Чьи рисунки на окне, </a:t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Как узор на хрустале? </a:t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Щиплет всякого за нос </a:t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Зимний дедушка ...</a:t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1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МОРОЗНЫЕ УЗОРЫ</a:t>
            </a:r>
            <a:endParaRPr lang="ru-RU" sz="4800" b="1" dirty="0">
              <a:ln>
                <a:solidFill>
                  <a:srgbClr val="00B0F0"/>
                </a:solidFill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68052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marL="0" indent="0" algn="just">
              <a:buNone/>
            </a:pPr>
            <a:r>
              <a:rPr lang="ru-RU" dirty="0" smtClean="0"/>
              <a:t>    </a:t>
            </a:r>
          </a:p>
          <a:p>
            <a:pPr marL="0" indent="0" algn="just"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Зимой весь растительный мир засыпает, а многие животные ложатся в зимнюю спячку. Наиболее частые явления природы зимой это ледостав, снег, метель, вьюга, а на окошках в особенно холодные зимние дни мороз рисует узоры.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7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Pictures\ФОТО\ЯВЛЕНИЯ ПРИРОДЫ\moroznie_uzori+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325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8424936" cy="55399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неба он летит зимой,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ходи теперь босой,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 каждый человек,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всегда холодный...</a:t>
            </a:r>
            <a:br>
              <a:rPr lang="ru-RU" sz="60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n>
                <a:solidFill>
                  <a:srgbClr val="0070C0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С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8640"/>
            <a:ext cx="1296144" cy="1224136"/>
          </a:xfrm>
          <a:prstGeom prst="ellipse">
            <a:avLst/>
          </a:prstGeom>
        </p:spPr>
      </p:pic>
      <p:pic>
        <p:nvPicPr>
          <p:cNvPr id="7" name="Рисунок 6" descr="С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76672"/>
            <a:ext cx="1260000" cy="980002"/>
          </a:xfrm>
          <a:prstGeom prst="ellipse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8" name="Рисунок 7" descr="С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1080120" cy="864096"/>
          </a:xfrm>
          <a:prstGeom prst="ellipse">
            <a:avLst/>
          </a:prstGeom>
        </p:spPr>
      </p:pic>
    </p:spTree>
  </p:cSld>
  <p:clrMapOvr>
    <a:masterClrMapping/>
  </p:clrMapOvr>
  <p:transition advTm="19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9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Н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12776"/>
            <a:ext cx="1008112" cy="1008112"/>
          </a:xfrm>
          <a:prstGeom prst="ellipse">
            <a:avLst/>
          </a:prstGeom>
        </p:spPr>
      </p:pic>
      <p:pic>
        <p:nvPicPr>
          <p:cNvPr id="6" name="Рисунок 5" descr="СН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1832" y="0"/>
            <a:ext cx="1512168" cy="1368152"/>
          </a:xfrm>
          <a:prstGeom prst="ellipse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Рисунок 3" descr="СН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2088232" cy="1944216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252028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73050" indent="-3175">
              <a:buNone/>
            </a:pP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Зимой настолько становится холодно, что вода замерзает и превращается в лед, а в небе дождевые капли превращаются в снежинки и в виде белых хлопьев падают на землю. В отличие от дождя, снежинки не так быстро испаряются, потому что зимой холодно и дорожки, деревья и скамейки засыпает снегом. Когда не очень холодно снег мокрый и из него хорошо лепить снеговика, а когда морозно, снег становится сухим и не липким и плохо лепится, зато по нему легко кататься на лыжах. Весной становится теплей и как только температура поднимается выше нуля градусов, снег начинает таять и превращается в воду.</a:t>
            </a:r>
          </a:p>
          <a:p>
            <a:endParaRPr lang="ru-RU" dirty="0"/>
          </a:p>
        </p:txBody>
      </p:sp>
      <p:pic>
        <p:nvPicPr>
          <p:cNvPr id="7" name="Рисунок 6" descr="СН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692696"/>
            <a:ext cx="1944216" cy="1512168"/>
          </a:xfrm>
          <a:prstGeom prst="ellipse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8" name="Рисунок 7" descr="СН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1224136" cy="1008112"/>
          </a:xfrm>
          <a:prstGeom prst="ellipse">
            <a:avLst/>
          </a:prstGeom>
          <a:scene3d>
            <a:camera prst="isometricBottomDown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advTm="45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neg+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endParaRPr lang="ru-RU" sz="7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КОНЕЦ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87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2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n>
                <a:solidFill>
                  <a:srgbClr val="FFC000"/>
                </a:solidFill>
              </a:ln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n>
                <a:solidFill>
                  <a:srgbClr val="FFC000"/>
                </a:solidFill>
              </a:ln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Ночью по небу гуляю, </a:t>
            </a:r>
          </a:p>
          <a:p>
            <a:pPr algn="ctr"/>
            <a:r>
              <a:rPr lang="ru-RU" sz="4800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Тускло землю освещаю. </a:t>
            </a:r>
          </a:p>
          <a:p>
            <a:pPr algn="ctr"/>
            <a:r>
              <a:rPr lang="ru-RU" sz="4800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Скучно очень мне одной, </a:t>
            </a:r>
          </a:p>
          <a:p>
            <a:pPr algn="ctr"/>
            <a:r>
              <a:rPr lang="ru-RU" sz="4800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 зовут меня ...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luna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66351">
            <a:off x="3843636" y="198921"/>
            <a:ext cx="1644953" cy="1711610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advTm="143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>
              <a:alpha val="69804"/>
            </a:srgb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269875" indent="539750"/>
            <a:r>
              <a:rPr lang="ru-RU" i="1" dirty="0" smtClean="0"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ЛУНА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Луна – это спутник земли,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такая же круглая, как наша планета,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только намного меньше размером.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Увидеть луну можно только ночью, 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когда становится совсем темно. 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Луна бывает круглой –называется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полнолуние, а бывает, когда ее вовсе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нет – новолуние.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 еще  в период между новолунием и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полнолунием луна на небе бывает в виде месяца. 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Вместе с луной в темное время суток на небе видны звезды.</a:t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una -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836712"/>
            <a:ext cx="3491880" cy="424847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advTm="3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Pictures\ФОТО\ЗИМА\сказочный домик перед рождеств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28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57150" h="38100" prst="hardEdge"/>
            </a:sp3d>
          </a:bodyPr>
          <a:lstStyle/>
          <a:p>
            <a:pPr algn="ctr"/>
            <a:r>
              <a:rPr lang="ru-RU" sz="5400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синем небе, как по речке,</a:t>
            </a:r>
            <a:br>
              <a:rPr lang="ru-RU" sz="5400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Белые плывут овечки.</a:t>
            </a:r>
            <a:br>
              <a:rPr lang="ru-RU" sz="5400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Держат путь издалека</a:t>
            </a:r>
            <a:br>
              <a:rPr lang="ru-RU" sz="5400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Как зовут их? ...</a:t>
            </a:r>
            <a:br>
              <a:rPr lang="ru-RU" sz="5400" dirty="0" smtClean="0">
                <a:ln w="63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blaka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76672"/>
            <a:ext cx="2232248" cy="144016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1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3888432" cy="1066130"/>
          </a:xfrm>
          <a:noFill/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ОБЛАКА</a:t>
            </a:r>
            <a:br>
              <a:rPr lang="ru-RU" sz="5400" b="1" cap="all" dirty="0" smtClean="0"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92488"/>
          </a:xfr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Днем на небе вместе с солнцем хорошо видны облака. Это белые в виде пара формочки, которые могут принимать различную форму в виде животных, корабликов и лошадок, кто как увидит. Облака могут быть белыми, а могут быть серыми, тогда они называются тучами. Когда туча становится все </a:t>
            </a:r>
            <a:r>
              <a:rPr lang="ru-RU" sz="2400" i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темнее, в ней образовывается вода и может пойти дождь и, даже, гроза с громом и молнией</a:t>
            </a: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oblaka_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6632"/>
            <a:ext cx="280831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2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2950</TotalTime>
  <Words>1034</Words>
  <Application>Microsoft Office PowerPoint</Application>
  <PresentationFormat>Экран (4:3)</PresentationFormat>
  <Paragraphs>133</Paragraphs>
  <Slides>48</Slides>
  <Notes>1</Notes>
  <HiddenSlides>19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Поток</vt:lpstr>
      <vt:lpstr>Слайд 1</vt:lpstr>
      <vt:lpstr>Слайд 2</vt:lpstr>
      <vt:lpstr>Солнышко - это яркая звезда, оно появляется каждый день с утра во время рассвета, а исчезает вечером после заката. На небе мы видим солнце в виде яркого солнечного круга, долго смотреть не стоит, потому что будут болеть глаза. Зимой солнце почти не греет, а летом от его лучей становится тепло и, даже, жарко.  </vt:lpstr>
      <vt:lpstr>Слайд 4</vt:lpstr>
      <vt:lpstr>Слайд 5</vt:lpstr>
      <vt:lpstr>ЛУНА Луна – это спутник земли,  такая же круглая, как наша планета,  только намного меньше размером.  Увидеть луну можно только ночью,    когда становится совсем темно.   Луна бывает круглой –называется  полнолуние, а бывает, когда ее вовсе  нет – новолуние.  А еще  в период между новолунием и  полнолунием луна на небе бывает в виде месяца.  Вместе с луной в темное время суток на небе видны звезды.   </vt:lpstr>
      <vt:lpstr>Слайд 7</vt:lpstr>
      <vt:lpstr>В синем небе, как по речке,  Белые плывут овечки.  Держат путь издалека  Как зовут их? ...  </vt:lpstr>
      <vt:lpstr>    ОБЛАКА </vt:lpstr>
      <vt:lpstr>Слайд 10</vt:lpstr>
      <vt:lpstr>              </vt:lpstr>
      <vt:lpstr>ТУМАН</vt:lpstr>
      <vt:lpstr>Слайд 13</vt:lpstr>
      <vt:lpstr>Слайд 14</vt:lpstr>
      <vt:lpstr>Слайд 15</vt:lpstr>
      <vt:lpstr>ДОЖДЬ</vt:lpstr>
      <vt:lpstr> Летит огненная стрела Никто ее не поймает: Ни царь, ни царица, Ни красная девица  </vt:lpstr>
      <vt:lpstr>МОЛНИЯ</vt:lpstr>
      <vt:lpstr>Слайд 19</vt:lpstr>
      <vt:lpstr>    На дворе переполох -  с неба  сыплется горох.    </vt:lpstr>
      <vt:lpstr>ГРАД</vt:lpstr>
      <vt:lpstr>Слайд 22</vt:lpstr>
      <vt:lpstr>Что за чудо-красота!  Расписные ворота  Показались на пути!  В них ни въехать,  Ни войти.  </vt:lpstr>
      <vt:lpstr>РАДУГА</vt:lpstr>
      <vt:lpstr>Слайд 25</vt:lpstr>
      <vt:lpstr>          Без рук, без ног,       А ворота отворяет      </vt:lpstr>
      <vt:lpstr>                            ВЕТЕР   Бывает выглянешь за окно, а там  деревья машут ветвями. На самом деле не деревья машут ветвями, а ветер, который  дует с такой силой, что ветви с листьями  гнутся в разные стороны. Ветер может быть легким и теплым, а может быть сильным и холодным. Защититься от такого сильного ветра, например, в холодное время года осенью и зимой можно с помощью шарфа и шапки. </vt:lpstr>
      <vt:lpstr>Слайд 28</vt:lpstr>
      <vt:lpstr>Осень в гости к нам пришла  И с собою принесла...  Что? Скажите наугад!  Ну, конечно...  </vt:lpstr>
      <vt:lpstr>ЛИСТОПАД</vt:lpstr>
      <vt:lpstr>Слайд 31</vt:lpstr>
      <vt:lpstr>Не снег, не лед,  А серебром деревья уберет.     </vt:lpstr>
      <vt:lpstr>ИНЕЙ</vt:lpstr>
      <vt:lpstr>Слайд 34</vt:lpstr>
      <vt:lpstr> Утром бусы засверкали Всю траву собой заткали,  А пошли искать их днем Ищем, ищем -  не найдем.   </vt:lpstr>
      <vt:lpstr>РОСА</vt:lpstr>
      <vt:lpstr>Слайд 37</vt:lpstr>
      <vt:lpstr>Он когда-то был водой, Но сменил вдруг облик свой. И теперь под Новый год На реке мы видим ...   </vt:lpstr>
      <vt:lpstr>ЛЕД</vt:lpstr>
      <vt:lpstr>Слайд 40</vt:lpstr>
      <vt:lpstr> Все его зимой боятся – Больно может он кусаться. Прячьте уши, щёки, нос, Ведь на улице ...   </vt:lpstr>
      <vt:lpstr>Чьи рисунки на окне,   Как узор на хрустале?   Щиплет всякого за нос   Зимний дедушка ...   </vt:lpstr>
      <vt:lpstr>МОРОЗНЫЕ УЗОРЫ</vt:lpstr>
      <vt:lpstr>Слайд 44</vt:lpstr>
      <vt:lpstr>                      </vt:lpstr>
      <vt:lpstr>СНЕГ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Явления природы</dc:title>
  <dc:creator>admin</dc:creator>
  <cp:lastModifiedBy>admin</cp:lastModifiedBy>
  <cp:revision>259</cp:revision>
  <dcterms:created xsi:type="dcterms:W3CDTF">2015-01-03T18:52:40Z</dcterms:created>
  <dcterms:modified xsi:type="dcterms:W3CDTF">2015-03-02T10:58:20Z</dcterms:modified>
</cp:coreProperties>
</file>