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3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6A94A-8BC9-4424-8391-44537CE96F1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26D1D-4B73-443B-9B50-254DCA7E9CFF}" type="slidenum">
              <a:rPr lang="ru-RU"/>
              <a:pPr/>
              <a:t>2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03140-DCEA-4A20-A93B-E3454B35049B}" type="slidenum">
              <a:rPr lang="ru-RU"/>
              <a:pPr/>
              <a:t>4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199E4-2503-4EDF-B35B-39E8A8C11FA5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3078" name="Picture 6" descr="A:\grape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2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29D767E4-D044-47C6-B5C7-A77B5D942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2128-0E00-400B-BEC1-F93876F325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C864-9251-43FD-BD2C-620F82698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49DAF9-8E46-4C1D-96B7-A926FD8F2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954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7BCB25-032D-45DA-A367-A9D3DE7480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D46E0-8F8E-4A83-B713-ED52A596D8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6879-9E09-4F3C-9EE5-9797D69DC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24572-AE03-4189-BB25-4ED5DCBBBB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BD02D-A750-401A-BFDE-A7D36FB923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ADE39-4C15-4A76-9DFA-5BCFAA8356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C835F-DCE9-4E41-AFE8-8B572E0F37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4CAB-9F52-4FFA-AF91-2A616D927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6C93C-7BC6-4BD5-B8FF-CB23FAD272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EEC0C-E969-40E5-8470-6E1428E9E1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2055" name="Picture 7" descr="A:\grapes.GIF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>
                <a:latin typeface="+mn-lt"/>
              </a:defRPr>
            </a:lvl1pPr>
          </a:lstStyle>
          <a:p>
            <a:fld id="{BB8283A6-D3CB-4761-96A1-54C8C566CC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_________Microsoft_Office_Word_97_-_20032.doc"/><Relationship Id="rId4" Type="http://schemas.openxmlformats.org/officeDocument/2006/relationships/oleObject" Target="../embeddings/_________Microsoft_Office_Word_97_-_2003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r>
              <a:rPr lang="ru-RU" sz="2000"/>
              <a:t>Ребенок-дошкольник  входит  в  мир  социальных  отношений.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/>
              <a:t>Дошкольный период необычайно значим для вхождения ребенка в </a:t>
            </a:r>
          </a:p>
          <a:p>
            <a:endParaRPr lang="ru-RU" sz="1800"/>
          </a:p>
          <a:p>
            <a:r>
              <a:rPr lang="ru-RU" sz="1800"/>
              <a:t>мир социальных отношений, для процесса его социализации, который </a:t>
            </a:r>
          </a:p>
          <a:p>
            <a:endParaRPr lang="ru-RU" sz="1800"/>
          </a:p>
          <a:p>
            <a:r>
              <a:rPr lang="ru-RU" sz="1800"/>
              <a:t>по высказываниям Выготского Л.С. рассматривается как </a:t>
            </a:r>
          </a:p>
          <a:p>
            <a:pPr algn="ctr"/>
            <a:r>
              <a:rPr lang="ru-RU" sz="1800"/>
              <a:t>«врастание в человеческую культуру».</a:t>
            </a:r>
          </a:p>
          <a:p>
            <a:endParaRPr lang="ru-RU" sz="1800"/>
          </a:p>
          <a:p>
            <a:r>
              <a:rPr lang="ru-RU" sz="1800"/>
              <a:t>Велика роль взрослых - педагогов, родителей на становление его </a:t>
            </a:r>
          </a:p>
          <a:p>
            <a:endParaRPr lang="ru-RU" sz="1800"/>
          </a:p>
          <a:p>
            <a:r>
              <a:rPr lang="ru-RU" sz="1800"/>
              <a:t>самосознания, на формирование у дошкольников умения </a:t>
            </a:r>
          </a:p>
          <a:p>
            <a:endParaRPr lang="ru-RU" sz="1800"/>
          </a:p>
          <a:p>
            <a:r>
              <a:rPr lang="ru-RU" sz="1800"/>
              <a:t>взаимодействовать в коллективе сверстников и взрослых.</a:t>
            </a:r>
          </a:p>
          <a:p>
            <a:endParaRPr lang="ru-RU" sz="1800"/>
          </a:p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>
                <a:solidFill>
                  <a:schemeClr val="tx1"/>
                </a:solidFill>
                <a:latin typeface="Arial" charset="0"/>
              </a:rPr>
              <a:t>Игры и упражнения, способствующие развитию нравственной сферы и навыков общения у детей дошкольного возраста.</a:t>
            </a:r>
            <a:endParaRPr lang="ru-RU" sz="180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05000"/>
            <a:ext cx="3657600" cy="4191000"/>
          </a:xfrm>
          <a:ln>
            <a:solidFill>
              <a:schemeClr val="folHlink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1600">
                <a:latin typeface="Arial" charset="0"/>
              </a:rPr>
              <a:t>1. </a:t>
            </a:r>
            <a:r>
              <a:rPr lang="ru-RU" sz="1600" b="1" i="1">
                <a:solidFill>
                  <a:schemeClr val="tx2"/>
                </a:solidFill>
                <a:latin typeface="Arial" charset="0"/>
              </a:rPr>
              <a:t>«Назови себя».</a:t>
            </a:r>
            <a:r>
              <a:rPr lang="ru-RU" sz="1600">
                <a:latin typeface="Arial" charset="0"/>
              </a:rPr>
              <a:t> Цель: учить представлять себя коллективу сверстников. ХОД: ребенку предлагают представить себя, назвав свое имя так, как он хотел бы, чтобы его называли в группе.</a:t>
            </a:r>
          </a:p>
          <a:p>
            <a:pPr>
              <a:buFontTx/>
              <a:buNone/>
            </a:pPr>
            <a:endParaRPr lang="ru-RU" sz="1600">
              <a:latin typeface="Arial" charset="0"/>
            </a:endParaRPr>
          </a:p>
          <a:p>
            <a:pPr>
              <a:buFontTx/>
              <a:buNone/>
            </a:pPr>
            <a:r>
              <a:rPr lang="ru-RU" sz="1600">
                <a:latin typeface="Arial" charset="0"/>
              </a:rPr>
              <a:t>2. </a:t>
            </a:r>
            <a:r>
              <a:rPr lang="ru-RU" sz="1600" b="1" i="1">
                <a:solidFill>
                  <a:schemeClr val="tx2"/>
                </a:solidFill>
                <a:latin typeface="Arial" charset="0"/>
              </a:rPr>
              <a:t>«Позови ласково».</a:t>
            </a:r>
            <a:r>
              <a:rPr lang="ru-RU" sz="1600">
                <a:latin typeface="Arial" charset="0"/>
              </a:rPr>
              <a:t> Цель: воспитывать доброжелательное отношение детей друг к другу. ХОД: ребенку предлагают бросить мяч или передать игрушку любому ребенку, ласково назвав его по имени.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76400"/>
            <a:ext cx="35052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>
                <a:latin typeface="Arial" charset="0"/>
              </a:rPr>
              <a:t>3. </a:t>
            </a:r>
            <a:r>
              <a:rPr lang="ru-RU" sz="1600" b="1" i="1">
                <a:solidFill>
                  <a:schemeClr val="tx2"/>
                </a:solidFill>
                <a:latin typeface="Arial" charset="0"/>
              </a:rPr>
              <a:t>«Волшебный стул».</a:t>
            </a:r>
            <a:r>
              <a:rPr lang="ru-RU" sz="1600">
                <a:latin typeface="Arial" charset="0"/>
              </a:rPr>
              <a:t> Цель: воспитывать умение быть ласковым, активизировать в речи детей нежные, ласковые слова. ХОД: один ребенок садится в центре на «волшебный стул», остальные говорят о нем добрые, ласковое слова, комплименты, Можно обнять сидящего, погладить, поцеловать.</a:t>
            </a:r>
          </a:p>
          <a:p>
            <a:pPr>
              <a:buFontTx/>
              <a:buNone/>
            </a:pPr>
            <a:r>
              <a:rPr lang="ru-RU" sz="1600">
                <a:latin typeface="Arial" charset="0"/>
              </a:rPr>
              <a:t>4. </a:t>
            </a:r>
            <a:r>
              <a:rPr lang="ru-RU" sz="1600" b="1" i="1">
                <a:solidFill>
                  <a:schemeClr val="tx2"/>
                </a:solidFill>
                <a:latin typeface="Arial" charset="0"/>
              </a:rPr>
              <a:t>«Передача чувств».</a:t>
            </a:r>
            <a:r>
              <a:rPr lang="ru-RU" sz="1600">
                <a:latin typeface="Arial" charset="0"/>
              </a:rPr>
              <a:t> Цель:учить передать эмоции невербальным способом.ХОД: передать по цепочке чувство с помощью мимики, жестов.Затем обсуждают, что чувствовали.</a:t>
            </a:r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505200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>
                <a:latin typeface="Arial" charset="0"/>
              </a:rPr>
              <a:t>5. «Волшебный цветок». Цель: учить выражать свою индивидуальность, представляя себя другим детям в группе. ХОД: детям предлагают представить себя маленькими ростками цветов. По желанию выбирают кто,  каким цветком будет, Далее под музыку показывают как цветок распускается. Затем каждый рассказывает о себе: где и с кем он растет, как себя чувствует, о чем мечтает?</a:t>
            </a:r>
          </a:p>
          <a:p>
            <a:pPr>
              <a:buFontTx/>
              <a:buNone/>
            </a:pPr>
            <a:endParaRPr lang="ru-RU" sz="1600">
              <a:latin typeface="Arial" charset="0"/>
            </a:endParaRPr>
          </a:p>
          <a:p>
            <a:pPr>
              <a:buFontTx/>
              <a:buNone/>
            </a:pPr>
            <a:r>
              <a:rPr lang="ru-RU" sz="1600">
                <a:latin typeface="Arial" charset="0"/>
              </a:rPr>
              <a:t>6.»Волшебники». Цель: продолжать воспитывать дружелюбные отношения друг к другу, умение проявлять внимание и заботу. ХОД: детям предлагают вообразить, что они волшебники и могут исполнять свои желания и желания других.</a:t>
            </a:r>
          </a:p>
          <a:p>
            <a:pPr>
              <a:buFontTx/>
              <a:buNone/>
            </a:pPr>
            <a:endParaRPr lang="ru-RU" sz="1600">
              <a:latin typeface="Arial" charset="0"/>
            </a:endParaRPr>
          </a:p>
          <a:p>
            <a:pPr>
              <a:buFontTx/>
              <a:buNone/>
            </a:pPr>
            <a:r>
              <a:rPr lang="ru-RU" sz="1600">
                <a:latin typeface="Arial" charset="0"/>
              </a:rPr>
              <a:t>7. «Подарок другу». Цель: развивать умение невербально описывать предметы. ХОД: один ребенок становится именинником, остальные дарят ему подарки, передавая движением и мимикой свое отношение.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85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381000"/>
            <a:ext cx="609600" cy="609600"/>
          </a:xfrm>
          <a:ln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990600"/>
            <a:ext cx="771525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5410200" y="1447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8153400" y="533400"/>
            <a:ext cx="304800" cy="3810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752600" y="1447800"/>
            <a:ext cx="228600" cy="2286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066800"/>
            <a:ext cx="7772400" cy="1143000"/>
          </a:xfrm>
        </p:spPr>
        <p:txBody>
          <a:bodyPr/>
          <a:lstStyle/>
          <a:p>
            <a:pPr algn="ctr"/>
            <a:r>
              <a:rPr lang="ru-RU" sz="3600" i="1"/>
              <a:t>Социально-нравственное развитие дошкольников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7239000" cy="2133600"/>
          </a:xfrm>
        </p:spPr>
        <p:txBody>
          <a:bodyPr/>
          <a:lstStyle/>
          <a:p>
            <a:pPr algn="r"/>
            <a:r>
              <a:rPr lang="ru-RU" sz="1600" b="1" dirty="0" err="1" smtClean="0">
                <a:latin typeface="Arial" charset="0"/>
              </a:rPr>
              <a:t>Корелина</a:t>
            </a:r>
            <a:r>
              <a:rPr lang="ru-RU" sz="1600" b="1" dirty="0" smtClean="0">
                <a:latin typeface="Arial" charset="0"/>
              </a:rPr>
              <a:t> Ж.С. </a:t>
            </a:r>
          </a:p>
          <a:p>
            <a:pPr algn="r"/>
            <a:r>
              <a:rPr lang="ru-RU" sz="1600" b="1" dirty="0" smtClean="0">
                <a:latin typeface="Arial" charset="0"/>
              </a:rPr>
              <a:t>Воспитатель отделения </a:t>
            </a:r>
          </a:p>
          <a:p>
            <a:pPr algn="r"/>
            <a:r>
              <a:rPr lang="ru-RU" sz="1600" b="1" dirty="0" smtClean="0">
                <a:latin typeface="Arial" charset="0"/>
              </a:rPr>
              <a:t>с</a:t>
            </a:r>
            <a:r>
              <a:rPr lang="ru-RU" sz="1600" b="1" dirty="0" smtClean="0">
                <a:latin typeface="Arial" charset="0"/>
              </a:rPr>
              <a:t>оциальной реабилитации</a:t>
            </a:r>
          </a:p>
          <a:p>
            <a:pPr algn="r"/>
            <a:r>
              <a:rPr lang="ru-RU" sz="1600" b="1" dirty="0" smtClean="0">
                <a:latin typeface="Arial" charset="0"/>
              </a:rPr>
              <a:t>КУ «Социально – реабилитационный </a:t>
            </a:r>
          </a:p>
          <a:p>
            <a:pPr algn="r"/>
            <a:r>
              <a:rPr lang="ru-RU" sz="1600" b="1" dirty="0" smtClean="0">
                <a:latin typeface="Arial" charset="0"/>
              </a:rPr>
              <a:t>ц</a:t>
            </a:r>
            <a:r>
              <a:rPr lang="ru-RU" sz="1600" b="1" dirty="0" smtClean="0">
                <a:latin typeface="Arial" charset="0"/>
              </a:rPr>
              <a:t>ентр для несовершеннолетних «Зина» </a:t>
            </a:r>
            <a:endParaRPr lang="ru-RU" sz="1600" b="1" dirty="0">
              <a:latin typeface="Arial" charset="0"/>
            </a:endParaRPr>
          </a:p>
          <a:p>
            <a:pPr algn="ctr"/>
            <a:endParaRPr lang="ru-RU" sz="1400" b="1" dirty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В науке последние годы понятие</a:t>
            </a:r>
            <a:r>
              <a:rPr lang="ru-RU"/>
              <a:t> </a:t>
            </a:r>
            <a:r>
              <a:rPr lang="ru-RU" sz="2000"/>
              <a:t>«нравственное» интегрируется с такими понятиями, как «моральное», «духовное воспитание». В настоящее время - термином «социальное воспитание». Разберем эти понятия.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1600" b="1" i="1">
                <a:latin typeface="Arial" charset="0"/>
              </a:rPr>
              <a:t>Под «</a:t>
            </a:r>
            <a:r>
              <a:rPr lang="ru-RU" sz="1600" b="1" i="1">
                <a:solidFill>
                  <a:schemeClr val="tx2"/>
                </a:solidFill>
                <a:latin typeface="Arial" charset="0"/>
              </a:rPr>
              <a:t>духовным </a:t>
            </a:r>
            <a:r>
              <a:rPr lang="ru-RU" sz="1600" b="1" i="1">
                <a:latin typeface="Arial" charset="0"/>
              </a:rPr>
              <a:t>воспитанием» подразумевается как удовлетворение и развитие потребности познания смысла жизни, так и социальной потребности - жить ради других людей.</a:t>
            </a:r>
          </a:p>
          <a:p>
            <a:endParaRPr lang="ru-RU" sz="1600" b="1" i="1">
              <a:latin typeface="Arial" charset="0"/>
            </a:endParaRPr>
          </a:p>
          <a:p>
            <a:r>
              <a:rPr lang="ru-RU" sz="1600" b="1" i="1">
                <a:solidFill>
                  <a:schemeClr val="tx2"/>
                </a:solidFill>
                <a:latin typeface="Arial" charset="0"/>
              </a:rPr>
              <a:t>Мораль</a:t>
            </a:r>
            <a:r>
              <a:rPr lang="ru-RU" sz="1600" b="1" i="1">
                <a:latin typeface="Arial" charset="0"/>
              </a:rPr>
              <a:t>, как известно, это усвоение детьми норм и правил поведения в обществе. Но, чтобы стать личностью, важно, чтобы мораль стала внутренним содержанием ребенка, принятым им образом жизни.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b="1" i="1">
                <a:solidFill>
                  <a:schemeClr val="tx2"/>
                </a:solidFill>
                <a:latin typeface="Arial" charset="0"/>
              </a:rPr>
              <a:t>Нравственное</a:t>
            </a:r>
            <a:r>
              <a:rPr lang="ru-RU" sz="1600" b="1" i="1">
                <a:latin typeface="Arial" charset="0"/>
              </a:rPr>
              <a:t> воспитание детей протекает при социальном и педагогическом воздействии. Поэтому термин «нравственное воспитание» намного шире термина «моральное воспитание»</a:t>
            </a:r>
          </a:p>
          <a:p>
            <a:endParaRPr lang="ru-RU" sz="1600" b="1" i="1">
              <a:latin typeface="Arial" charset="0"/>
            </a:endParaRPr>
          </a:p>
          <a:p>
            <a:r>
              <a:rPr lang="ru-RU" sz="1600" b="1" i="1">
                <a:solidFill>
                  <a:schemeClr val="tx2"/>
                </a:solidFill>
                <a:latin typeface="Arial" charset="0"/>
              </a:rPr>
              <a:t>Социальное</a:t>
            </a:r>
            <a:r>
              <a:rPr lang="ru-RU" sz="1600" b="1" i="1">
                <a:latin typeface="Arial" charset="0"/>
              </a:rPr>
              <a:t> развитие это процесс, во время которого ребенок усваивает ценности, традиции своего народа, культуру общества, в котором ему предстоит жить. </a:t>
            </a: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334000"/>
            <a:ext cx="103663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1" i="1">
                <a:solidFill>
                  <a:schemeClr val="tx1"/>
                </a:solidFill>
                <a:latin typeface="Arial" charset="0"/>
              </a:rPr>
              <a:t>Сущность педагогической технологии вхождения ребенка в мир социальных отношений выявляется через систему необходимых этапов образовательной деятельности, связанных между собой, имеющих внутреннюю логику и представляющих алгоритм деятельности педагога.</a:t>
            </a:r>
            <a:br>
              <a:rPr lang="ru-RU" sz="1600" b="1" i="1">
                <a:solidFill>
                  <a:schemeClr val="tx1"/>
                </a:solidFill>
                <a:latin typeface="Arial" charset="0"/>
              </a:rPr>
            </a:br>
            <a:endParaRPr lang="ru-RU" sz="2400" b="1" i="1">
              <a:latin typeface="Arial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905000"/>
            <a:ext cx="4114800" cy="4191000"/>
          </a:xfrm>
        </p:spPr>
        <p:txBody>
          <a:bodyPr/>
          <a:lstStyle/>
          <a:p>
            <a:pPr algn="ctr">
              <a:buFontTx/>
              <a:buNone/>
            </a:pPr>
            <a:endParaRPr lang="ru-RU" sz="1400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ru-RU" sz="1400" b="1" i="1" dirty="0">
                <a:solidFill>
                  <a:schemeClr val="tx2"/>
                </a:solidFill>
                <a:latin typeface="Arial" charset="0"/>
              </a:rPr>
              <a:t>Алгоритм воспитательно-образовательной деятельности педагога </a:t>
            </a:r>
          </a:p>
          <a:p>
            <a:pPr algn="ctr">
              <a:buFontTx/>
              <a:buNone/>
            </a:pPr>
            <a:endParaRPr lang="ru-RU" sz="1400" b="1" dirty="0">
              <a:latin typeface="Arial" charset="0"/>
            </a:endParaRPr>
          </a:p>
          <a:p>
            <a:r>
              <a:rPr lang="ru-RU" sz="1400" b="1" dirty="0">
                <a:latin typeface="Arial" charset="0"/>
              </a:rPr>
              <a:t>Мотив к действию и включение детей в деятельность.</a:t>
            </a:r>
          </a:p>
          <a:p>
            <a:endParaRPr lang="ru-RU" sz="1400" b="1" dirty="0">
              <a:latin typeface="Arial" charset="0"/>
            </a:endParaRPr>
          </a:p>
          <a:p>
            <a:r>
              <a:rPr lang="ru-RU" sz="1400" b="1" dirty="0">
                <a:latin typeface="Arial" charset="0"/>
              </a:rPr>
              <a:t>Поиск и формирование новых представлений.</a:t>
            </a:r>
          </a:p>
          <a:p>
            <a:endParaRPr lang="ru-RU" sz="1400" b="1" dirty="0">
              <a:latin typeface="Arial" charset="0"/>
            </a:endParaRPr>
          </a:p>
          <a:p>
            <a:r>
              <a:rPr lang="ru-RU" sz="1400" b="1" dirty="0">
                <a:latin typeface="Arial" charset="0"/>
              </a:rPr>
              <a:t>Освоение и применение детьми представлений в различных видах детской деятельности совместно со взрослыми и самостоятельно.</a:t>
            </a:r>
          </a:p>
          <a:p>
            <a:pPr algn="ctr"/>
            <a:endParaRPr lang="ru-RU" sz="1400" b="1" dirty="0">
              <a:latin typeface="Arial" charset="0"/>
            </a:endParaRPr>
          </a:p>
          <a:p>
            <a:endParaRPr lang="ru-RU" sz="1400" b="1" dirty="0">
              <a:latin typeface="Arial" charset="0"/>
            </a:endParaRPr>
          </a:p>
        </p:txBody>
      </p:sp>
      <p:sp>
        <p:nvSpPr>
          <p:cNvPr id="11269" name="AutoShape 5"/>
          <p:cNvSpPr>
            <a:spLocks noChangeAspect="1" noChangeArrowheads="1"/>
          </p:cNvSpPr>
          <p:nvPr/>
        </p:nvSpPr>
        <p:spPr bwMode="auto">
          <a:xfrm>
            <a:off x="12954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ru-RU" sz="2800">
              <a:latin typeface="Impact" pitchFamily="34" charset="-52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1600200" y="1905000"/>
          <a:ext cx="2971800" cy="4114800"/>
        </p:xfrm>
        <a:graphic>
          <a:graphicData uri="http://schemas.openxmlformats.org/presentationml/2006/ole">
            <p:oleObj spid="_x0000_s11270" name="Документ" r:id="rId4" imgW="6093360" imgH="4064040" progId="Word.Document.8">
              <p:embed/>
            </p:oleObj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1905000" y="2133600"/>
          <a:ext cx="3027363" cy="4191000"/>
        </p:xfrm>
        <a:graphic>
          <a:graphicData uri="http://schemas.openxmlformats.org/presentationml/2006/ole">
            <p:oleObj spid="_x0000_s11279" name="Документ" r:id="rId5" imgW="6093360" imgH="4064040" progId="Word.Document.8">
              <p:embed/>
            </p:oleObj>
          </a:graphicData>
        </a:graphic>
      </p:graphicFrame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981200"/>
            <a:ext cx="358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772400" cy="1219200"/>
          </a:xfrm>
        </p:spPr>
        <p:txBody>
          <a:bodyPr/>
          <a:lstStyle/>
          <a:p>
            <a:pPr algn="ctr"/>
            <a:r>
              <a:rPr lang="ru-RU" sz="2400" b="1" i="1">
                <a:latin typeface="Arial" charset="0"/>
              </a:rPr>
              <a:t>Методический прием вовлечения детей в общение и поисковую деятельность:</a:t>
            </a: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524000"/>
            <a:ext cx="38100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b="1" dirty="0">
                <a:latin typeface="Arial" charset="0"/>
              </a:rPr>
              <a:t>В группе </a:t>
            </a:r>
            <a:r>
              <a:rPr lang="ru-RU" sz="1600" b="1" dirty="0" smtClean="0">
                <a:latin typeface="Arial" charset="0"/>
              </a:rPr>
              <a:t> </a:t>
            </a:r>
            <a:r>
              <a:rPr lang="ru-RU" sz="1600" b="1" dirty="0">
                <a:latin typeface="Arial" charset="0"/>
              </a:rPr>
              <a:t>выделяется место для </a:t>
            </a:r>
            <a:r>
              <a:rPr lang="ru-RU" sz="1600" b="1" i="1" dirty="0">
                <a:solidFill>
                  <a:schemeClr val="tx2"/>
                </a:solidFill>
                <a:latin typeface="Arial" charset="0"/>
              </a:rPr>
              <a:t>«стола удивлений»,</a:t>
            </a:r>
            <a:r>
              <a:rPr lang="ru-RU" sz="1600" b="1" dirty="0">
                <a:latin typeface="Arial" charset="0"/>
              </a:rPr>
              <a:t> на котором педагог каждое утро организует ситуации, воздействующие на эмоциональное состояние детей.</a:t>
            </a:r>
          </a:p>
          <a:p>
            <a:pPr>
              <a:buFontTx/>
              <a:buNone/>
            </a:pPr>
            <a:r>
              <a:rPr lang="ru-RU" sz="1600" b="1" i="1" u="sng" dirty="0">
                <a:solidFill>
                  <a:schemeClr val="tx2"/>
                </a:solidFill>
                <a:latin typeface="Arial" charset="0"/>
              </a:rPr>
              <a:t>Первая</a:t>
            </a:r>
            <a:r>
              <a:rPr lang="ru-RU" sz="1600" b="1" dirty="0">
                <a:latin typeface="Arial" charset="0"/>
              </a:rPr>
              <a:t> - вызывает удивление от неожиданной встречи с добрым знакомым предметом и желание поговорить о ним.</a:t>
            </a:r>
          </a:p>
          <a:p>
            <a:pPr>
              <a:buFontTx/>
              <a:buNone/>
            </a:pPr>
            <a:r>
              <a:rPr lang="ru-RU" sz="1600" b="1" i="1" u="sng" dirty="0">
                <a:solidFill>
                  <a:schemeClr val="tx2"/>
                </a:solidFill>
                <a:latin typeface="Arial" charset="0"/>
              </a:rPr>
              <a:t>Вторая</a:t>
            </a:r>
            <a:r>
              <a:rPr lang="ru-RU" sz="1600" b="1" dirty="0">
                <a:latin typeface="Arial" charset="0"/>
              </a:rPr>
              <a:t>- вновь вызывает удивление от встречи с внешне изменившимся знакомым предметом и побуждает у детей желание узнать, почему он изменился? что с ним произошло?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4478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ru-RU" sz="1200" b="1" i="1" u="sng">
                <a:solidFill>
                  <a:schemeClr val="tx2"/>
                </a:solidFill>
                <a:latin typeface="Arial" charset="0"/>
              </a:rPr>
              <a:t>На этапе «поиск новых представлений»</a:t>
            </a:r>
            <a:r>
              <a:rPr lang="ru-RU" sz="1200" b="1">
                <a:latin typeface="Arial" charset="0"/>
              </a:rPr>
              <a:t> педагог создает условия для самопознания (сам открываю знания), самообучения (использую разные способы для ответа на проблемный вопрос), самовыражения (имею свои суждения, сам делаю выводы).</a:t>
            </a:r>
            <a:endParaRPr lang="ru-RU" sz="1200">
              <a:latin typeface="Arial" charset="0"/>
            </a:endParaRPr>
          </a:p>
          <a:p>
            <a:pPr>
              <a:buFontTx/>
              <a:buNone/>
            </a:pPr>
            <a:r>
              <a:rPr lang="ru-RU" sz="1200" b="1" i="1" u="sng">
                <a:solidFill>
                  <a:schemeClr val="tx2"/>
                </a:solidFill>
                <a:latin typeface="Arial" charset="0"/>
              </a:rPr>
              <a:t>На этапе «проживание новых представлений»</a:t>
            </a:r>
            <a:r>
              <a:rPr lang="ru-RU" sz="1200" b="1">
                <a:latin typeface="Arial" charset="0"/>
              </a:rPr>
              <a:t> в творческой продуктивной деятельности» педагог побуждает детей встать на место познаваемого объекта, порадоваться за него или определить, какие у него есть, будут затруднения и оказать посильную помощь через творческую продуктивную деятельность - лепку, рисование, конструирование, аппликация.</a:t>
            </a:r>
          </a:p>
          <a:p>
            <a:pPr>
              <a:buFontTx/>
              <a:buNone/>
            </a:pPr>
            <a:r>
              <a:rPr lang="ru-RU" sz="1200" b="1" i="1" u="sng">
                <a:solidFill>
                  <a:schemeClr val="tx2"/>
                </a:solidFill>
                <a:latin typeface="Arial" charset="0"/>
              </a:rPr>
              <a:t>«Освоение и применение добытых представлений» - основополагающий этап</a:t>
            </a:r>
            <a:r>
              <a:rPr lang="ru-RU" sz="1200" b="1">
                <a:latin typeface="Arial" charset="0"/>
              </a:rPr>
              <a:t> в познавательном развитии и саморазвитии детей. В разных видах деятельности ребенок самостоятельно реализует добытые знания, проявляя сочувствие познаваемому предмету, оказывая ему посильную помощь.</a:t>
            </a:r>
            <a:endParaRPr lang="ru-R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43800" cy="762000"/>
          </a:xfrm>
        </p:spPr>
        <p:txBody>
          <a:bodyPr/>
          <a:lstStyle/>
          <a:p>
            <a:pPr algn="ctr"/>
            <a:r>
              <a:rPr lang="ru-RU" sz="2000" b="1" i="1">
                <a:solidFill>
                  <a:schemeClr val="tx1"/>
                </a:solidFill>
                <a:latin typeface="Arial" charset="0"/>
              </a:rPr>
              <a:t>Роль взрослого человека в процессе приобщения детей к социальной действительности</a:t>
            </a:r>
            <a:endParaRPr lang="ru-RU" sz="1800">
              <a:latin typeface="Arial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990600"/>
            <a:ext cx="7467600" cy="2743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400" b="1" u="sng">
                <a:solidFill>
                  <a:schemeClr val="accent2"/>
                </a:solidFill>
                <a:latin typeface="Arial" charset="0"/>
              </a:rPr>
              <a:t>Взрослый предстает перед детьми в двух ФУНКЦИЯХ:</a:t>
            </a:r>
          </a:p>
          <a:p>
            <a:r>
              <a:rPr lang="ru-RU" sz="1400" b="1" i="1">
                <a:latin typeface="Arial" charset="0"/>
              </a:rPr>
              <a:t>как носитель</a:t>
            </a:r>
            <a:r>
              <a:rPr lang="ru-RU" sz="1400" b="1">
                <a:latin typeface="Arial" charset="0"/>
              </a:rPr>
              <a:t> социального опыта, норм и правил общежития, знаний о мире </a:t>
            </a:r>
          </a:p>
          <a:p>
            <a:r>
              <a:rPr lang="ru-RU" sz="1400" b="1" i="1">
                <a:latin typeface="Arial" charset="0"/>
              </a:rPr>
              <a:t>как организатор</a:t>
            </a:r>
            <a:r>
              <a:rPr lang="ru-RU" sz="1400" b="1">
                <a:latin typeface="Arial" charset="0"/>
              </a:rPr>
              <a:t> процесса воспитания и обучения ребенка.</a:t>
            </a:r>
          </a:p>
          <a:p>
            <a:pPr algn="ctr">
              <a:buFontTx/>
              <a:buNone/>
            </a:pPr>
            <a:r>
              <a:rPr lang="ru-RU" sz="1400" b="1" u="sng">
                <a:solidFill>
                  <a:schemeClr val="accent2"/>
                </a:solidFill>
                <a:latin typeface="Arial" charset="0"/>
              </a:rPr>
              <a:t>Обе функции реализуются в двух формах:</a:t>
            </a:r>
          </a:p>
          <a:p>
            <a:r>
              <a:rPr lang="ru-RU" sz="1400" b="1" i="1">
                <a:latin typeface="Arial" charset="0"/>
              </a:rPr>
              <a:t>стихийно</a:t>
            </a:r>
            <a:r>
              <a:rPr lang="ru-RU" sz="1400" b="1">
                <a:latin typeface="Arial" charset="0"/>
              </a:rPr>
              <a:t> (общаясь со взрослым, ребенок наблюдает за его деятельностью, слышит его оценки, видит его поступки). Малыш впитывает в себя этот опыт.</a:t>
            </a:r>
          </a:p>
          <a:p>
            <a:r>
              <a:rPr lang="ru-RU" sz="1400" b="1" i="1">
                <a:latin typeface="Arial" charset="0"/>
              </a:rPr>
              <a:t>целенаправленно</a:t>
            </a:r>
            <a:r>
              <a:rPr lang="ru-RU" sz="1400" b="1">
                <a:latin typeface="Arial" charset="0"/>
              </a:rPr>
              <a:t> (взрослые преднамеренно демонстрируют свои оценки, отношение, поступки, делая себя образцом для подражания, своеобразным «наглядным пособием». Такая демонстрация требует большого такта, чувства меры, особенно когда дело касается моральных явлений.                                                                                   </a:t>
            </a:r>
          </a:p>
          <a:p>
            <a:endParaRPr lang="ru-RU" sz="1400" b="1" i="1">
              <a:solidFill>
                <a:schemeClr val="folHlink"/>
              </a:solidFill>
              <a:latin typeface="Arial" charset="0"/>
            </a:endParaRPr>
          </a:p>
          <a:p>
            <a:r>
              <a:rPr lang="ru-RU" sz="1400" b="1" i="1">
                <a:solidFill>
                  <a:schemeClr val="folHlink"/>
                </a:solidFill>
                <a:latin typeface="Arial" charset="0"/>
              </a:rPr>
              <a:t>К. Д.  У Ш И Н С К И Й:</a:t>
            </a:r>
            <a:r>
              <a:rPr lang="ru-RU" sz="1400" b="1">
                <a:latin typeface="Arial" charset="0"/>
              </a:rPr>
              <a:t>                                                 </a:t>
            </a:r>
          </a:p>
          <a:p>
            <a:r>
              <a:rPr lang="ru-RU" sz="1400" b="1">
                <a:latin typeface="Arial" charset="0"/>
              </a:rPr>
              <a:t>«Мы учимся тремя путями: или путем опыта</a:t>
            </a:r>
          </a:p>
          <a:p>
            <a:r>
              <a:rPr lang="ru-RU" sz="1400" b="1">
                <a:latin typeface="Arial" charset="0"/>
              </a:rPr>
              <a:t>и собственного наблюдения; или нас учат</a:t>
            </a:r>
          </a:p>
          <a:p>
            <a:r>
              <a:rPr lang="ru-RU" sz="1400" b="1">
                <a:latin typeface="Arial" charset="0"/>
              </a:rPr>
              <a:t>другие; или, наконец, мы учимся, подчиняясь </a:t>
            </a:r>
          </a:p>
          <a:p>
            <a:r>
              <a:rPr lang="ru-RU" sz="1400" b="1">
                <a:latin typeface="Arial" charset="0"/>
              </a:rPr>
              <a:t>бессознательному влиянию сильных  уже  </a:t>
            </a:r>
          </a:p>
          <a:p>
            <a:r>
              <a:rPr lang="ru-RU" sz="1400" b="1">
                <a:latin typeface="Arial" charset="0"/>
              </a:rPr>
              <a:t>образовавшихся характеров. Образование, </a:t>
            </a:r>
          </a:p>
          <a:p>
            <a:r>
              <a:rPr lang="ru-RU" sz="1400" b="1">
                <a:latin typeface="Arial" charset="0"/>
              </a:rPr>
              <a:t>передаваемое последним путем , едва ли не </a:t>
            </a:r>
          </a:p>
          <a:p>
            <a:r>
              <a:rPr lang="ru-RU" sz="1400" b="1">
                <a:latin typeface="Arial" charset="0"/>
              </a:rPr>
              <a:t>самым быстрым, ведет к изумительным </a:t>
            </a:r>
          </a:p>
          <a:p>
            <a:r>
              <a:rPr lang="ru-RU" sz="1400" b="1">
                <a:latin typeface="Arial" charset="0"/>
              </a:rPr>
              <a:t>результатам» </a:t>
            </a:r>
          </a:p>
        </p:txBody>
      </p:sp>
      <p:pic>
        <p:nvPicPr>
          <p:cNvPr id="2253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29400" y="4267200"/>
            <a:ext cx="1447800" cy="1905000"/>
          </a:xfrm>
          <a:ln/>
        </p:spPr>
      </p:pic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6096000" y="4038600"/>
            <a:ext cx="0" cy="1981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620000" cy="5867400"/>
          </a:xfrm>
        </p:spPr>
        <p:txBody>
          <a:bodyPr/>
          <a:lstStyle/>
          <a:p>
            <a:pPr algn="ctr"/>
            <a:r>
              <a:rPr lang="ru-RU" sz="2000" b="1">
                <a:solidFill>
                  <a:schemeClr val="folHlink"/>
                </a:solidFill>
                <a:latin typeface="Arial" charset="0"/>
              </a:rPr>
              <a:t>Ребенок - дошкольник и социальные нормы</a:t>
            </a:r>
            <a:br>
              <a:rPr lang="ru-RU" sz="2000" b="1">
                <a:solidFill>
                  <a:schemeClr val="folHlink"/>
                </a:solidFill>
                <a:latin typeface="Arial" charset="0"/>
              </a:rPr>
            </a:br>
            <a:r>
              <a:rPr lang="ru-RU" sz="2000" b="1" i="1">
                <a:latin typeface="Arial" charset="0"/>
              </a:rPr>
              <a:t/>
            </a:r>
            <a:br>
              <a:rPr lang="ru-RU" sz="2000" b="1" i="1">
                <a:latin typeface="Arial" charset="0"/>
              </a:rPr>
            </a:br>
            <a:r>
              <a:rPr lang="ru-RU" sz="1600" b="1" i="1">
                <a:latin typeface="Arial" charset="0"/>
              </a:rPr>
              <a:t>Чрезвычайно причудливо переплетается нормативность и спонтанность поведения и оценок в дошкольный период.</a:t>
            </a:r>
            <a:br>
              <a:rPr lang="ru-RU" sz="1600" b="1" i="1">
                <a:latin typeface="Arial" charset="0"/>
              </a:rPr>
            </a:b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С одной стороны</a:t>
            </a:r>
            <a:r>
              <a:rPr lang="ru-RU" sz="1600" b="1" i="1">
                <a:latin typeface="Arial" charset="0"/>
              </a:rPr>
              <a:t> ребенок не уверен в достаточности своего опыта и весьма восприимчив к усвоению норм и правил, поэтому во всех ситуациях, контролируемых взрослым миром, ребенок стремиться быть жестко и некритично нормативным.</a:t>
            </a:r>
            <a:br>
              <a:rPr lang="ru-RU" sz="1600" b="1" i="1">
                <a:latin typeface="Arial" charset="0"/>
              </a:rPr>
            </a:b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С другой стороны</a:t>
            </a:r>
            <a:r>
              <a:rPr lang="ru-RU" sz="1600" b="1" i="1">
                <a:latin typeface="Arial" charset="0"/>
              </a:rPr>
              <a:t>, произвольный контроль за собственными действиями у маленького ребенка еще не очень стабилен, поэтому при отсутствии постоянного внешнего нормативного давления он не в состоянии самостоятельно удерживаться в рамках правильного поведения.</a:t>
            </a:r>
            <a:br>
              <a:rPr lang="ru-RU" sz="1600" b="1" i="1">
                <a:latin typeface="Arial" charset="0"/>
              </a:rPr>
            </a:br>
            <a:r>
              <a:rPr lang="ru-RU" sz="1600" b="1" i="1" u="sng">
                <a:solidFill>
                  <a:schemeClr val="folHlink"/>
                </a:solidFill>
                <a:latin typeface="Arial" charset="0"/>
              </a:rPr>
              <a:t>Еще одна возрастная черта дошкольника</a:t>
            </a:r>
            <a:r>
              <a:rPr lang="ru-RU" sz="1600" b="1" u="sng">
                <a:latin typeface="Arial" charset="0"/>
              </a:rPr>
              <a:t> -</a:t>
            </a:r>
            <a:r>
              <a:rPr lang="ru-RU" sz="1600" b="1" i="1">
                <a:latin typeface="Arial" charset="0"/>
              </a:rPr>
              <a:t> ребенок очень чувствителен к нормам, с удовольствием копирует внешние образцы поведения, но в своем стремлении к подражанию он некритичен и «всеяден». С одинаковым упоением он воспроизводит как «хорошие», так и «плохие» социальные образы.</a:t>
            </a:r>
            <a:br>
              <a:rPr lang="ru-RU" sz="1600" b="1" i="1">
                <a:latin typeface="Arial" charset="0"/>
              </a:rPr>
            </a:b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Как распутать этот узел?</a:t>
            </a:r>
            <a:br>
              <a:rPr lang="ru-RU" sz="1600" b="1">
                <a:solidFill>
                  <a:schemeClr val="folHlink"/>
                </a:solidFill>
                <a:latin typeface="Arial" charset="0"/>
              </a:rPr>
            </a:br>
            <a:r>
              <a:rPr lang="ru-RU" sz="1600" b="1" i="1">
                <a:latin typeface="Arial" charset="0"/>
              </a:rPr>
              <a:t>Надо выводить ребенка на новый личностный уровень - формирования социальной независимости поведения, т.е. осознавать ошибки других людей.</a:t>
            </a:r>
            <a:endParaRPr lang="ru-RU" sz="2000" b="1" i="1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543800" cy="1066800"/>
          </a:xfrm>
        </p:spPr>
        <p:txBody>
          <a:bodyPr/>
          <a:lstStyle/>
          <a:p>
            <a:r>
              <a:rPr lang="ru-RU" sz="2000" b="1">
                <a:latin typeface="Arial" charset="0"/>
              </a:rPr>
              <a:t>Как способствовать социальному развитию дошкольника?</a:t>
            </a:r>
            <a:endParaRPr lang="ru-RU" sz="1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3810000" cy="41910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Можно предложить следующие тактики взаимодействия воспитателя с детьми с целью формирования социально-приемлемых форм поведения и усвоения моральных норм общества:</a:t>
            </a:r>
          </a:p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чаще обсуждать последствия действий ребенка или взрослого на чувства другого человека.</a:t>
            </a:r>
          </a:p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Подчеркивайте сходство между разными людьми.</a:t>
            </a:r>
          </a:p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Предлагайте детям игры и ситуации, в которых необходимо сотрудничество и взаимопомощь.</a:t>
            </a:r>
            <a:endParaRPr lang="ru-RU" sz="16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752600"/>
            <a:ext cx="3810000" cy="43434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>
                <a:latin typeface="Arial" charset="0"/>
              </a:rPr>
              <a:t> </a:t>
            </a: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Вовлекайте детей в обсуждение межличностных конфликтов, возникающих на моральной почве.</a:t>
            </a:r>
          </a:p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Последовательно игнорируйте случаи отрицательного поведения, обращая внимание на ребенка, который ведет себя хорошо.</a:t>
            </a:r>
          </a:p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Не повторяйте без конца одни и те же требования, запреты и наказания.</a:t>
            </a:r>
          </a:p>
          <a:p>
            <a:pPr>
              <a:buFontTx/>
              <a:buNone/>
            </a:pPr>
            <a:r>
              <a:rPr lang="ru-RU" sz="1600" b="1" i="1">
                <a:solidFill>
                  <a:schemeClr val="folHlink"/>
                </a:solidFill>
                <a:latin typeface="Arial" charset="0"/>
              </a:rPr>
              <a:t>Ясно формулируйте правила поведения.Объясняйте,почему следует поступать так, а не иначе.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772400" cy="609600"/>
          </a:xfrm>
          <a:ln>
            <a:solidFill>
              <a:schemeClr val="folHlink"/>
            </a:solidFill>
          </a:ln>
        </p:spPr>
        <p:txBody>
          <a:bodyPr/>
          <a:lstStyle/>
          <a:p>
            <a:pPr algn="ctr"/>
            <a:r>
              <a:rPr lang="ru-RU" sz="2000" b="1">
                <a:solidFill>
                  <a:schemeClr val="folHlink"/>
                </a:solidFill>
                <a:latin typeface="Arial" charset="0"/>
              </a:rPr>
              <a:t>Продолжение приемов и средств, способствующих социальному развитию ребенка.</a:t>
            </a:r>
            <a:endParaRPr lang="ru-RU" sz="2000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447800"/>
            <a:ext cx="38100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Обсуждайте последствия неверного поведения, как для самого ребенка, так и для окружающих.</a:t>
            </a:r>
          </a:p>
          <a:p>
            <a:pPr>
              <a:buFontTx/>
              <a:buNone/>
            </a:pP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Поощряйте различные формы сюжетно-ролевой игры.</a:t>
            </a:r>
          </a:p>
          <a:p>
            <a:pPr>
              <a:buFontTx/>
              <a:buNone/>
            </a:pP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Обеспечивайте детей игровым материалом, чтобы они могли вместе конструировать, строить.</a:t>
            </a:r>
          </a:p>
          <a:p>
            <a:pPr>
              <a:buFontTx/>
              <a:buNone/>
            </a:pP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Поощряйте совместную игру детей, предоставляя в их распоряжение дополнительный игровой материал или пространство группы.</a:t>
            </a:r>
          </a:p>
          <a:p>
            <a:pPr>
              <a:buFontTx/>
              <a:buNone/>
            </a:pP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Помните, что улыбка или доброе слово является поощрением.</a:t>
            </a:r>
          </a:p>
          <a:p>
            <a:pPr>
              <a:buFontTx/>
              <a:buNone/>
            </a:pPr>
            <a:r>
              <a:rPr lang="ru-RU" sz="1600" b="1">
                <a:solidFill>
                  <a:schemeClr val="folHlink"/>
                </a:solidFill>
                <a:latin typeface="Arial" charset="0"/>
              </a:rPr>
              <a:t>Используйте разные формы проявления внимания к детям.</a:t>
            </a:r>
            <a:endParaRPr lang="ru-RU" sz="1600">
              <a:latin typeface="Arial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953000" y="20574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ru-RU" sz="2800">
              <a:latin typeface="Impact" pitchFamily="34" charset="-52"/>
            </a:endParaRPr>
          </a:p>
        </p:txBody>
      </p:sp>
      <p:pic>
        <p:nvPicPr>
          <p:cNvPr id="29703" name="Picture 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905000"/>
            <a:ext cx="3678238" cy="41148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theme/theme1.xml><?xml version="1.0" encoding="utf-8"?>
<a:theme xmlns:a="http://schemas.openxmlformats.org/drawingml/2006/main" name="getblob">
  <a:themeElements>
    <a:clrScheme name="Румянец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Румянец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Румянец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Румянец 2">
    <a:dk1>
      <a:srgbClr val="660066"/>
    </a:dk1>
    <a:lt1>
      <a:srgbClr val="FFFFFF"/>
    </a:lt1>
    <a:dk2>
      <a:srgbClr val="FF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560056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getblob</Template>
  <TotalTime>19</TotalTime>
  <Words>1172</Words>
  <Application>Microsoft PowerPoint</Application>
  <PresentationFormat>Экран (4:3)</PresentationFormat>
  <Paragraphs>90</Paragraphs>
  <Slides>11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getblob</vt:lpstr>
      <vt:lpstr>Документ</vt:lpstr>
      <vt:lpstr>Ребенок-дошкольник  входит  в  мир  социальных  отношений.</vt:lpstr>
      <vt:lpstr>Социально-нравственное развитие дошкольников</vt:lpstr>
      <vt:lpstr>В науке последние годы понятие «нравственное» интегрируется с такими понятиями, как «моральное», «духовное воспитание». В настоящее время - термином «социальное воспитание». Разберем эти понятия.</vt:lpstr>
      <vt:lpstr>Сущность педагогической технологии вхождения ребенка в мир социальных отношений выявляется через систему необходимых этапов образовательной деятельности, связанных между собой, имеющих внутреннюю логику и представляющих алгоритм деятельности педагога. </vt:lpstr>
      <vt:lpstr>Методический прием вовлечения детей в общение и поисковую деятельность:</vt:lpstr>
      <vt:lpstr>Роль взрослого человека в процессе приобщения детей к социальной действительности</vt:lpstr>
      <vt:lpstr>Ребенок - дошкольник и социальные нормы  Чрезвычайно причудливо переплетается нормативность и спонтанность поведения и оценок в дошкольный период. С одной стороны ребенок не уверен в достаточности своего опыта и весьма восприимчив к усвоению норм и правил, поэтому во всех ситуациях, контролируемых взрослым миром, ребенок стремиться быть жестко и некритично нормативным. С другой стороны, произвольный контроль за собственными действиями у маленького ребенка еще не очень стабилен, поэтому при отсутствии постоянного внешнего нормативного давления он не в состоянии самостоятельно удерживаться в рамках правильного поведения. Еще одна возрастная черта дошкольника - ребенок очень чувствителен к нормам, с удовольствием копирует внешние образцы поведения, но в своем стремлении к подражанию он некритичен и «всеяден». С одинаковым упоением он воспроизводит как «хорошие», так и «плохие» социальные образы. Как распутать этот узел? Надо выводить ребенка на новый личностный уровень - формирования социальной независимости поведения, т.е. осознавать ошибки других людей.</vt:lpstr>
      <vt:lpstr>Как способствовать социальному развитию дошкольника?</vt:lpstr>
      <vt:lpstr>Продолжение приемов и средств, способствующих социальному развитию ребенка.</vt:lpstr>
      <vt:lpstr>Игры и упражнения, способствующие развитию нравственной сферы и навыков общения у детей дошкольного возраста.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Социально-нравственное развитие дошкольников</dc:title>
  <dc:creator>Корелина</dc:creator>
  <cp:lastModifiedBy>Артём</cp:lastModifiedBy>
  <cp:revision>3</cp:revision>
  <dcterms:created xsi:type="dcterms:W3CDTF">2010-11-28T17:20:02Z</dcterms:created>
  <dcterms:modified xsi:type="dcterms:W3CDTF">2015-03-17T14:34:54Z</dcterms:modified>
</cp:coreProperties>
</file>