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5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B949D-AAD5-4AE5-9F06-A0BBB453884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7F126A-F84C-4A4C-8DA1-ACE293DCA8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928670"/>
            <a:ext cx="2719390" cy="3929090"/>
          </a:xfrm>
        </p:spPr>
        <p:txBody>
          <a:bodyPr/>
          <a:lstStyle/>
          <a:p>
            <a:r>
              <a:rPr lang="ru-RU" i="1" dirty="0" smtClean="0"/>
              <a:t>ОБУЧЕНИЕ ДЕТЕЙ СОСТАВЛЕНИЮ ТВОРЧЕСКИХ РАССКАЗОВ ПО КАРТИНЕ</a:t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 технологии ТРИЗ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7" name="Содержимое 6" descr="1239631605_donald-zolan-36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5" y="1441868"/>
            <a:ext cx="5191125" cy="3898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8072494" cy="5248292"/>
          </a:xfrm>
        </p:spPr>
        <p:txBody>
          <a:bodyPr/>
          <a:lstStyle/>
          <a:p>
            <a:pPr algn="ctr"/>
            <a:r>
              <a:rPr lang="ru-RU" sz="2400" b="1" dirty="0" smtClean="0"/>
              <a:t>РАССКАЗЫВАНИЕ ПО КАРТИНЕ «БЕЛКА»</a:t>
            </a:r>
          </a:p>
          <a:p>
            <a:pPr algn="ctr"/>
            <a:r>
              <a:rPr lang="ru-RU" b="1" i="1" dirty="0" smtClean="0"/>
              <a:t>(Вторая младшая группа</a:t>
            </a:r>
            <a:r>
              <a:rPr lang="ru-RU" i="1" dirty="0" smtClean="0"/>
              <a:t>)</a:t>
            </a:r>
            <a:endParaRPr lang="ru-RU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Одна белочка была мамой. У нее были бельчата. Один в дупле, один на дереве, одного она держит в зубах. Они маленькие, пушистые. Глазки, как бусинки.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 дереве сидит белка. Она держит бельчонка в зубах. Один бельчонок сидит в дупле, один бежит по дереву. Бельчата маленькие, пушистые.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Белочка сидит на дереве. Она пушистая, гладкая, глазки маленькие. Это мама. У нее есть бельчата: один в зубах — она его носит. Другие — на дереве.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1"/>
          </p:nvPr>
        </p:nvGraphicFramePr>
        <p:xfrm>
          <a:off x="3575050" y="2262188"/>
          <a:ext cx="5111750" cy="3398837"/>
        </p:xfrm>
        <a:graphic>
          <a:graphicData uri="http://schemas.openxmlformats.org/presentationml/2006/ole">
            <p:oleObj spid="_x0000_s2050" name="Документ" r:id="rId3" imgW="6122403" imgH="40705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00042"/>
            <a:ext cx="7043758" cy="5824558"/>
          </a:xfrm>
        </p:spPr>
        <p:txBody>
          <a:bodyPr>
            <a:normAutofit fontScale="92500"/>
          </a:bodyPr>
          <a:lstStyle/>
          <a:p>
            <a:endParaRPr lang="ru-RU" b="1" dirty="0" smtClean="0"/>
          </a:p>
          <a:p>
            <a:r>
              <a:rPr lang="ru-RU" b="1" dirty="0" smtClean="0"/>
              <a:t>5 этап "Преобразование объектов во времени"</a:t>
            </a:r>
          </a:p>
          <a:p>
            <a:r>
              <a:rPr lang="ru-RU" b="1" dirty="0" smtClean="0"/>
              <a:t>6 этап "Описание местонахождения объектов на картине"</a:t>
            </a:r>
          </a:p>
          <a:p>
            <a:r>
              <a:rPr lang="ru-RU" b="1" dirty="0" smtClean="0"/>
              <a:t>7 этап "Составление рассказов от лица разных объектов"</a:t>
            </a:r>
          </a:p>
          <a:p>
            <a:r>
              <a:rPr lang="ru-RU" b="1" dirty="0" smtClean="0"/>
              <a:t>8 этап "Смысловая характеристика картины"</a:t>
            </a:r>
          </a:p>
          <a:p>
            <a:r>
              <a:rPr lang="ru-RU" b="1" dirty="0" smtClean="0"/>
              <a:t>9 этап "Составление рассказов-фантазий"</a:t>
            </a:r>
          </a:p>
          <a:p>
            <a:r>
              <a:rPr lang="ru-RU" b="1" dirty="0" smtClean="0"/>
              <a:t>10 этап "Составление сказок нравственно-этического характера"</a:t>
            </a:r>
          </a:p>
          <a:p>
            <a:r>
              <a:rPr lang="ru-RU" b="1" dirty="0" smtClean="0"/>
              <a:t>11 этап "Составление рифмованных текстов по картине"</a:t>
            </a:r>
          </a:p>
          <a:p>
            <a:endParaRPr lang="ru-RU" dirty="0"/>
          </a:p>
        </p:txBody>
      </p:sp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143380"/>
            <a:ext cx="1285884" cy="1558874"/>
          </a:xfrm>
          <a:prstGeom prst="rect">
            <a:avLst/>
          </a:prstGeom>
        </p:spPr>
      </p:pic>
      <p:pic>
        <p:nvPicPr>
          <p:cNvPr id="6" name="Рисунок 5" descr="Рисунок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1259576" cy="1483787"/>
          </a:xfrm>
          <a:prstGeom prst="rect">
            <a:avLst/>
          </a:prstGeom>
        </p:spPr>
      </p:pic>
      <p:pic>
        <p:nvPicPr>
          <p:cNvPr id="7" name="Рисунок 6" descr="Рисунок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1357322" cy="163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Алгоритм мыслительных действий при составлении загадок</a:t>
            </a:r>
          </a:p>
          <a:p>
            <a:pPr lvl="0"/>
            <a:r>
              <a:rPr lang="ru-RU" dirty="0" smtClean="0"/>
              <a:t>Выбор объекта на картине.</a:t>
            </a:r>
          </a:p>
          <a:p>
            <a:pPr lvl="0"/>
            <a:r>
              <a:rPr lang="ru-RU" dirty="0" smtClean="0"/>
              <a:t>Выбор модели загадки.</a:t>
            </a:r>
          </a:p>
          <a:p>
            <a:pPr lvl="0"/>
            <a:r>
              <a:rPr lang="ru-RU" dirty="0" smtClean="0"/>
              <a:t>Подбор характеристик и сравнение с другими объектами.</a:t>
            </a:r>
          </a:p>
          <a:p>
            <a:pPr lvl="0"/>
            <a:r>
              <a:rPr lang="ru-RU" dirty="0" smtClean="0"/>
              <a:t>Выбор наиболее удачных сравнений.</a:t>
            </a:r>
          </a:p>
          <a:p>
            <a:pPr lvl="0"/>
            <a:r>
              <a:rPr lang="ru-RU" dirty="0" smtClean="0"/>
              <a:t>Связка сравнений в единый текст загадки с помощью речевых оборотов: "как", "но не".</a:t>
            </a:r>
          </a:p>
          <a:p>
            <a:r>
              <a:rPr lang="ru-RU" dirty="0" smtClean="0"/>
              <a:t>По окончании работы выразительное чтение загадки.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Алгоритм мыслительных действий при составлении метафор</a:t>
            </a:r>
          </a:p>
          <a:p>
            <a:pPr lvl="0"/>
            <a:r>
              <a:rPr lang="ru-RU" dirty="0" smtClean="0"/>
              <a:t>Выбор объекта на картине.</a:t>
            </a:r>
          </a:p>
          <a:p>
            <a:pPr lvl="0"/>
            <a:r>
              <a:rPr lang="ru-RU" dirty="0" smtClean="0"/>
              <a:t>Выбор модели метафоры.</a:t>
            </a:r>
          </a:p>
          <a:p>
            <a:pPr lvl="0"/>
            <a:r>
              <a:rPr lang="ru-RU" dirty="0" smtClean="0"/>
              <a:t>Подбор характеристик.</a:t>
            </a:r>
          </a:p>
          <a:p>
            <a:pPr lvl="0"/>
            <a:r>
              <a:rPr lang="ru-RU" dirty="0" smtClean="0"/>
              <a:t>Выбор наиболее удачных сравнений и включение их в речевую фразу.</a:t>
            </a:r>
          </a:p>
          <a:p>
            <a:r>
              <a:rPr lang="ru-RU" dirty="0" smtClean="0"/>
              <a:t>В конце работы демонстрация речевой фразы с последующим объяснением ее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Модели загадок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У объекта </a:t>
            </a:r>
            <a:r>
              <a:rPr lang="ru-RU" b="1" dirty="0" smtClean="0">
                <a:solidFill>
                  <a:srgbClr val="FF0000"/>
                </a:solidFill>
              </a:rPr>
              <a:t>выделяется признак</a:t>
            </a:r>
            <a:r>
              <a:rPr lang="ru-RU" dirty="0" smtClean="0"/>
              <a:t>, отвечающий на вопрос </a:t>
            </a:r>
            <a:r>
              <a:rPr lang="ru-RU" b="1" dirty="0" smtClean="0">
                <a:solidFill>
                  <a:srgbClr val="FF0000"/>
                </a:solidFill>
              </a:rPr>
              <a:t>"Какой?" </a:t>
            </a:r>
            <a:r>
              <a:rPr lang="ru-RU" dirty="0" smtClean="0"/>
              <a:t>и делается подборка объектов, у которых данный признак ярко выражен. </a:t>
            </a:r>
            <a:br>
              <a:rPr lang="ru-RU" dirty="0" smtClean="0"/>
            </a:br>
            <a:r>
              <a:rPr lang="ru-RU" i="1" dirty="0" smtClean="0"/>
              <a:t>Например:</a:t>
            </a:r>
            <a:r>
              <a:rPr lang="ru-RU" dirty="0" smtClean="0"/>
              <a:t> "Репейник, какой? Колючий как еж, кактус, елочка. Лохматый как собака, шуба, медведь. Приставучий как липучка, жвачка, смола".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Из предложенных объектов выбирается наиболее </a:t>
            </a:r>
            <a:r>
              <a:rPr lang="ru-RU" b="1" dirty="0" smtClean="0">
                <a:solidFill>
                  <a:srgbClr val="FF0000"/>
                </a:solidFill>
              </a:rPr>
              <a:t>удачный вариант сравнения</a:t>
            </a:r>
            <a:r>
              <a:rPr lang="ru-RU" dirty="0" smtClean="0"/>
              <a:t>. Строится содержание загадки: не называя загаданный объект, перечисляются признаки, которые через связки </a:t>
            </a:r>
            <a:r>
              <a:rPr lang="ru-RU" b="1" u="sng" dirty="0" smtClean="0">
                <a:solidFill>
                  <a:srgbClr val="FF0000"/>
                </a:solidFill>
              </a:rPr>
              <a:t>"как"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FF0000"/>
                </a:solidFill>
              </a:rPr>
              <a:t>"но не" </a:t>
            </a:r>
            <a:r>
              <a:rPr lang="ru-RU" dirty="0" smtClean="0"/>
              <a:t>сравниваются с другими объектами. </a:t>
            </a:r>
            <a:br>
              <a:rPr lang="ru-RU" dirty="0" smtClean="0"/>
            </a:br>
            <a:r>
              <a:rPr lang="ru-RU" i="1" dirty="0" smtClean="0"/>
              <a:t>Итог:</a:t>
            </a:r>
            <a:r>
              <a:rPr lang="ru-RU" dirty="0" smtClean="0"/>
              <a:t> "Колючий, как еж, лохматый, как собака, приставучий, но не смола".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Выделяются действия объекта </a:t>
            </a:r>
            <a:r>
              <a:rPr lang="ru-RU" dirty="0" smtClean="0"/>
              <a:t>и перечисляются другие объекты, у которых данные действия ярко выражены.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"Лягушка что делает? Прыгает как заяц, мяч. Ныряет как водолаз, утка. Плавает как лодочка, рыба".</a:t>
            </a:r>
          </a:p>
          <a:p>
            <a:pPr>
              <a:buNone/>
            </a:pPr>
            <a:r>
              <a:rPr lang="ru-RU" dirty="0" smtClean="0"/>
              <a:t>Из предложенных вариантов сравнений выбираются наиболее удачные. Строится содержание загадки: </a:t>
            </a:r>
            <a:r>
              <a:rPr lang="ru-RU" b="1" dirty="0" smtClean="0">
                <a:solidFill>
                  <a:srgbClr val="FF0000"/>
                </a:solidFill>
              </a:rPr>
              <a:t>не называя загаданный объект, перечисляются действия</a:t>
            </a:r>
            <a:r>
              <a:rPr lang="ru-RU" dirty="0" smtClean="0"/>
              <a:t>, которые через связки "как" или " но не" сравниваются с другими объектами.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Итог:</a:t>
            </a:r>
            <a:r>
              <a:rPr lang="ru-RU" dirty="0" smtClean="0">
                <a:solidFill>
                  <a:srgbClr val="FF0000"/>
                </a:solidFill>
              </a:rPr>
              <a:t> "Прыгает, но не мяч, ныряет, но не утка, плавает как лодочка".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3. В объекте </a:t>
            </a:r>
            <a:r>
              <a:rPr lang="ru-RU" b="1" dirty="0" smtClean="0">
                <a:solidFill>
                  <a:srgbClr val="FF0000"/>
                </a:solidFill>
              </a:rPr>
              <a:t>выделяются части</a:t>
            </a:r>
            <a:r>
              <a:rPr lang="ru-RU" dirty="0" smtClean="0"/>
              <a:t>, делается подборка объектов с такими же частями. </a:t>
            </a:r>
            <a:br>
              <a:rPr lang="ru-RU" dirty="0" smtClean="0"/>
            </a:br>
            <a:r>
              <a:rPr lang="ru-RU" b="1" i="1" u="sng" dirty="0" smtClean="0">
                <a:solidFill>
                  <a:srgbClr val="FF0000"/>
                </a:solidFill>
              </a:rPr>
              <a:t>Например:</a:t>
            </a:r>
            <a:r>
              <a:rPr lang="ru-RU" b="1" u="sng" dirty="0" smtClean="0">
                <a:solidFill>
                  <a:srgbClr val="FF0000"/>
                </a:solidFill>
              </a:rPr>
              <a:t> "Часы: стрелки как у компаса, цифры как в математике, круг как полная луна".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IC_18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357298"/>
            <a:ext cx="5267338" cy="502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6886596" cy="557194"/>
          </a:xfrm>
        </p:spPr>
        <p:txBody>
          <a:bodyPr/>
          <a:lstStyle/>
          <a:p>
            <a:pPr algn="ctr"/>
            <a:r>
              <a:rPr lang="ru-RU" sz="3200" b="1" i="1" dirty="0" smtClean="0"/>
              <a:t>Метафора</a:t>
            </a:r>
            <a:endParaRPr lang="ru-RU" sz="32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1785926"/>
            <a:ext cx="3643338" cy="446247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Всё в этом мире переменчиво, изменчиво.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Листва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трепещет</a:t>
            </a:r>
            <a:r>
              <a:rPr lang="ru-RU" sz="2000" b="1" i="1" dirty="0" smtClean="0">
                <a:solidFill>
                  <a:srgbClr val="0070C0"/>
                </a:solidFill>
              </a:rPr>
              <a:t> за окном.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</a:rPr>
              <a:t>Стекает время паутиною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И тихо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оплетает дом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И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облака летают, тают</a:t>
            </a:r>
            <a:r>
              <a:rPr lang="ru-RU" sz="2000" b="1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</a:rPr>
              <a:t>Скрывая солнце в синеве</a:t>
            </a:r>
            <a:r>
              <a:rPr lang="ru-RU" sz="2000" b="1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</a:rPr>
              <a:t>И коршуном, взлетая, падает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</a:rPr>
              <a:t>Вселенной ночь на грудь земле...</a:t>
            </a:r>
            <a:endParaRPr lang="ru-RU" sz="20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Модели метафор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>
                <a:solidFill>
                  <a:srgbClr val="FF0000"/>
                </a:solidFill>
              </a:rPr>
              <a:t>Выделить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объект</a:t>
            </a:r>
            <a:r>
              <a:rPr lang="ru-RU" dirty="0" smtClean="0"/>
              <a:t> на картине и </a:t>
            </a:r>
            <a:r>
              <a:rPr lang="ru-RU" b="1" dirty="0" smtClean="0">
                <a:solidFill>
                  <a:srgbClr val="FF0000"/>
                </a:solidFill>
              </a:rPr>
              <a:t>сравнить </a:t>
            </a:r>
            <a:r>
              <a:rPr lang="ru-RU" dirty="0" smtClean="0"/>
              <a:t>его по какому-либо характерному признаку с другим объектом.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"Снежинки кружатся как балерины".</a:t>
            </a:r>
            <a:r>
              <a:rPr lang="ru-RU" dirty="0" smtClean="0"/>
              <a:t> Далее обозначить </a:t>
            </a:r>
            <a:r>
              <a:rPr lang="ru-RU" b="1" dirty="0" smtClean="0">
                <a:solidFill>
                  <a:srgbClr val="FF0000"/>
                </a:solidFill>
              </a:rPr>
              <a:t>место,</a:t>
            </a:r>
            <a:r>
              <a:rPr lang="ru-RU" dirty="0" smtClean="0"/>
              <a:t> где находится объект.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"Снежинки падают с неба". </a:t>
            </a:r>
            <a:r>
              <a:rPr lang="ru-RU" dirty="0" smtClean="0"/>
              <a:t>Не называя выделенный объект, надо </a:t>
            </a:r>
            <a:r>
              <a:rPr lang="ru-RU" b="1" dirty="0" smtClean="0">
                <a:solidFill>
                  <a:srgbClr val="FF0000"/>
                </a:solidFill>
              </a:rPr>
              <a:t>соединить сравнение и место </a:t>
            </a:r>
            <a:r>
              <a:rPr lang="ru-RU" dirty="0" smtClean="0"/>
              <a:t>нахождения этого объекта в речевой фразе. </a:t>
            </a:r>
            <a:r>
              <a:rPr lang="ru-RU" b="1" dirty="0" smtClean="0">
                <a:solidFill>
                  <a:srgbClr val="FF0000"/>
                </a:solidFill>
              </a:rPr>
              <a:t>Например: "Балерины неба".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Вставить в смысловой контекст картины.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"Над деревьями кружились балерины неба".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FF0000"/>
                </a:solidFill>
              </a:rPr>
              <a:t>Выделить объект на картине </a:t>
            </a:r>
            <a:r>
              <a:rPr lang="ru-RU" dirty="0" smtClean="0"/>
              <a:t>и взять его какое-либо </a:t>
            </a:r>
            <a:r>
              <a:rPr lang="ru-RU" b="1" dirty="0" smtClean="0">
                <a:solidFill>
                  <a:srgbClr val="FF0000"/>
                </a:solidFill>
              </a:rPr>
              <a:t>свойство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"Занавеска кружевная".</a:t>
            </a:r>
          </a:p>
          <a:p>
            <a:pPr>
              <a:buNone/>
            </a:pPr>
            <a:r>
              <a:rPr lang="ru-RU" dirty="0" smtClean="0"/>
              <a:t>Сравнение переделать из прилагательного в существительное - "кружево". </a:t>
            </a:r>
            <a:br>
              <a:rPr lang="ru-RU" dirty="0" smtClean="0"/>
            </a:br>
            <a:r>
              <a:rPr lang="ru-RU" dirty="0" smtClean="0"/>
              <a:t>Данное слово должно отражать признак другого объекта. 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Например:</a:t>
            </a:r>
            <a:r>
              <a:rPr lang="ru-RU" dirty="0" smtClean="0">
                <a:solidFill>
                  <a:srgbClr val="FF0000"/>
                </a:solidFill>
              </a:rPr>
              <a:t> "Кружево зимы".</a:t>
            </a:r>
          </a:p>
          <a:p>
            <a:pPr>
              <a:buNone/>
            </a:pPr>
            <a:r>
              <a:rPr lang="ru-RU" dirty="0" smtClean="0"/>
              <a:t>Метафора вставляется в контекст: </a:t>
            </a:r>
            <a:r>
              <a:rPr lang="ru-RU" b="1" dirty="0" smtClean="0">
                <a:solidFill>
                  <a:srgbClr val="FF0000"/>
                </a:solidFill>
              </a:rPr>
              <a:t>"Мама повесила на окно кружево зимы".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sz="half" idx="1"/>
          </p:nvPr>
        </p:nvSpPr>
        <p:spPr>
          <a:xfrm>
            <a:off x="571500" y="857250"/>
            <a:ext cx="8115300" cy="539115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Действительно ли надо заставлять детей слушать однообразные рассказы?</a:t>
            </a:r>
          </a:p>
          <a:p>
            <a:pPr lvl="0"/>
            <a:r>
              <a:rPr lang="ru-RU" dirty="0" smtClean="0"/>
              <a:t>Нужны ли примеры рассказов воспитателя до того, как ребенок сам составил текст по картине?</a:t>
            </a:r>
          </a:p>
          <a:p>
            <a:pPr lvl="0"/>
            <a:r>
              <a:rPr lang="ru-RU" dirty="0" smtClean="0"/>
              <a:t>Верно ли выбрана форма обучения детей составлению рассказов?</a:t>
            </a:r>
          </a:p>
          <a:p>
            <a:r>
              <a:rPr lang="ru-RU" dirty="0" smtClean="0"/>
              <a:t>Совершенно очевидно, что необходимо изменение способов работы педагога на занятии по обучению дошкольников составлению рассказов по картине. Предлагаемая  технология рассчитана на обучение детей составлению двух типов рассказов по картине.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1-ый тип: "Текст реалистического характера"</a:t>
            </a:r>
          </a:p>
          <a:p>
            <a:r>
              <a:rPr lang="ru-RU" dirty="0" smtClean="0"/>
              <a:t>Цель: обучение составлению описательных рассказов по картине.</a:t>
            </a:r>
          </a:p>
          <a:p>
            <a:r>
              <a:rPr lang="ru-RU" dirty="0" smtClean="0"/>
              <a:t>Виды получаемых текстов (выделены условно):</a:t>
            </a:r>
          </a:p>
          <a:p>
            <a:pPr lvl="0"/>
            <a:r>
              <a:rPr lang="ru-RU" dirty="0" smtClean="0"/>
              <a:t>рассказ как фиксация изображенных объектов и их смысловых взаимосвязей </a:t>
            </a:r>
          </a:p>
          <a:p>
            <a:pPr lvl="0">
              <a:buNone/>
            </a:pPr>
            <a:r>
              <a:rPr lang="ru-RU" dirty="0" smtClean="0"/>
              <a:t>   (картина«Белка с бельчатами»)</a:t>
            </a:r>
          </a:p>
          <a:p>
            <a:pPr lvl="0"/>
            <a:r>
              <a:rPr lang="ru-RU" dirty="0" smtClean="0"/>
              <a:t>описание картины как раскрытие темы («Осень золотая в гости к нам пришла»)</a:t>
            </a:r>
          </a:p>
          <a:p>
            <a:pPr lvl="0"/>
            <a:r>
              <a:rPr lang="ru-RU" dirty="0" smtClean="0"/>
              <a:t>развернутое описание конкретного объекта («Пушистый медвежонок»)</a:t>
            </a:r>
          </a:p>
          <a:p>
            <a:pPr lvl="0"/>
            <a:r>
              <a:rPr lang="ru-RU" dirty="0" smtClean="0"/>
              <a:t>словесно-выразительное описание изображенного на картине с использованием аналогий: поэтических образов, метафор, сравнений и т.д.;</a:t>
            </a:r>
          </a:p>
          <a:p>
            <a:pPr lvl="0"/>
            <a:r>
              <a:rPr lang="ru-RU" dirty="0" smtClean="0"/>
              <a:t>создание рифмованных текстов по содержанию картины.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2-ой тип: "Текст фантастического характера"</a:t>
            </a:r>
          </a:p>
          <a:p>
            <a:r>
              <a:rPr lang="ru-RU" dirty="0" smtClean="0"/>
              <a:t>Цель: составление рассказов фантастического плана по мотивам изображенного на картине.</a:t>
            </a:r>
          </a:p>
          <a:p>
            <a:r>
              <a:rPr lang="ru-RU" dirty="0" smtClean="0"/>
              <a:t>Виды получаемых текстов (выделены условно):</a:t>
            </a:r>
          </a:p>
          <a:p>
            <a:pPr lvl="0"/>
            <a:r>
              <a:rPr lang="ru-RU" dirty="0" smtClean="0"/>
              <a:t>рассказ как фантастическое преобразование содержания;</a:t>
            </a:r>
          </a:p>
          <a:p>
            <a:pPr lvl="0"/>
            <a:r>
              <a:rPr lang="ru-RU" dirty="0" smtClean="0"/>
              <a:t>фантастический рассказ об отдельно взятом объекте и его изменениях во времени;</a:t>
            </a:r>
          </a:p>
          <a:p>
            <a:pPr lvl="0"/>
            <a:r>
              <a:rPr lang="ru-RU" dirty="0" smtClean="0"/>
              <a:t>рассказ от имени изображенного (представляемого) объекта с заданной или самостоятельно выбранной характеристикой;</a:t>
            </a:r>
          </a:p>
          <a:p>
            <a:pPr lvl="0"/>
            <a:r>
              <a:rPr lang="ru-RU" dirty="0" smtClean="0"/>
              <a:t>сказки по мотивам содержания картины;</a:t>
            </a:r>
          </a:p>
          <a:p>
            <a:pPr lvl="0"/>
            <a:r>
              <a:rPr lang="ru-RU" dirty="0" smtClean="0"/>
              <a:t>рифмованные тексты фантастического плана.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 технологии ТРИЗ  обучение детей составлению рассказов по картине основывается на алгоритмах мышления.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А что такое алгоритм?</a:t>
            </a:r>
          </a:p>
          <a:p>
            <a:r>
              <a:rPr lang="ru-RU" dirty="0" smtClean="0"/>
              <a:t>это выделение </a:t>
            </a:r>
            <a:r>
              <a:rPr lang="ru-RU" b="1" dirty="0" smtClean="0">
                <a:solidFill>
                  <a:srgbClr val="0070C0"/>
                </a:solidFill>
              </a:rPr>
              <a:t>этапов работы </a:t>
            </a:r>
          </a:p>
          <a:p>
            <a:r>
              <a:rPr lang="ru-RU" dirty="0" smtClean="0"/>
              <a:t>это определённые </a:t>
            </a:r>
            <a:r>
              <a:rPr lang="ru-RU" b="1" dirty="0" smtClean="0">
                <a:solidFill>
                  <a:srgbClr val="0070C0"/>
                </a:solidFill>
              </a:rPr>
              <a:t>мыслительные операции </a:t>
            </a:r>
            <a:r>
              <a:rPr lang="ru-RU" dirty="0" smtClean="0"/>
              <a:t>совершаемые ребёнком и взрослым  </a:t>
            </a:r>
          </a:p>
          <a:p>
            <a:r>
              <a:rPr lang="ru-RU" dirty="0" smtClean="0"/>
              <a:t> это </a:t>
            </a:r>
            <a:r>
              <a:rPr lang="ru-RU" b="1" dirty="0" smtClean="0">
                <a:solidFill>
                  <a:srgbClr val="0070C0"/>
                </a:solidFill>
              </a:rPr>
              <a:t>результат</a:t>
            </a:r>
            <a:r>
              <a:rPr lang="ru-RU" dirty="0" smtClean="0"/>
              <a:t> -  развитие способности самостоятельно делать речевые зарисовки по картине. </a:t>
            </a:r>
          </a:p>
          <a:p>
            <a:pPr>
              <a:buNone/>
            </a:pPr>
            <a:r>
              <a:rPr lang="ru-RU" dirty="0" smtClean="0"/>
              <a:t>Обучение ребенка осуществляется в процессе его совместной деятельности с педагогом посредством </a:t>
            </a:r>
            <a:r>
              <a:rPr lang="ru-RU" b="1" dirty="0" smtClean="0">
                <a:solidFill>
                  <a:srgbClr val="0070C0"/>
                </a:solidFill>
              </a:rPr>
              <a:t>системы игровых упражнений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1772025" cy="1999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00042"/>
            <a:ext cx="6686568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1 этап "Определение состава картины"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«Подзорная труба»   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"Аукцион",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"Охота за подробностями",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"Кто самый внимательный</a:t>
            </a:r>
            <a:endParaRPr lang="ru-RU" dirty="0" smtClean="0"/>
          </a:p>
          <a:p>
            <a:r>
              <a:rPr lang="ru-RU" b="1" dirty="0" smtClean="0"/>
              <a:t>Алгоритм мыслительных действий  при определении состава картины</a:t>
            </a:r>
          </a:p>
          <a:p>
            <a:pPr lvl="0"/>
            <a:r>
              <a:rPr lang="ru-RU" dirty="0" smtClean="0"/>
              <a:t>Перечисление объектов на картине (в том числе и частей).</a:t>
            </a:r>
          </a:p>
          <a:p>
            <a:pPr lvl="0"/>
            <a:r>
              <a:rPr lang="ru-RU" dirty="0" smtClean="0"/>
              <a:t>Моделирование объектов</a:t>
            </a:r>
            <a:endParaRPr lang="ru-RU" sz="1500" b="1" dirty="0" smtClean="0"/>
          </a:p>
          <a:p>
            <a:pPr lvl="0"/>
            <a:r>
              <a:rPr lang="ru-RU" dirty="0" smtClean="0"/>
              <a:t>Группировка по заданному признаку (цвет, форма, функциональность...)</a:t>
            </a:r>
          </a:p>
          <a:p>
            <a:pPr lvl="0"/>
            <a:r>
              <a:rPr lang="ru-RU" dirty="0" smtClean="0"/>
              <a:t>Обобщение перечисленных объектов (обобщающее слово)</a:t>
            </a:r>
          </a:p>
          <a:p>
            <a:r>
              <a:rPr lang="ru-RU" dirty="0" smtClean="0"/>
              <a:t>Рефлексия. Вывод: «Когда смотришь на картину, надо сначала обозначить объекты, на ней изображенные".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2022724" cy="236960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00042"/>
            <a:ext cx="6543692" cy="59293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2 этап "Установление взаимосвязей между объектами на картине"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Волшебник «Объединяй»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Игра"Ищу друзей" "Ищу недругов"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"Кто-то теряет, кто-то находит, и что из этого выходит" </a:t>
            </a:r>
            <a:r>
              <a:rPr lang="ru-RU" dirty="0" smtClean="0"/>
              <a:t>-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"Мозговой штурм".</a:t>
            </a:r>
          </a:p>
          <a:p>
            <a:r>
              <a:rPr lang="ru-RU" b="1" dirty="0" smtClean="0"/>
              <a:t>Алгоритм мыслительных действий при установлении взаимосвязей между объектами на картине</a:t>
            </a:r>
          </a:p>
          <a:p>
            <a:pPr lvl="0"/>
            <a:r>
              <a:rPr lang="ru-RU" dirty="0" smtClean="0"/>
              <a:t>Выделение двух объектов на картине.</a:t>
            </a:r>
          </a:p>
          <a:p>
            <a:pPr lvl="0"/>
            <a:r>
              <a:rPr lang="ru-RU" dirty="0" smtClean="0"/>
              <a:t>Обоснование связей между ними.</a:t>
            </a:r>
          </a:p>
          <a:p>
            <a:pPr lvl="0"/>
            <a:r>
              <a:rPr lang="ru-RU" dirty="0" smtClean="0"/>
              <a:t>Обобщение наиболее существенных связей, подводящих к осмыслению содержания картины.</a:t>
            </a:r>
          </a:p>
          <a:p>
            <a:pPr lvl="0"/>
            <a:r>
              <a:rPr lang="ru-RU" dirty="0" smtClean="0"/>
              <a:t>Рефлексия.</a:t>
            </a: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b="1" dirty="0" smtClean="0"/>
              <a:t>Педагог подводит итог в виде рассказа-рассуждения.</a:t>
            </a:r>
          </a:p>
          <a:p>
            <a:pPr lvl="0">
              <a:buNone/>
            </a:pPr>
            <a:r>
              <a:rPr lang="ru-RU" dirty="0" smtClean="0"/>
              <a:t>Необходимо осознание мыслительной операции и вывод правила</a:t>
            </a:r>
            <a:r>
              <a:rPr lang="ru-RU" b="1" dirty="0" smtClean="0">
                <a:solidFill>
                  <a:srgbClr val="FF0000"/>
                </a:solidFill>
              </a:rPr>
              <a:t>: "Объекты на картине связаны, важно доказать это".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643446"/>
            <a:ext cx="1311974" cy="1525132"/>
          </a:xfrm>
          <a:prstGeom prst="rect">
            <a:avLst/>
          </a:prstGeom>
        </p:spPr>
      </p:pic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1143008" cy="1342940"/>
          </a:xfrm>
          <a:prstGeom prst="rect">
            <a:avLst/>
          </a:prstGeom>
        </p:spPr>
      </p:pic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1230809" cy="14107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115196" cy="53244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3 этап "Описание на основе возможного восприятия объектов картины разными органами чувств"</a:t>
            </a:r>
          </a:p>
          <a:p>
            <a:pPr lvl="0"/>
            <a:r>
              <a:rPr lang="ru-RU" dirty="0" smtClean="0"/>
              <a:t>Пришел </a:t>
            </a:r>
            <a:r>
              <a:rPr lang="ru-RU" b="1" dirty="0" smtClean="0">
                <a:solidFill>
                  <a:srgbClr val="FF0000"/>
                </a:solidFill>
              </a:rPr>
              <a:t>Волшебник "Я слушаю" </a:t>
            </a:r>
            <a:r>
              <a:rPr lang="ru-RU" dirty="0" smtClean="0"/>
              <a:t>(и другие).</a:t>
            </a:r>
          </a:p>
          <a:p>
            <a:pPr lvl="0"/>
            <a:r>
              <a:rPr lang="ru-RU" dirty="0" smtClean="0"/>
              <a:t>Назови объекты, которые могут издавать звук.</a:t>
            </a:r>
          </a:p>
          <a:p>
            <a:pPr lvl="0"/>
            <a:r>
              <a:rPr lang="ru-RU" dirty="0" smtClean="0"/>
              <a:t>Я ощущаю лицом и руками…</a:t>
            </a:r>
          </a:p>
          <a:p>
            <a:r>
              <a:rPr lang="ru-RU" b="1" dirty="0" smtClean="0"/>
              <a:t>Алгоритм мыслительных действий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"Вхождение в картину".</a:t>
            </a:r>
          </a:p>
          <a:p>
            <a:pPr lvl="0"/>
            <a:r>
              <a:rPr lang="ru-RU" dirty="0" smtClean="0"/>
              <a:t>Выбор органа чувств, который помогает "путешествовать" по картине.</a:t>
            </a:r>
          </a:p>
          <a:p>
            <a:pPr lvl="0"/>
            <a:r>
              <a:rPr lang="ru-RU" dirty="0" smtClean="0"/>
              <a:t>Речевая зарисовка ощущений.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857356" y="285728"/>
            <a:ext cx="6829444" cy="60388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4 этап «Составление загадок и метафор по картине»</a:t>
            </a:r>
          </a:p>
          <a:p>
            <a:endParaRPr lang="ru-RU" dirty="0" smtClean="0"/>
          </a:p>
          <a:p>
            <a:r>
              <a:rPr lang="ru-RU" dirty="0" smtClean="0"/>
              <a:t>  Выдели  предмет  на  картине и  перечисли  его  особенности-признаки (цвет, форму, величину, его  части…)</a:t>
            </a:r>
          </a:p>
          <a:p>
            <a:r>
              <a:rPr lang="ru-RU" dirty="0" smtClean="0"/>
              <a:t>2. Выбери  один  из  вопросов,  по  которому ты  будешь  составлять  загадку:</a:t>
            </a:r>
          </a:p>
          <a:p>
            <a:r>
              <a:rPr lang="ru-RU" dirty="0" smtClean="0"/>
              <a:t>Какой  предмет? Что  такое  же  у  других  предметов?</a:t>
            </a:r>
          </a:p>
          <a:p>
            <a:r>
              <a:rPr lang="ru-RU" dirty="0" smtClean="0"/>
              <a:t>Что  делает  предмет? Кто  или  что  делает  так  же?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На  что  это  похоже? Чем  отличается?</a:t>
            </a:r>
          </a:p>
          <a:p>
            <a:r>
              <a:rPr lang="ru-RU" dirty="0" smtClean="0"/>
              <a:t>3.Перечисли предметы,  похожие  на  выбранный  тобой</a:t>
            </a:r>
          </a:p>
          <a:p>
            <a:r>
              <a:rPr lang="ru-RU" dirty="0" smtClean="0"/>
              <a:t>4.Найди  в  них  общее</a:t>
            </a:r>
          </a:p>
          <a:p>
            <a:r>
              <a:rPr lang="ru-RU" dirty="0" smtClean="0"/>
              <a:t>5.Составь  загадку  с  помощью  слов : </a:t>
            </a:r>
            <a:r>
              <a:rPr lang="ru-RU" b="1" dirty="0" smtClean="0">
                <a:solidFill>
                  <a:srgbClr val="FF0000"/>
                </a:solidFill>
              </a:rPr>
              <a:t>«как» ,»но  не..»</a:t>
            </a:r>
          </a:p>
          <a:p>
            <a:r>
              <a:rPr lang="ru-RU" dirty="0" smtClean="0"/>
              <a:t>6.Озвучь  правило этого  этапа : « Я  смотрю на  объект  и  могу  составить  загадку»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852" y="2040456"/>
            <a:ext cx="1530066" cy="181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935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Документ</vt:lpstr>
      <vt:lpstr>ОБУЧЕНИЕ ДЕТЕЙ СОСТАВЛЕНИЮ ТВОРЧЕСКИХ РАССКАЗОВ ПО КАРТИНЕ    технологии ТРИЗ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Метафора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СОСТАВЛЕНИЮ ТВОРЧЕСКИХ РАССКАЗОВ ПО КАРТИНЕ по технологии ТР </dc:title>
  <dc:creator>Поломодова</dc:creator>
  <cp:lastModifiedBy>Galina</cp:lastModifiedBy>
  <cp:revision>60</cp:revision>
  <dcterms:created xsi:type="dcterms:W3CDTF">2014-11-13T10:17:54Z</dcterms:created>
  <dcterms:modified xsi:type="dcterms:W3CDTF">2014-12-09T20:03:49Z</dcterms:modified>
</cp:coreProperties>
</file>