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3B8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686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F538F-F181-499C-9B95-0EB150A9FF1D}" type="datetimeFigureOut">
              <a:rPr lang="ru-RU" smtClean="0"/>
              <a:t>13.02.2013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8EFC5-84A5-43C0-B78E-CF5C20451DE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5404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00ED6-D11E-4F0D-B303-E8CC1B38FABA}" type="datetimeFigureOut">
              <a:rPr lang="ru-RU" smtClean="0"/>
              <a:t>13.02.2013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E2CB4-3AA4-414F-8AE5-142E68F518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06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00ED6-D11E-4F0D-B303-E8CC1B38FABA}" type="datetimeFigureOut">
              <a:rPr lang="ru-RU" smtClean="0"/>
              <a:t>13.02.2013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E2CB4-3AA4-414F-8AE5-142E68F518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550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00ED6-D11E-4F0D-B303-E8CC1B38FABA}" type="datetimeFigureOut">
              <a:rPr lang="ru-RU" smtClean="0"/>
              <a:t>13.02.2013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E2CB4-3AA4-414F-8AE5-142E68F518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5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00ED6-D11E-4F0D-B303-E8CC1B38FABA}" type="datetimeFigureOut">
              <a:rPr lang="ru-RU" smtClean="0"/>
              <a:t>13.02.2013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E2CB4-3AA4-414F-8AE5-142E68F518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555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00ED6-D11E-4F0D-B303-E8CC1B38FABA}" type="datetimeFigureOut">
              <a:rPr lang="ru-RU" smtClean="0"/>
              <a:t>13.02.2013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E2CB4-3AA4-414F-8AE5-142E68F518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6431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00ED6-D11E-4F0D-B303-E8CC1B38FABA}" type="datetimeFigureOut">
              <a:rPr lang="ru-RU" smtClean="0"/>
              <a:t>13.02.2013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E2CB4-3AA4-414F-8AE5-142E68F518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3749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00ED6-D11E-4F0D-B303-E8CC1B38FABA}" type="datetimeFigureOut">
              <a:rPr lang="ru-RU" smtClean="0"/>
              <a:t>13.02.2013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E2CB4-3AA4-414F-8AE5-142E68F518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054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00ED6-D11E-4F0D-B303-E8CC1B38FABA}" type="datetimeFigureOut">
              <a:rPr lang="ru-RU" smtClean="0"/>
              <a:t>13.02.2013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E2CB4-3AA4-414F-8AE5-142E68F518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27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00ED6-D11E-4F0D-B303-E8CC1B38FABA}" type="datetimeFigureOut">
              <a:rPr lang="ru-RU" smtClean="0"/>
              <a:t>13.02.2013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E2CB4-3AA4-414F-8AE5-142E68F518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2484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00ED6-D11E-4F0D-B303-E8CC1B38FABA}" type="datetimeFigureOut">
              <a:rPr lang="ru-RU" smtClean="0"/>
              <a:t>13.02.2013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E2CB4-3AA4-414F-8AE5-142E68F518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3116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00ED6-D11E-4F0D-B303-E8CC1B38FABA}" type="datetimeFigureOut">
              <a:rPr lang="ru-RU" smtClean="0"/>
              <a:t>13.02.2013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E2CB4-3AA4-414F-8AE5-142E68F518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3406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3B822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00ED6-D11E-4F0D-B303-E8CC1B38FABA}" type="datetimeFigureOut">
              <a:rPr lang="ru-RU" smtClean="0"/>
              <a:t>13.02.2013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E2CB4-3AA4-414F-8AE5-142E68F518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6784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http/www.tvoyrebenok.ru/images/animals/114.1.jpg%20%20&#1073;%0dw.wapos.ru/im/base/c/5/1/13/27441/wapos_ru_27441g.jpg" TargetMode="External"/><Relationship Id="rId3" Type="http://schemas.openxmlformats.org/officeDocument/2006/relationships/hyperlink" Target="http://tverskoimir.hut1.ru/img/1.jpg" TargetMode="External"/><Relationship Id="rId7" Type="http://schemas.openxmlformats.org/officeDocument/2006/relationships/hyperlink" Target="http://picsdesktop.net/Wild/1024x768/PicsDesktop.net_556.jpg" TargetMode="External"/><Relationship Id="rId2" Type="http://schemas.openxmlformats.org/officeDocument/2006/relationships/hyperlink" Target="http://storage0.dms.mpinteractiv.ro/media/401/321/5109/2509103/1/natura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ontent.foto.mail.ru/mail/elkavini/76/i-907.jpg" TargetMode="External"/><Relationship Id="rId5" Type="http://schemas.openxmlformats.org/officeDocument/2006/relationships/hyperlink" Target="http://img0.liveinternet.ru/images/attach/c/2/65/87/65087205_3651876871.jpg" TargetMode="External"/><Relationship Id="rId4" Type="http://schemas.openxmlformats.org/officeDocument/2006/relationships/hyperlink" Target="http://wwhttp/www.tvoyrebenok.ru/images/animals/114.1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natu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345"/>
            <a:ext cx="9193971" cy="692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51920" y="4797152"/>
            <a:ext cx="41031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Петухова Валентина Геннадиевна</a:t>
            </a:r>
          </a:p>
          <a:p>
            <a:r>
              <a:rPr lang="ru-RU" dirty="0">
                <a:solidFill>
                  <a:schemeClr val="bg1"/>
                </a:solidFill>
              </a:rPr>
              <a:t>в</a:t>
            </a:r>
            <a:r>
              <a:rPr lang="ru-RU" dirty="0" smtClean="0">
                <a:solidFill>
                  <a:schemeClr val="bg1"/>
                </a:solidFill>
              </a:rPr>
              <a:t>оспитатель Набережночелнинской</a:t>
            </a:r>
          </a:p>
          <a:p>
            <a:r>
              <a:rPr lang="ru-RU" dirty="0">
                <a:solidFill>
                  <a:schemeClr val="bg1"/>
                </a:solidFill>
              </a:rPr>
              <a:t>с</a:t>
            </a:r>
            <a:r>
              <a:rPr lang="ru-RU" dirty="0" smtClean="0">
                <a:solidFill>
                  <a:schemeClr val="bg1"/>
                </a:solidFill>
              </a:rPr>
              <a:t>пециальной (коррекционной) </a:t>
            </a:r>
          </a:p>
          <a:p>
            <a:r>
              <a:rPr lang="ru-RU" dirty="0">
                <a:solidFill>
                  <a:schemeClr val="bg1"/>
                </a:solidFill>
              </a:rPr>
              <a:t>н</a:t>
            </a:r>
            <a:r>
              <a:rPr lang="ru-RU" dirty="0" smtClean="0">
                <a:solidFill>
                  <a:schemeClr val="bg1"/>
                </a:solidFill>
              </a:rPr>
              <a:t>ачальной школы-детского сада </a:t>
            </a:r>
            <a:r>
              <a:rPr lang="en-US" dirty="0" smtClean="0">
                <a:solidFill>
                  <a:schemeClr val="bg1"/>
                </a:solidFill>
              </a:rPr>
              <a:t>V </a:t>
            </a:r>
            <a:r>
              <a:rPr lang="ru-RU" dirty="0" smtClean="0">
                <a:solidFill>
                  <a:schemeClr val="bg1"/>
                </a:solidFill>
              </a:rPr>
              <a:t>вида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971" y="1556792"/>
            <a:ext cx="924394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0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Дикие животные Татарстана</a:t>
            </a:r>
            <a:endParaRPr lang="ru-RU" sz="50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458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5" t="1560" r="3478" b="4504"/>
          <a:stretch/>
        </p:blipFill>
        <p:spPr bwMode="auto">
          <a:xfrm>
            <a:off x="4234971" y="1541457"/>
            <a:ext cx="4673825" cy="36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TextBox 3"/>
          <p:cNvSpPr txBox="1"/>
          <p:nvPr/>
        </p:nvSpPr>
        <p:spPr>
          <a:xfrm>
            <a:off x="611560" y="1541458"/>
            <a:ext cx="35283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</a:rPr>
              <a:t>Заяц </a:t>
            </a:r>
            <a:endParaRPr lang="ru-RU" sz="2400" b="1" dirty="0" smtClean="0">
              <a:solidFill>
                <a:srgbClr val="003300"/>
              </a:solidFill>
            </a:endParaRPr>
          </a:p>
          <a:p>
            <a:r>
              <a:rPr lang="ru-RU" sz="2000" b="1" dirty="0" smtClean="0">
                <a:solidFill>
                  <a:srgbClr val="003300"/>
                </a:solidFill>
              </a:rPr>
              <a:t>У зайца длинные уши, чтобы</a:t>
            </a:r>
          </a:p>
          <a:p>
            <a:r>
              <a:rPr lang="ru-RU" sz="2000" b="1" dirty="0">
                <a:solidFill>
                  <a:srgbClr val="003300"/>
                </a:solidFill>
              </a:rPr>
              <a:t>х</a:t>
            </a:r>
            <a:r>
              <a:rPr lang="ru-RU" sz="2000" b="1" dirty="0" smtClean="0">
                <a:solidFill>
                  <a:srgbClr val="003300"/>
                </a:solidFill>
              </a:rPr>
              <a:t>орошо слышать. Длинная</a:t>
            </a:r>
          </a:p>
          <a:p>
            <a:r>
              <a:rPr lang="ru-RU" sz="2000" b="1" dirty="0">
                <a:solidFill>
                  <a:srgbClr val="003300"/>
                </a:solidFill>
              </a:rPr>
              <a:t>м</a:t>
            </a:r>
            <a:r>
              <a:rPr lang="ru-RU" sz="2000" b="1" dirty="0" smtClean="0">
                <a:solidFill>
                  <a:srgbClr val="003300"/>
                </a:solidFill>
              </a:rPr>
              <a:t>ордочка, чтобы все запахи</a:t>
            </a:r>
          </a:p>
          <a:p>
            <a:r>
              <a:rPr lang="ru-RU" sz="2000" b="1" dirty="0">
                <a:solidFill>
                  <a:srgbClr val="003300"/>
                </a:solidFill>
              </a:rPr>
              <a:t>ч</a:t>
            </a:r>
            <a:r>
              <a:rPr lang="ru-RU" sz="2000" b="1" dirty="0" smtClean="0">
                <a:solidFill>
                  <a:srgbClr val="003300"/>
                </a:solidFill>
              </a:rPr>
              <a:t>уять. Зимой он белый, летом </a:t>
            </a:r>
          </a:p>
          <a:p>
            <a:r>
              <a:rPr lang="ru-RU" sz="2000" b="1" dirty="0">
                <a:solidFill>
                  <a:srgbClr val="003300"/>
                </a:solidFill>
              </a:rPr>
              <a:t>с</a:t>
            </a:r>
            <a:r>
              <a:rPr lang="ru-RU" sz="2000" b="1" dirty="0" smtClean="0">
                <a:solidFill>
                  <a:srgbClr val="003300"/>
                </a:solidFill>
              </a:rPr>
              <a:t>ерый. Хвост короткий, </a:t>
            </a:r>
            <a:r>
              <a:rPr lang="ru-RU" sz="2000" b="1" dirty="0" smtClean="0">
                <a:solidFill>
                  <a:srgbClr val="003300"/>
                </a:solidFill>
              </a:rPr>
              <a:t>задние лапы </a:t>
            </a:r>
            <a:r>
              <a:rPr lang="ru-RU" sz="2000" b="1" dirty="0" smtClean="0">
                <a:solidFill>
                  <a:srgbClr val="003300"/>
                </a:solidFill>
              </a:rPr>
              <a:t>длиннее и </a:t>
            </a:r>
            <a:r>
              <a:rPr lang="ru-RU" sz="2000" b="1" dirty="0" smtClean="0">
                <a:solidFill>
                  <a:srgbClr val="003300"/>
                </a:solidFill>
              </a:rPr>
              <a:t>сильнее передних. </a:t>
            </a:r>
            <a:endParaRPr lang="ru-RU" sz="2000" b="1" dirty="0" smtClean="0">
              <a:solidFill>
                <a:srgbClr val="003300"/>
              </a:solidFill>
            </a:endParaRPr>
          </a:p>
          <a:p>
            <a:r>
              <a:rPr lang="ru-RU" sz="2000" b="1" dirty="0" smtClean="0">
                <a:solidFill>
                  <a:srgbClr val="003300"/>
                </a:solidFill>
              </a:rPr>
              <a:t>Питается корой деревьев,</a:t>
            </a:r>
          </a:p>
          <a:p>
            <a:r>
              <a:rPr lang="ru-RU" sz="2000" b="1" dirty="0">
                <a:solidFill>
                  <a:srgbClr val="003300"/>
                </a:solidFill>
              </a:rPr>
              <a:t>м</a:t>
            </a:r>
            <a:r>
              <a:rPr lang="ru-RU" sz="2000" b="1" dirty="0" smtClean="0">
                <a:solidFill>
                  <a:srgbClr val="003300"/>
                </a:solidFill>
              </a:rPr>
              <a:t>орковью, капустой. На зиму</a:t>
            </a:r>
          </a:p>
          <a:p>
            <a:r>
              <a:rPr lang="ru-RU" sz="2000" b="1" dirty="0">
                <a:solidFill>
                  <a:srgbClr val="003300"/>
                </a:solidFill>
              </a:rPr>
              <a:t>н</a:t>
            </a:r>
            <a:r>
              <a:rPr lang="ru-RU" sz="2000" b="1" dirty="0" smtClean="0">
                <a:solidFill>
                  <a:srgbClr val="003300"/>
                </a:solidFill>
              </a:rPr>
              <a:t>ичего не заготавливает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680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Pictures\114.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4" b="4188"/>
          <a:stretch/>
        </p:blipFill>
        <p:spPr bwMode="auto">
          <a:xfrm>
            <a:off x="3946358" y="1539875"/>
            <a:ext cx="4754634" cy="36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TextBox 1"/>
          <p:cNvSpPr txBox="1"/>
          <p:nvPr/>
        </p:nvSpPr>
        <p:spPr>
          <a:xfrm>
            <a:off x="573234" y="1124744"/>
            <a:ext cx="309634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</a:rPr>
              <a:t>Белка</a:t>
            </a:r>
            <a:endParaRPr lang="ru-RU" sz="2400" b="1" dirty="0" smtClean="0">
              <a:solidFill>
                <a:srgbClr val="003300"/>
              </a:solidFill>
            </a:endParaRPr>
          </a:p>
          <a:p>
            <a:r>
              <a:rPr lang="ru-RU" sz="2000" b="1" dirty="0" smtClean="0">
                <a:solidFill>
                  <a:srgbClr val="003300"/>
                </a:solidFill>
              </a:rPr>
              <a:t>Летом белка рыжеватая, а </a:t>
            </a:r>
            <a:r>
              <a:rPr lang="ru-RU" sz="2000" b="1" dirty="0" smtClean="0">
                <a:solidFill>
                  <a:srgbClr val="003300"/>
                </a:solidFill>
              </a:rPr>
              <a:t>зимой серенькая</a:t>
            </a:r>
            <a:r>
              <a:rPr lang="ru-RU" sz="2000" b="1" dirty="0" smtClean="0">
                <a:solidFill>
                  <a:srgbClr val="003300"/>
                </a:solidFill>
              </a:rPr>
              <a:t>. У неё сильные </a:t>
            </a:r>
            <a:r>
              <a:rPr lang="ru-RU" sz="2000" b="1" dirty="0" smtClean="0">
                <a:solidFill>
                  <a:srgbClr val="003300"/>
                </a:solidFill>
              </a:rPr>
              <a:t>задние ноги</a:t>
            </a:r>
            <a:r>
              <a:rPr lang="ru-RU" sz="2000" b="1" dirty="0" smtClean="0">
                <a:solidFill>
                  <a:srgbClr val="003300"/>
                </a:solidFill>
              </a:rPr>
              <a:t>, чтобы легко было </a:t>
            </a:r>
          </a:p>
          <a:p>
            <a:r>
              <a:rPr lang="ru-RU" sz="2000" b="1" dirty="0" smtClean="0">
                <a:solidFill>
                  <a:srgbClr val="003300"/>
                </a:solidFill>
              </a:rPr>
              <a:t> перепрыгивать с ветки на </a:t>
            </a:r>
          </a:p>
          <a:p>
            <a:r>
              <a:rPr lang="ru-RU" sz="2000" b="1" dirty="0">
                <a:solidFill>
                  <a:srgbClr val="003300"/>
                </a:solidFill>
              </a:rPr>
              <a:t>в</a:t>
            </a:r>
            <a:r>
              <a:rPr lang="ru-RU" sz="2000" b="1" dirty="0" smtClean="0">
                <a:solidFill>
                  <a:srgbClr val="003300"/>
                </a:solidFill>
              </a:rPr>
              <a:t>етку. А пушистый хвост как </a:t>
            </a:r>
            <a:r>
              <a:rPr lang="ru-RU" sz="2000" b="1" dirty="0" smtClean="0">
                <a:solidFill>
                  <a:srgbClr val="003300"/>
                </a:solidFill>
              </a:rPr>
              <a:t>парашют </a:t>
            </a:r>
            <a:r>
              <a:rPr lang="ru-RU" sz="2000" b="1" dirty="0" smtClean="0">
                <a:solidFill>
                  <a:srgbClr val="003300"/>
                </a:solidFill>
              </a:rPr>
              <a:t>помогает </a:t>
            </a:r>
            <a:r>
              <a:rPr lang="ru-RU" sz="2000" b="1" dirty="0" smtClean="0">
                <a:solidFill>
                  <a:srgbClr val="003300"/>
                </a:solidFill>
              </a:rPr>
              <a:t>держаться в </a:t>
            </a:r>
            <a:r>
              <a:rPr lang="ru-RU" sz="2000" b="1" dirty="0" smtClean="0">
                <a:solidFill>
                  <a:srgbClr val="003300"/>
                </a:solidFill>
              </a:rPr>
              <a:t>воздухе и как руль помогает </a:t>
            </a:r>
            <a:r>
              <a:rPr lang="ru-RU" sz="2000" b="1" dirty="0" smtClean="0">
                <a:solidFill>
                  <a:srgbClr val="003300"/>
                </a:solidFill>
              </a:rPr>
              <a:t> </a:t>
            </a:r>
            <a:r>
              <a:rPr lang="ru-RU" sz="2000" b="1" dirty="0" smtClean="0">
                <a:solidFill>
                  <a:srgbClr val="003300"/>
                </a:solidFill>
              </a:rPr>
              <a:t>р</a:t>
            </a:r>
            <a:r>
              <a:rPr lang="ru-RU" sz="2000" b="1" dirty="0" smtClean="0">
                <a:solidFill>
                  <a:srgbClr val="003300"/>
                </a:solidFill>
              </a:rPr>
              <a:t>улить</a:t>
            </a:r>
            <a:r>
              <a:rPr lang="ru-RU" sz="2000" b="1" dirty="0" smtClean="0">
                <a:solidFill>
                  <a:srgbClr val="003300"/>
                </a:solidFill>
              </a:rPr>
              <a:t>. Белка любит ягоды, </a:t>
            </a:r>
            <a:r>
              <a:rPr lang="ru-RU" sz="2000" b="1" dirty="0" smtClean="0">
                <a:solidFill>
                  <a:srgbClr val="003300"/>
                </a:solidFill>
              </a:rPr>
              <a:t>грибы</a:t>
            </a:r>
            <a:r>
              <a:rPr lang="ru-RU" sz="2000" b="1" dirty="0" smtClean="0">
                <a:solidFill>
                  <a:srgbClr val="003300"/>
                </a:solidFill>
              </a:rPr>
              <a:t>, орехи и заготавливает</a:t>
            </a:r>
          </a:p>
          <a:p>
            <a:r>
              <a:rPr lang="ru-RU" sz="2000" b="1" dirty="0">
                <a:solidFill>
                  <a:srgbClr val="003300"/>
                </a:solidFill>
              </a:rPr>
              <a:t>и</a:t>
            </a:r>
            <a:r>
              <a:rPr lang="ru-RU" sz="2000" b="1" dirty="0" smtClean="0">
                <a:solidFill>
                  <a:srgbClr val="003300"/>
                </a:solidFill>
              </a:rPr>
              <a:t>х в дупле на зиму.</a:t>
            </a:r>
          </a:p>
          <a:p>
            <a:endParaRPr lang="ru-RU" sz="2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72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Pictures\65087205_365187687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4"/>
          <a:stretch/>
        </p:blipFill>
        <p:spPr bwMode="auto">
          <a:xfrm>
            <a:off x="4211960" y="1412776"/>
            <a:ext cx="4733863" cy="378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TextBox 1"/>
          <p:cNvSpPr txBox="1"/>
          <p:nvPr/>
        </p:nvSpPr>
        <p:spPr>
          <a:xfrm>
            <a:off x="611560" y="1225284"/>
            <a:ext cx="292466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</a:rPr>
              <a:t>Лиса</a:t>
            </a:r>
            <a:endParaRPr lang="ru-RU" sz="2400" b="1" dirty="0" smtClean="0">
              <a:solidFill>
                <a:srgbClr val="003300"/>
              </a:solidFill>
            </a:endParaRPr>
          </a:p>
          <a:p>
            <a:r>
              <a:rPr lang="ru-RU" sz="2000" b="1" dirty="0" smtClean="0">
                <a:solidFill>
                  <a:srgbClr val="003300"/>
                </a:solidFill>
              </a:rPr>
              <a:t>Зимой </a:t>
            </a:r>
            <a:r>
              <a:rPr lang="ru-RU" sz="2000" b="1" dirty="0">
                <a:solidFill>
                  <a:srgbClr val="003300"/>
                </a:solidFill>
              </a:rPr>
              <a:t> </a:t>
            </a:r>
            <a:r>
              <a:rPr lang="ru-RU" sz="2000" b="1" dirty="0" smtClean="0">
                <a:solidFill>
                  <a:srgbClr val="003300"/>
                </a:solidFill>
              </a:rPr>
              <a:t>шубка лисы становится очень густой и теплой, но цвета не меняет. У нее есть пушистый хвост, который как руль, помогает делать резкие повороты, когда лиса гоняется за мышами. Кончик у хвоста всегда белый. Зимует лиса в норе.</a:t>
            </a:r>
            <a:endParaRPr lang="ru-RU" sz="2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87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Pictures\Ёжик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59"/>
          <a:stretch/>
        </p:blipFill>
        <p:spPr bwMode="auto">
          <a:xfrm>
            <a:off x="3707904" y="1340768"/>
            <a:ext cx="4800000" cy="34718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TextBox 1"/>
          <p:cNvSpPr txBox="1"/>
          <p:nvPr/>
        </p:nvSpPr>
        <p:spPr>
          <a:xfrm>
            <a:off x="611560" y="1063276"/>
            <a:ext cx="295232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</a:rPr>
              <a:t>Ёж</a:t>
            </a:r>
            <a:endParaRPr lang="ru-RU" sz="2400" b="1" dirty="0" smtClean="0">
              <a:solidFill>
                <a:srgbClr val="003300"/>
              </a:solidFill>
            </a:endParaRPr>
          </a:p>
          <a:p>
            <a:r>
              <a:rPr lang="ru-RU" sz="2000" b="1" dirty="0" smtClean="0">
                <a:solidFill>
                  <a:srgbClr val="003300"/>
                </a:solidFill>
              </a:rPr>
              <a:t>Ёж плоховато видит и не умеет быстро бегать. Как почует запах, то сворачивается клубком, выставляет иголки и катится дальше </a:t>
            </a:r>
            <a:r>
              <a:rPr lang="ru-RU" sz="2000" b="1" dirty="0" smtClean="0">
                <a:solidFill>
                  <a:srgbClr val="003300"/>
                </a:solidFill>
              </a:rPr>
              <a:t>от опасности</a:t>
            </a:r>
            <a:r>
              <a:rPr lang="ru-RU" sz="2000" b="1" dirty="0" smtClean="0">
                <a:solidFill>
                  <a:srgbClr val="003300"/>
                </a:solidFill>
              </a:rPr>
              <a:t>. Очень любит ловить насекомых, мышей, змей. Зимой любит спать в норке под пнями, </a:t>
            </a:r>
            <a:r>
              <a:rPr lang="ru-RU" sz="2000" b="1" dirty="0" smtClean="0">
                <a:solidFill>
                  <a:srgbClr val="003300"/>
                </a:solidFill>
              </a:rPr>
              <a:t>которую выстилает </a:t>
            </a:r>
            <a:r>
              <a:rPr lang="ru-RU" sz="2000" b="1" dirty="0" smtClean="0">
                <a:solidFill>
                  <a:srgbClr val="003300"/>
                </a:solidFill>
              </a:rPr>
              <a:t>сухими листьями.</a:t>
            </a:r>
            <a:endParaRPr lang="ru-RU" sz="2000" b="1" dirty="0">
              <a:solidFill>
                <a:srgbClr val="0033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64888" y="1988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279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Pictures\PicsDesktop.net_55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73"/>
          <a:stretch/>
        </p:blipFill>
        <p:spPr bwMode="auto">
          <a:xfrm>
            <a:off x="3995936" y="1571400"/>
            <a:ext cx="4800000" cy="34497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" name="TextBox 2"/>
          <p:cNvSpPr txBox="1"/>
          <p:nvPr/>
        </p:nvSpPr>
        <p:spPr>
          <a:xfrm>
            <a:off x="439815" y="1372685"/>
            <a:ext cx="2952328" cy="384720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</a:rPr>
              <a:t>Волк</a:t>
            </a:r>
            <a:endParaRPr lang="ru-RU" sz="2400" b="1" dirty="0" smtClean="0">
              <a:solidFill>
                <a:srgbClr val="003300"/>
              </a:solidFill>
            </a:endParaRPr>
          </a:p>
          <a:p>
            <a:r>
              <a:rPr lang="ru-RU" sz="2000" b="1" dirty="0" smtClean="0">
                <a:solidFill>
                  <a:srgbClr val="003300"/>
                </a:solidFill>
              </a:rPr>
              <a:t>Летом волки бывают сытыми, а зимой им голодно, поэтому они собираются в стаи и охотятся на коров, овец. Волки воют, сообщая стае о найденной добыче или приближении опасности. Зимуют они в своем логове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286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9705_MarsicanBronBearalkingontheborderoftheforestJun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959"/>
          <a:stretch/>
        </p:blipFill>
        <p:spPr bwMode="auto">
          <a:xfrm>
            <a:off x="3851920" y="1364973"/>
            <a:ext cx="4754562" cy="38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2455" y="1195481"/>
            <a:ext cx="29523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</a:rPr>
              <a:t>Медведь</a:t>
            </a:r>
            <a:endParaRPr lang="ru-RU" sz="2400" b="1" dirty="0" smtClean="0">
              <a:solidFill>
                <a:srgbClr val="003300"/>
              </a:solidFill>
            </a:endParaRPr>
          </a:p>
          <a:p>
            <a:r>
              <a:rPr lang="ru-RU" sz="2000" b="1" dirty="0" smtClean="0">
                <a:solidFill>
                  <a:srgbClr val="003300"/>
                </a:solidFill>
              </a:rPr>
              <a:t>Медведь зимой и летом</a:t>
            </a:r>
          </a:p>
          <a:p>
            <a:r>
              <a:rPr lang="ru-RU" sz="2000" b="1" dirty="0">
                <a:solidFill>
                  <a:srgbClr val="003300"/>
                </a:solidFill>
              </a:rPr>
              <a:t>б</a:t>
            </a:r>
            <a:r>
              <a:rPr lang="ru-RU" sz="2000" b="1" dirty="0" smtClean="0">
                <a:solidFill>
                  <a:srgbClr val="003300"/>
                </a:solidFill>
              </a:rPr>
              <a:t>урый, только зимой мех  становится более густым, чтобы было тепло. Всю зиму медведь спит в берлоге; только у медведей зимой рождаются медвежата. Любят ягоды, насекомых, коренья и мед.</a:t>
            </a:r>
          </a:p>
          <a:p>
            <a:endParaRPr lang="ru-RU" sz="2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0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111225"/>
            <a:ext cx="5904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B822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Используемые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B822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ресурсы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B822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1" y="1819111"/>
            <a:ext cx="813690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слайд  </a:t>
            </a:r>
            <a:r>
              <a:rPr lang="ru-RU" dirty="0" smtClean="0"/>
              <a:t>лес </a:t>
            </a:r>
            <a:r>
              <a:rPr lang="ru-RU" u="sng" dirty="0">
                <a:hlinkClick r:id="rId2"/>
              </a:rPr>
              <a:t>http://storage0.dms.mpinteractiv.ro/media/401/321/5109/2509103/1/natura.jpg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2 слайд заяц  </a:t>
            </a:r>
            <a:r>
              <a:rPr lang="ru-RU" u="sng" dirty="0">
                <a:hlinkClick r:id="rId3"/>
              </a:rPr>
              <a:t>http://tverskoimir.hut1.ru/img/1.jpg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3 слайд белка  </a:t>
            </a:r>
            <a:r>
              <a:rPr lang="ru-RU" dirty="0">
                <a:hlinkClick r:id="rId4"/>
              </a:rPr>
              <a:t>http://wwhttp://</a:t>
            </a:r>
            <a:r>
              <a:rPr lang="ru-RU" dirty="0" smtClean="0">
                <a:hlinkClick r:id="rId4"/>
              </a:rPr>
              <a:t>www.tvoyrebenok.ru/images/animals/114.1.jpg</a:t>
            </a:r>
            <a:endParaRPr lang="ru-RU" dirty="0" smtClean="0"/>
          </a:p>
          <a:p>
            <a:r>
              <a:rPr lang="ru-RU" dirty="0" smtClean="0"/>
              <a:t>4 слайд лиса 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img0.liveinternet.ru/images/attach/c/2/65/87/65087205_3651876871.jpg</a:t>
            </a:r>
            <a:r>
              <a:rPr lang="ru-RU" dirty="0" smtClean="0"/>
              <a:t>  </a:t>
            </a:r>
            <a:endParaRPr lang="ru-RU" dirty="0"/>
          </a:p>
          <a:p>
            <a:r>
              <a:rPr lang="ru-RU" dirty="0"/>
              <a:t>5</a:t>
            </a:r>
            <a:r>
              <a:rPr lang="ru-RU" dirty="0" smtClean="0"/>
              <a:t> слайд  ёж  </a:t>
            </a:r>
            <a:r>
              <a:rPr lang="ru-RU" u="sng" dirty="0">
                <a:hlinkClick r:id="rId6"/>
              </a:rPr>
              <a:t>http://content.foto.mail.ru/mail/elkavini/76/i-907.jpg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/>
              <a:t>6</a:t>
            </a:r>
            <a:r>
              <a:rPr lang="ru-RU" dirty="0" smtClean="0"/>
              <a:t> слайд волк  </a:t>
            </a:r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picsdesktop.net/Wild/1024x768/PicsDesktop.net_556.jpg</a:t>
            </a:r>
            <a:r>
              <a:rPr lang="ru-RU" dirty="0" smtClean="0"/>
              <a:t> </a:t>
            </a:r>
          </a:p>
          <a:p>
            <a:r>
              <a:rPr lang="ru-RU" dirty="0" smtClean="0"/>
              <a:t>7 слайд медведь</a:t>
            </a:r>
            <a:r>
              <a:rPr lang="ru-RU" u="sng" dirty="0">
                <a:hlinkClick r:id="rId8"/>
              </a:rPr>
              <a:t>w.wapos.ru/</a:t>
            </a:r>
            <a:r>
              <a:rPr lang="ru-RU" u="sng" dirty="0" err="1">
                <a:hlinkClick r:id="rId8"/>
              </a:rPr>
              <a:t>im</a:t>
            </a:r>
            <a:r>
              <a:rPr lang="ru-RU" u="sng" dirty="0">
                <a:hlinkClick r:id="rId8"/>
              </a:rPr>
              <a:t>/</a:t>
            </a:r>
            <a:r>
              <a:rPr lang="ru-RU" u="sng" dirty="0" err="1">
                <a:hlinkClick r:id="rId8"/>
              </a:rPr>
              <a:t>base</a:t>
            </a:r>
            <a:r>
              <a:rPr lang="ru-RU" u="sng" dirty="0">
                <a:hlinkClick r:id="rId8"/>
              </a:rPr>
              <a:t>/c/5/1/13/27441/wapos_ru_27441g.jpg</a:t>
            </a:r>
            <a:endParaRPr lang="ru-RU" dirty="0"/>
          </a:p>
          <a:p>
            <a:r>
              <a:rPr lang="ru-RU" dirty="0" smtClean="0"/>
              <a:t> 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59832" y="22052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670676" y="3592887"/>
            <a:ext cx="985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23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344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22</cp:revision>
  <dcterms:created xsi:type="dcterms:W3CDTF">2013-02-12T10:52:58Z</dcterms:created>
  <dcterms:modified xsi:type="dcterms:W3CDTF">2013-02-13T13:15:18Z</dcterms:modified>
</cp:coreProperties>
</file>