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4" r:id="rId4"/>
    <p:sldId id="266" r:id="rId5"/>
    <p:sldId id="268" r:id="rId6"/>
    <p:sldId id="271" r:id="rId7"/>
    <p:sldId id="274" r:id="rId8"/>
    <p:sldId id="258" r:id="rId9"/>
    <p:sldId id="260" r:id="rId10"/>
    <p:sldId id="276" r:id="rId11"/>
    <p:sldId id="280" r:id="rId12"/>
    <p:sldId id="287" r:id="rId13"/>
    <p:sldId id="261" r:id="rId14"/>
    <p:sldId id="270" r:id="rId15"/>
    <p:sldId id="288" r:id="rId16"/>
    <p:sldId id="28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8080"/>
    <a:srgbClr val="CC00FF"/>
    <a:srgbClr val="993300"/>
    <a:srgbClr val="669900"/>
    <a:srgbClr val="CC99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60" autoAdjust="0"/>
  </p:normalViewPr>
  <p:slideViewPr>
    <p:cSldViewPr>
      <p:cViewPr>
        <p:scale>
          <a:sx n="89" d="100"/>
          <a:sy n="89" d="100"/>
        </p:scale>
        <p:origin x="912" y="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43414-C3CA-451D-A7A6-689B4710FE0E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D4BD3-B6CC-445E-B186-67407579A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D4BD3-B6CC-445E-B186-67407579A5C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6C5D-C6CC-4A8D-A359-36EE21BC927D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1ED-3BB2-45F0-BF03-4EA9909C4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FE78-8E2E-4B5B-8F34-863E4CD17999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B9AE-1123-45B7-B1C7-6CF6A5FCE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C1AB-8223-4213-9377-47F758C62126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92CA-0D99-4F44-927A-E734AA14B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CEF19-1ED6-4129-8D3B-3D4C9BB2AE95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52CC-72DA-42C0-BAAF-2B11A7B1B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8C42-3AD2-4535-BB6E-14447F6809BB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2D1D1-41B4-4822-BE80-4ADD1690A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4E14E-78FB-428E-A8FA-EDD4ED864A84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4FC1E-14B4-4B67-A8A9-7F075E08B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D2F3-1ADD-4E86-9C46-98E781F01689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06F2-63FB-44EC-B761-8343B1C57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14A9-5337-4191-8D2B-EF583519ED67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F864-D3C1-4742-AE2F-7C1820768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9B6E2-7C9C-4887-B841-9B874A2EB490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3D27-7386-4C1D-9CA8-59021D141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8692-1455-4C00-9A5B-9B014C5E4424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3D817-038E-4F04-9889-6DCDDE6D0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42D7E-AAA7-45A5-8134-1CEB7EDCF456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E95E8-919A-4BFC-A7F4-7309BB15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139CA8-CAFA-4109-A8E8-7BFB4476AC86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669487-C873-4DB3-A632-841BF0900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85" r:id="rId9"/>
    <p:sldLayoutId id="2147483676" r:id="rId10"/>
    <p:sldLayoutId id="2147483675" r:id="rId11"/>
  </p:sldLayoutIdLst>
  <p:transition spd="slow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61.gif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9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6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gi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9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835150"/>
            <a:ext cx="8229600" cy="2481263"/>
          </a:xfrm>
          <a:prstGeom prst="rect">
            <a:avLst/>
          </a:prstGeom>
          <a:noFill/>
        </p:spPr>
      </p:pic>
      <p:pic>
        <p:nvPicPr>
          <p:cNvPr id="5123" name="Picture 2" descr="D:\Учеба\Мама\Клипарты\Детские предметы\994 (815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533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D:\Учеба\Мама\Клипарты\Детские предметы\994 (822)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5410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Home\Desktop\Клипт\www.Garcya.us_9996037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24400"/>
            <a:ext cx="292735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C:\Users\Home\Desktop\Клипт\www.Garcya.us_9996037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6650" y="4724400"/>
            <a:ext cx="292735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D:\Учеба\Мама\Клипарты\Детские предметы\994 (820)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362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44958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      Составила: воспитатель МКДОУ№4        Кривцова В. И.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12345\Desktop\439660-2510551f8081f451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81200" y="762000"/>
            <a:ext cx="1101725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588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3" descr="D:\Учеба\Мама\Клипарты\Детские предметы\toys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24400"/>
            <a:ext cx="25685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" name="Picture 1" descr="C:\Users\12345\Desktop\фото\DSC016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990600"/>
            <a:ext cx="2286000" cy="31242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6" name="Picture 2" descr="C:\Users\12345\Desktop\фото\DSC016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29400" y="914400"/>
            <a:ext cx="2133600" cy="2286000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7" name="Picture 3" descr="C:\Users\12345\Desktop\фото\DSC016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2800" y="1219200"/>
            <a:ext cx="2514600" cy="2098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C:\Users\12345\Desktop\фото\DSC01693.JPG"/>
          <p:cNvPicPr>
            <a:picLocks noChangeAspect="1" noChangeArrowheads="1"/>
          </p:cNvPicPr>
          <p:nvPr/>
        </p:nvPicPr>
        <p:blipFill>
          <a:blip r:embed="rId6" cstate="email"/>
          <a:srcRect b="-52"/>
          <a:stretch>
            <a:fillRect/>
          </a:stretch>
        </p:blipFill>
        <p:spPr bwMode="auto">
          <a:xfrm>
            <a:off x="2667000" y="4114800"/>
            <a:ext cx="2133600" cy="2514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9" name="Picture 5" descr="C:\Users\12345\Desktop\фото\DSC01697.JPG"/>
          <p:cNvPicPr>
            <a:picLocks noChangeAspect="1" noChangeArrowheads="1"/>
          </p:cNvPicPr>
          <p:nvPr/>
        </p:nvPicPr>
        <p:blipFill>
          <a:blip r:embed="rId7" cstate="email"/>
          <a:srcRect b="-49"/>
          <a:stretch>
            <a:fillRect/>
          </a:stretch>
        </p:blipFill>
        <p:spPr bwMode="auto">
          <a:xfrm>
            <a:off x="5105400" y="3657600"/>
            <a:ext cx="2133600" cy="2438400"/>
          </a:xfrm>
          <a:prstGeom prst="rect">
            <a:avLst/>
          </a:prstGeom>
          <a:ln w="38100" cap="sq">
            <a:solidFill>
              <a:srgbClr val="CC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C:\Users\12345\Desktop\ANIMASHKI_333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58000" y="4343400"/>
            <a:ext cx="20574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50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D:\Учеба\Мама\Клипарты\Детские предметы\994 (815)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478463"/>
            <a:ext cx="1208088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D:\Учеба\Мама\Клипарты\Детские предметы\nMnkB1 копия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0" y="1490663"/>
            <a:ext cx="43434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" name="Picture 1" descr="C:\Users\12345\Desktop\фото\DSC016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1371600"/>
            <a:ext cx="2743200" cy="300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2" name="Picture 2" descr="C:\Users\12345\Desktop\фото\DSC017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48400" y="3352800"/>
            <a:ext cx="2209800" cy="2257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C:\Users\12345\Desktop\фото\DSC0170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33800" y="4038600"/>
            <a:ext cx="2133600" cy="2437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170" name="Picture 2" descr="C:\Users\12345\Desktop\detia-647[1]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0" y="5410200"/>
            <a:ext cx="1038225" cy="1171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97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D:\Учеба\Мама\Клипарты\Герои сказок\f_1846419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213" y="5029200"/>
            <a:ext cx="1114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7" name="Picture 1" descr="C:\Users\12345\Desktop\фото\DSC016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1600200"/>
            <a:ext cx="2743200" cy="2437200"/>
          </a:xfrm>
          <a:prstGeom prst="rect">
            <a:avLst/>
          </a:prstGeom>
          <a:ln w="127000" cap="rnd">
            <a:solidFill>
              <a:srgbClr val="CC00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578" name="Picture 2" descr="C:\Users\12345\Desktop\фото\DSC017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00800" y="990600"/>
            <a:ext cx="2438400" cy="2361000"/>
          </a:xfrm>
          <a:prstGeom prst="rect">
            <a:avLst/>
          </a:prstGeom>
          <a:ln w="127000" cap="rnd">
            <a:solidFill>
              <a:srgbClr val="CC00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579" name="Picture 3" descr="C:\Users\12345\Desktop\фото\DSC0167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81400" y="4114800"/>
            <a:ext cx="2895600" cy="2442300"/>
          </a:xfrm>
          <a:prstGeom prst="rect">
            <a:avLst/>
          </a:prstGeom>
          <a:ln w="127000" cap="rnd">
            <a:solidFill>
              <a:srgbClr val="CC00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580" name="Picture 4" descr="C:\Users\12345\Desktop\анимашки\36[1]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91000" y="2057400"/>
            <a:ext cx="1447800" cy="1676400"/>
          </a:xfrm>
          <a:prstGeom prst="rect">
            <a:avLst/>
          </a:prstGeom>
          <a:noFill/>
        </p:spPr>
      </p:pic>
      <p:pic>
        <p:nvPicPr>
          <p:cNvPr id="24581" name="Picture 5" descr="C:\Users\12345\Desktop\анимашки\2[1]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10400" y="4191000"/>
            <a:ext cx="190500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457200"/>
            <a:ext cx="74676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</a:rPr>
              <a:t>3 этап – завершающий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rgbClr val="00B0F0"/>
              </a:solidFill>
              <a:latin typeface="Comic Sans MS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folHlink"/>
                </a:solidFill>
                <a:latin typeface="+mn-lt"/>
              </a:rPr>
              <a:t>		</a:t>
            </a:r>
            <a:r>
              <a:rPr lang="ru-RU" sz="2400" b="1" i="1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Воспитатели + родители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600200"/>
            <a:ext cx="82232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</a:rPr>
              <a:t>Подготовили:</a:t>
            </a:r>
          </a:p>
          <a:p>
            <a:pPr marL="457200" indent="-952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000" b="1" dirty="0">
                <a:solidFill>
                  <a:srgbClr val="CC00FF"/>
                </a:solidFill>
                <a:latin typeface="Comic Sans MS" pitchFamily="66" charset="0"/>
              </a:rPr>
              <a:t> (воспитатели)  информационный блок для родителей:  </a:t>
            </a: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1219200" y="2438400"/>
            <a:ext cx="609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dirty="0" smtClean="0">
                <a:latin typeface="Comic Sans MS" pitchFamily="66" charset="0"/>
              </a:rPr>
              <a:t>История </a:t>
            </a:r>
            <a:r>
              <a:rPr lang="ru-RU" dirty="0">
                <a:latin typeface="Comic Sans MS" pitchFamily="66" charset="0"/>
              </a:rPr>
              <a:t>возникновения игрушки.</a:t>
            </a:r>
          </a:p>
          <a:p>
            <a:pPr>
              <a:buFont typeface="Arial" charset="0"/>
              <a:buChar char="•"/>
            </a:pPr>
            <a:r>
              <a:rPr lang="ru-RU" dirty="0">
                <a:latin typeface="Comic Sans MS" pitchFamily="66" charset="0"/>
              </a:rPr>
              <a:t>Игрушка как часть народной традиции.</a:t>
            </a:r>
          </a:p>
          <a:p>
            <a:pPr>
              <a:buFont typeface="Arial" charset="0"/>
              <a:buChar char="•"/>
            </a:pPr>
            <a:r>
              <a:rPr lang="ru-RU" dirty="0">
                <a:latin typeface="Comic Sans MS" pitchFamily="66" charset="0"/>
              </a:rPr>
              <a:t>Об истории кукол.</a:t>
            </a:r>
          </a:p>
        </p:txBody>
      </p:sp>
      <p:pic>
        <p:nvPicPr>
          <p:cNvPr id="22529" name="Picture 1" descr="C:\Users\12345\Desktop\анимашки\4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6086475"/>
            <a:ext cx="6257925" cy="771525"/>
          </a:xfrm>
          <a:prstGeom prst="rect">
            <a:avLst/>
          </a:prstGeom>
          <a:noFill/>
        </p:spPr>
      </p:pic>
      <p:pic>
        <p:nvPicPr>
          <p:cNvPr id="2050" name="Picture 2" descr="C:\Users\12345\Desktop\DSC017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3600" y="3429000"/>
            <a:ext cx="50292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85800"/>
            <a:ext cx="5969904" cy="10464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C00FF"/>
                </a:solidFill>
                <a:latin typeface="Comic Sans MS" pitchFamily="66" charset="0"/>
              </a:rPr>
              <a:t>2) (родители) – подготовили фотоматериал:</a:t>
            </a:r>
          </a:p>
          <a:p>
            <a:pPr marL="628650"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Comic Sans MS" pitchFamily="66" charset="0"/>
              </a:rPr>
              <a:t>«</a:t>
            </a:r>
            <a:r>
              <a:rPr lang="ru-RU" sz="2400" dirty="0" smtClean="0">
                <a:latin typeface="Comic Sans MS" pitchFamily="66" charset="0"/>
              </a:rPr>
              <a:t>Мои любимые игрушки дома»</a:t>
            </a:r>
            <a:endParaRPr lang="ru-RU" sz="2400" dirty="0">
              <a:latin typeface="Comic Sans MS" pitchFamily="66" charset="0"/>
            </a:endParaRPr>
          </a:p>
          <a:p>
            <a:pPr marL="714375" indent="952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21505" name="Picture 1" descr="C:\Users\12345\Desktop\фото\17.10.11 (1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4305600"/>
            <a:ext cx="3657600" cy="255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C:\Users\12345\Desktop\фото\DSC025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2057400"/>
            <a:ext cx="3547200" cy="266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12345\Desktop\фото\DSC036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2057400"/>
            <a:ext cx="3326400" cy="249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C:\Users\12345\Desktop\анимашки\21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0400" y="4648200"/>
            <a:ext cx="1676400" cy="1981200"/>
          </a:xfrm>
          <a:prstGeom prst="rect">
            <a:avLst/>
          </a:prstGeom>
          <a:noFill/>
        </p:spPr>
      </p:pic>
      <p:pic>
        <p:nvPicPr>
          <p:cNvPr id="9218" name="Picture 2" descr="C:\Users\12345\Desktop\439660-2510551f8081f451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2400" y="1981200"/>
            <a:ext cx="9906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45\Desktop\DSC039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371600"/>
            <a:ext cx="2185200" cy="163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C:\Users\12345\Desktop\DSC039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3886200" y="1447800"/>
            <a:ext cx="2185200" cy="163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C:\Users\12345\Desktop\DSC007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5400" y="3505200"/>
            <a:ext cx="2443500" cy="310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7" name="Picture 5" descr="C:\Users\12345\Desktop\DSC0079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600000"/>
            <a:ext cx="2057400" cy="287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8" name="Picture 6" descr="C:\Users\12345\Desktop\DSCN277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200000">
            <a:off x="6280050" y="1416150"/>
            <a:ext cx="2185200" cy="163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2" name="Picture 2" descr="C:\Users\12345\Desktop\detia-663[1]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62800" y="4038600"/>
            <a:ext cx="121920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371600"/>
            <a:ext cx="8388350" cy="1152525"/>
          </a:xfrm>
          <a:prstGeom prst="rect">
            <a:avLst/>
          </a:prstGeom>
          <a:noFill/>
        </p:spPr>
      </p:pic>
      <p:pic>
        <p:nvPicPr>
          <p:cNvPr id="21507" name="Picture 5" descr="D:\Учеба\Мама\Анимация\Цветы\Элементы\62ef46cc930e7ccc80b30ec024ad76db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19400" y="3962400"/>
            <a:ext cx="33909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12345\Desktop\detia-579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4600" y="3200400"/>
            <a:ext cx="1828800" cy="2590800"/>
          </a:xfrm>
          <a:prstGeom prst="rect">
            <a:avLst/>
          </a:prstGeom>
          <a:noFill/>
        </p:spPr>
      </p:pic>
      <p:pic>
        <p:nvPicPr>
          <p:cNvPr id="11267" name="Picture 3" descr="C:\Users\12345\Desktop\detia-647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95401" y="2662238"/>
            <a:ext cx="1365250" cy="198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2743200" y="609600"/>
            <a:ext cx="3414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C00000"/>
                </a:solidFill>
                <a:latin typeface="Comic Sans MS" pitchFamily="66" charset="0"/>
              </a:rPr>
              <a:t>Цели проекта: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8610600" cy="655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формирование у детей раннего возраста обобщённого понятия «игрушки», их назначение, существенные признаки (цвет, форма, величина);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ввести в словарь и активизировать слова, необходимые для общения ребенка со взрослыми и сверстниками в новом предметном окружении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обогащение позитивного эмоционального опыта через игру;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развитие познавательной активности в игре с игрушкам;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воспитание навыков бережного отношения к игрушкам.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solidFill>
                <a:srgbClr val="6699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2050" name="Picture 2" descr="C:\Users\12345\Desktop\detia-663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43800" y="4953000"/>
            <a:ext cx="1066800" cy="1447800"/>
          </a:xfrm>
          <a:prstGeom prst="rect">
            <a:avLst/>
          </a:prstGeom>
          <a:noFill/>
        </p:spPr>
      </p:pic>
      <p:pic>
        <p:nvPicPr>
          <p:cNvPr id="2051" name="Picture 3" descr="C:\Users\12345\Desktop\439660-2510551f8081f45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457200"/>
            <a:ext cx="11811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609600" y="1676400"/>
            <a:ext cx="7848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solidFill>
                  <a:srgbClr val="CC0099"/>
                </a:solidFill>
                <a:latin typeface="Comic Sans MS" pitchFamily="66" charset="0"/>
              </a:rPr>
              <a:t>Создать  условия  психологической  защищённости,  эмоционально – положительной  атмосферы  во время  совместной  игровой  деятельности  педагога  с  детьми.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ru-RU" sz="2000">
              <a:latin typeface="Comic Sans MS" pitchFamily="66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solidFill>
                  <a:srgbClr val="669900"/>
                </a:solidFill>
                <a:latin typeface="Comic Sans MS" pitchFamily="66" charset="0"/>
              </a:rPr>
              <a:t>Организовать предметно-развивающую среду  соответствующую  возрастным  и  индивидуальным  особенностям  детей.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ru-RU" sz="2000">
              <a:latin typeface="Comic Sans MS" pitchFamily="66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solidFill>
                  <a:srgbClr val="008080"/>
                </a:solidFill>
                <a:latin typeface="Comic Sans MS" pitchFamily="66" charset="0"/>
              </a:rPr>
              <a:t>Помочь  ребёнку накопить чувственный опыт   и выразить свои переживания. 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ru-RU" sz="2000">
              <a:latin typeface="Comic Sans MS" pitchFamily="66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solidFill>
                  <a:srgbClr val="CC00FF"/>
                </a:solidFill>
                <a:latin typeface="Comic Sans MS" pitchFamily="66" charset="0"/>
              </a:rPr>
              <a:t>Использовать  методы  педагогической  интеграции.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429000" y="765175"/>
            <a:ext cx="20224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00000"/>
                </a:solidFill>
                <a:latin typeface="Comic Sans MS" pitchFamily="66" charset="0"/>
              </a:rPr>
              <a:t>Условия</a:t>
            </a:r>
            <a:r>
              <a:rPr lang="ru-RU" sz="3200" b="1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</p:txBody>
      </p:sp>
      <p:pic>
        <p:nvPicPr>
          <p:cNvPr id="3074" name="Picture 2" descr="C:\Users\12345\Desktop\detia-647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43800" y="4648200"/>
            <a:ext cx="1266825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590800" y="762000"/>
            <a:ext cx="3775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C00000"/>
                </a:solidFill>
                <a:latin typeface="Comic Sans MS" pitchFamily="66" charset="0"/>
              </a:rPr>
              <a:t>Задачи проекта:</a:t>
            </a: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838200" y="1524000"/>
            <a:ext cx="76962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omic Sans MS" pitchFamily="66" charset="0"/>
              </a:rPr>
              <a:t>Раскрыть  сущность  и  особенности развития эмоционального  мира  детей</a:t>
            </a:r>
            <a:r>
              <a:rPr lang="en-US" sz="2000">
                <a:latin typeface="Comic Sans MS" pitchFamily="66" charset="0"/>
              </a:rPr>
              <a:t> </a:t>
            </a:r>
            <a:r>
              <a:rPr lang="ru-RU" sz="2000">
                <a:latin typeface="Comic Sans MS" pitchFamily="66" charset="0"/>
              </a:rPr>
              <a:t>раннего возраста.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omic Sans MS" pitchFamily="66" charset="0"/>
              </a:rPr>
              <a:t>Раскрыть  особенности  развития  предметно-отобразительной  игры  детей раннего возраста.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omic Sans MS" pitchFamily="66" charset="0"/>
              </a:rPr>
              <a:t>Составить  план-схему  реализации  игрового  проекта  «Любимые  игрушки».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omic Sans MS" pitchFamily="66" charset="0"/>
              </a:rPr>
              <a:t>Создать  условия  для  успешного  развития  эмоциональной  отзывчивости  у  детей в  процессе игры.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omic Sans MS" pitchFamily="66" charset="0"/>
              </a:rPr>
              <a:t>Положить  начало  формирования  заботливого,  доброжелательного  отношения  к  игрушкам.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omic Sans MS" pitchFamily="66" charset="0"/>
              </a:rPr>
              <a:t>Формировать  первоначальные  элементарные  представления  о  способах  выражения  своих  внутренних  переживаниях  (жесты,  мимика,  движения.  речь  и  т.д.).</a:t>
            </a:r>
          </a:p>
        </p:txBody>
      </p:sp>
      <p:pic>
        <p:nvPicPr>
          <p:cNvPr id="4098" name="Picture 2" descr="C:\Users\12345\Desktop\detia-564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7800" y="5572125"/>
            <a:ext cx="1857375" cy="1285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8" name="Oval 28"/>
          <p:cNvSpPr>
            <a:spLocks noChangeArrowheads="1"/>
          </p:cNvSpPr>
          <p:nvPr/>
        </p:nvSpPr>
        <p:spPr bwMode="gray">
          <a:xfrm>
            <a:off x="3624263" y="26431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219" name="Oval 29"/>
          <p:cNvSpPr>
            <a:spLocks noChangeArrowheads="1"/>
          </p:cNvSpPr>
          <p:nvPr/>
        </p:nvSpPr>
        <p:spPr bwMode="gray">
          <a:xfrm>
            <a:off x="3617913" y="2627313"/>
            <a:ext cx="1944687" cy="1944687"/>
          </a:xfrm>
          <a:prstGeom prst="ellipse">
            <a:avLst/>
          </a:prstGeom>
          <a:solidFill>
            <a:srgbClr val="CC9900"/>
          </a:soli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gray">
          <a:xfrm>
            <a:off x="3751263" y="27701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31" name="Oval 31"/>
          <p:cNvSpPr>
            <a:spLocks noChangeArrowheads="1"/>
          </p:cNvSpPr>
          <p:nvPr/>
        </p:nvSpPr>
        <p:spPr bwMode="gray">
          <a:xfrm>
            <a:off x="3733800" y="27432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9222" name="Group 44"/>
          <p:cNvGrpSpPr>
            <a:grpSpLocks/>
          </p:cNvGrpSpPr>
          <p:nvPr/>
        </p:nvGrpSpPr>
        <p:grpSpPr bwMode="auto">
          <a:xfrm>
            <a:off x="3835400" y="2854325"/>
            <a:ext cx="1522413" cy="1522413"/>
            <a:chOff x="2416" y="1798"/>
            <a:chExt cx="959" cy="959"/>
          </a:xfrm>
        </p:grpSpPr>
        <p:sp>
          <p:nvSpPr>
            <p:cNvPr id="9252" name="Oval 32"/>
            <p:cNvSpPr>
              <a:spLocks noChangeArrowheads="1"/>
            </p:cNvSpPr>
            <p:nvPr/>
          </p:nvSpPr>
          <p:spPr bwMode="gray">
            <a:xfrm>
              <a:off x="2416" y="1798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9253" name="Oval 33"/>
            <p:cNvSpPr>
              <a:spLocks noChangeArrowheads="1"/>
            </p:cNvSpPr>
            <p:nvPr/>
          </p:nvSpPr>
          <p:spPr bwMode="gray">
            <a:xfrm>
              <a:off x="2430" y="181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9254" name="Oval 34"/>
            <p:cNvSpPr>
              <a:spLocks noChangeArrowheads="1"/>
            </p:cNvSpPr>
            <p:nvPr/>
          </p:nvSpPr>
          <p:spPr bwMode="gray">
            <a:xfrm>
              <a:off x="2441" y="181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9255" name="Oval 35"/>
            <p:cNvSpPr>
              <a:spLocks noChangeArrowheads="1"/>
            </p:cNvSpPr>
            <p:nvPr/>
          </p:nvSpPr>
          <p:spPr bwMode="gray">
            <a:xfrm>
              <a:off x="2451" y="182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9256" name="Oval 36"/>
            <p:cNvSpPr>
              <a:spLocks noChangeArrowheads="1"/>
            </p:cNvSpPr>
            <p:nvPr/>
          </p:nvSpPr>
          <p:spPr bwMode="gray">
            <a:xfrm>
              <a:off x="2502" y="184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sp>
        <p:nvSpPr>
          <p:cNvPr id="9223" name="Text Box 37"/>
          <p:cNvSpPr txBox="1">
            <a:spLocks noChangeArrowheads="1"/>
          </p:cNvSpPr>
          <p:nvPr/>
        </p:nvSpPr>
        <p:spPr bwMode="auto">
          <a:xfrm>
            <a:off x="3810000" y="3352800"/>
            <a:ext cx="14652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>
                <a:solidFill>
                  <a:srgbClr val="C00000"/>
                </a:solidFill>
                <a:latin typeface="Comic Sans MS" pitchFamily="66" charset="0"/>
              </a:rPr>
              <a:t>План-схема</a:t>
            </a:r>
          </a:p>
          <a:p>
            <a:pPr algn="ctr" eaLnBrk="0" hangingPunct="0"/>
            <a:r>
              <a:rPr lang="ru-RU" sz="1600" b="1">
                <a:solidFill>
                  <a:srgbClr val="C00000"/>
                </a:solidFill>
                <a:latin typeface="Comic Sans MS" pitchFamily="66" charset="0"/>
              </a:rPr>
              <a:t>проекта</a:t>
            </a:r>
            <a:endParaRPr lang="en-US" sz="1600" b="1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51238" name="Text Box 38"/>
          <p:cNvGrpSpPr>
            <a:grpSpLocks/>
          </p:cNvGrpSpPr>
          <p:nvPr/>
        </p:nvGrpSpPr>
        <p:grpSpPr bwMode="auto">
          <a:xfrm>
            <a:off x="5340350" y="804863"/>
            <a:ext cx="3479800" cy="2236787"/>
            <a:chOff x="3364" y="507"/>
            <a:chExt cx="2192" cy="1409"/>
          </a:xfrm>
        </p:grpSpPr>
        <p:pic>
          <p:nvPicPr>
            <p:cNvPr id="9224" name="Text Box 38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364" y="507"/>
              <a:ext cx="2192" cy="1409"/>
            </a:xfrm>
            <a:prstGeom prst="rect">
              <a:avLst/>
            </a:prstGeom>
            <a:noFill/>
          </p:spPr>
        </p:pic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3408" y="528"/>
              <a:ext cx="2064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rgbClr val="C00000"/>
                  </a:solidFill>
                  <a:latin typeface="Comic Sans MS" pitchFamily="66" charset="0"/>
                </a:rPr>
                <a:t>Изучить  психолого-педагогическую  литературу:</a:t>
              </a:r>
            </a:p>
            <a:p>
              <a:pPr algn="ctr">
                <a:buFont typeface="Wingdings" pitchFamily="2" charset="2"/>
                <a:buChar char="§"/>
              </a:pPr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Особенности  развития  эмоциональной  сферы  детей раннего возраста.</a:t>
              </a:r>
            </a:p>
            <a:p>
              <a:pPr algn="ctr">
                <a:buFont typeface="Wingdings" pitchFamily="2" charset="2"/>
                <a:buChar char="§"/>
              </a:pPr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Особенности  развития  предметно-отобразительной  игры  детей раннего возраста.</a:t>
              </a:r>
              <a:r>
                <a:rPr lang="ru-RU" sz="1600">
                  <a:solidFill>
                    <a:srgbClr val="000000"/>
                  </a:solidFill>
                  <a:latin typeface="Constantia" pitchFamily="18" charset="0"/>
                </a:rPr>
                <a:t>	</a:t>
              </a:r>
            </a:p>
            <a:p>
              <a:pPr eaLnBrk="0" hangingPunct="0"/>
              <a:endParaRPr lang="en-US" sz="160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51239" name="Text Box 39"/>
          <p:cNvGrpSpPr>
            <a:grpSpLocks/>
          </p:cNvGrpSpPr>
          <p:nvPr/>
        </p:nvGrpSpPr>
        <p:grpSpPr bwMode="auto">
          <a:xfrm>
            <a:off x="158750" y="1414463"/>
            <a:ext cx="4224338" cy="884237"/>
            <a:chOff x="100" y="891"/>
            <a:chExt cx="2661" cy="557"/>
          </a:xfrm>
        </p:grpSpPr>
        <p:pic>
          <p:nvPicPr>
            <p:cNvPr id="9227" name="Text Box 39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0" y="891"/>
              <a:ext cx="2661" cy="557"/>
            </a:xfrm>
            <a:prstGeom prst="rect">
              <a:avLst/>
            </a:prstGeom>
            <a:noFill/>
          </p:spPr>
        </p:pic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144" y="912"/>
              <a:ext cx="2572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b="1">
                  <a:solidFill>
                    <a:srgbClr val="C00000"/>
                  </a:solidFill>
                  <a:latin typeface="Comic Sans MS" pitchFamily="66" charset="0"/>
                </a:rPr>
                <a:t>Провести</a:t>
              </a:r>
            </a:p>
            <a:p>
              <a:pPr algn="ctr" eaLnBrk="0" hangingPunct="0"/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   презентацию  проекта </a:t>
              </a:r>
            </a:p>
            <a:p>
              <a:pPr algn="ctr" eaLnBrk="0" hangingPunct="0"/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 «Любимые  игрушки»</a:t>
              </a:r>
              <a:endParaRPr lang="en-US" sz="1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1241" name="Text Box 41"/>
          <p:cNvGrpSpPr>
            <a:grpSpLocks/>
          </p:cNvGrpSpPr>
          <p:nvPr/>
        </p:nvGrpSpPr>
        <p:grpSpPr bwMode="auto">
          <a:xfrm>
            <a:off x="5797550" y="4310063"/>
            <a:ext cx="2816225" cy="1530350"/>
            <a:chOff x="3652" y="2715"/>
            <a:chExt cx="1774" cy="964"/>
          </a:xfrm>
        </p:grpSpPr>
        <p:pic>
          <p:nvPicPr>
            <p:cNvPr id="9230" name="Text Box 41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652" y="2715"/>
              <a:ext cx="1774" cy="964"/>
            </a:xfrm>
            <a:prstGeom prst="rect">
              <a:avLst/>
            </a:prstGeom>
            <a:noFill/>
          </p:spPr>
        </p:pic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3696" y="2736"/>
              <a:ext cx="1684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400" b="1">
                  <a:solidFill>
                    <a:srgbClr val="C00000"/>
                  </a:solidFill>
                  <a:latin typeface="Comic Sans MS" pitchFamily="66" charset="0"/>
                </a:rPr>
                <a:t>Разработать</a:t>
              </a:r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  </a:t>
              </a:r>
            </a:p>
            <a:p>
              <a:pPr algn="ctr" eaLnBrk="0" hangingPunct="0"/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перспективный  </a:t>
              </a:r>
            </a:p>
            <a:p>
              <a:pPr algn="ctr" eaLnBrk="0" hangingPunct="0"/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план  игр – занятий:</a:t>
              </a:r>
            </a:p>
            <a:p>
              <a:pPr algn="ctr" eaLnBrk="0" hangingPunct="0">
                <a:buFont typeface="Arial" charset="0"/>
                <a:buChar char="•"/>
              </a:pPr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С куклами.</a:t>
              </a:r>
            </a:p>
            <a:p>
              <a:pPr algn="ctr" eaLnBrk="0" hangingPunct="0">
                <a:buFont typeface="Arial" charset="0"/>
                <a:buChar char="•"/>
              </a:pPr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Строительным материалом.</a:t>
              </a:r>
            </a:p>
            <a:p>
              <a:pPr algn="ctr" eaLnBrk="0" hangingPunct="0">
                <a:buFont typeface="Arial" charset="0"/>
                <a:buChar char="•"/>
              </a:pPr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 Машинками.</a:t>
              </a:r>
              <a:endParaRPr lang="en-US" sz="1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1242" name="Text Box 42"/>
          <p:cNvGrpSpPr>
            <a:grpSpLocks/>
          </p:cNvGrpSpPr>
          <p:nvPr/>
        </p:nvGrpSpPr>
        <p:grpSpPr bwMode="auto">
          <a:xfrm>
            <a:off x="231775" y="3163888"/>
            <a:ext cx="2816225" cy="884237"/>
            <a:chOff x="146" y="1993"/>
            <a:chExt cx="1774" cy="557"/>
          </a:xfrm>
        </p:grpSpPr>
        <p:pic>
          <p:nvPicPr>
            <p:cNvPr id="9233" name="Text Box 42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46" y="1993"/>
              <a:ext cx="1774" cy="557"/>
            </a:xfrm>
            <a:prstGeom prst="rect">
              <a:avLst/>
            </a:prstGeom>
            <a:noFill/>
          </p:spPr>
        </p:pic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192" y="2016"/>
              <a:ext cx="168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b="1">
                  <a:solidFill>
                    <a:srgbClr val="C00000"/>
                  </a:solidFill>
                  <a:latin typeface="Comic Sans MS" pitchFamily="66" charset="0"/>
                </a:rPr>
                <a:t>Реализовать </a:t>
              </a:r>
            </a:p>
            <a:p>
              <a:pPr algn="ctr" eaLnBrk="0" hangingPunct="0"/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 выполнение </a:t>
              </a:r>
            </a:p>
            <a:p>
              <a:pPr algn="ctr" eaLnBrk="0" hangingPunct="0"/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 проектных  мероприятий</a:t>
              </a:r>
              <a:endParaRPr lang="en-US" sz="1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8" name="Прямоугольник 47"/>
          <p:cNvGrpSpPr>
            <a:grpSpLocks/>
          </p:cNvGrpSpPr>
          <p:nvPr/>
        </p:nvGrpSpPr>
        <p:grpSpPr bwMode="auto">
          <a:xfrm>
            <a:off x="6102350" y="3243263"/>
            <a:ext cx="2889250" cy="884237"/>
            <a:chOff x="3844" y="2043"/>
            <a:chExt cx="1820" cy="557"/>
          </a:xfrm>
        </p:grpSpPr>
        <p:pic>
          <p:nvPicPr>
            <p:cNvPr id="9236" name="Прямоугольник 47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844" y="2043"/>
              <a:ext cx="1820" cy="557"/>
            </a:xfrm>
            <a:prstGeom prst="rect">
              <a:avLst/>
            </a:prstGeom>
            <a:noFill/>
          </p:spPr>
        </p:pic>
        <p:sp>
          <p:nvSpPr>
            <p:cNvPr id="9237" name="Text Box 21"/>
            <p:cNvSpPr txBox="1">
              <a:spLocks noChangeArrowheads="1"/>
            </p:cNvSpPr>
            <p:nvPr/>
          </p:nvSpPr>
          <p:spPr bwMode="auto">
            <a:xfrm>
              <a:off x="3888" y="2064"/>
              <a:ext cx="172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rgbClr val="C00000"/>
                  </a:solidFill>
                  <a:latin typeface="Comic Sans MS" pitchFamily="66" charset="0"/>
                </a:rPr>
                <a:t>Создать </a:t>
              </a:r>
              <a:r>
                <a:rPr lang="ru-RU" sz="1400" b="1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</a:p>
            <a:p>
              <a:pPr algn="ctr"/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предметно-развивающею </a:t>
              </a:r>
            </a:p>
            <a:p>
              <a:pPr algn="ctr"/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 среду</a:t>
              </a:r>
            </a:p>
          </p:txBody>
        </p:sp>
      </p:grpSp>
      <p:grpSp>
        <p:nvGrpSpPr>
          <p:cNvPr id="49" name="Прямоугольник 48"/>
          <p:cNvGrpSpPr>
            <a:grpSpLocks/>
          </p:cNvGrpSpPr>
          <p:nvPr/>
        </p:nvGrpSpPr>
        <p:grpSpPr bwMode="auto">
          <a:xfrm>
            <a:off x="79375" y="4614863"/>
            <a:ext cx="4718050" cy="2176462"/>
            <a:chOff x="50" y="2907"/>
            <a:chExt cx="2972" cy="1371"/>
          </a:xfrm>
        </p:grpSpPr>
        <p:pic>
          <p:nvPicPr>
            <p:cNvPr id="9239" name="Прямоугольник 48"/>
            <p:cNvPicPr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0" y="2907"/>
              <a:ext cx="2972" cy="1371"/>
            </a:xfrm>
            <a:prstGeom prst="rect">
              <a:avLst/>
            </a:prstGeom>
            <a:noFill/>
          </p:spPr>
        </p:pic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96" y="2928"/>
              <a:ext cx="288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C00000"/>
                  </a:solidFill>
                  <a:latin typeface="Comic Sans MS" pitchFamily="66" charset="0"/>
                </a:rPr>
                <a:t>Подготовить</a:t>
              </a:r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</a:p>
            <a:p>
              <a:pPr algn="ctr"/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 информацию  для  родителей  по  темам:</a:t>
              </a:r>
            </a:p>
            <a:p>
              <a:pPr algn="ctr"/>
              <a:endParaRPr lang="ru-RU" sz="1400" dirty="0">
                <a:solidFill>
                  <a:srgbClr val="000000"/>
                </a:solidFill>
                <a:latin typeface="Comic Sans MS" pitchFamily="66" charset="0"/>
              </a:endParaRPr>
            </a:p>
            <a:p>
              <a:pPr algn="ctr">
                <a:buFont typeface="Arial" charset="0"/>
                <a:buChar char="•"/>
              </a:pPr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История возникновения игрушки.</a:t>
              </a:r>
            </a:p>
            <a:p>
              <a:pPr algn="ctr">
                <a:buFont typeface="Arial" charset="0"/>
                <a:buChar char="•"/>
              </a:pPr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Игрушка как часть народной традиции.</a:t>
              </a:r>
            </a:p>
            <a:p>
              <a:pPr algn="ctr">
                <a:buFont typeface="Arial" charset="0"/>
                <a:buChar char="•"/>
              </a:pPr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Об истории кукол.</a:t>
              </a:r>
            </a:p>
            <a:p>
              <a:pPr algn="ctr"/>
              <a:endParaRPr lang="ru-RU" sz="1400" dirty="0">
                <a:solidFill>
                  <a:srgbClr val="000000"/>
                </a:solidFill>
                <a:latin typeface="Comic Sans MS" pitchFamily="66" charset="0"/>
              </a:endParaRPr>
            </a:p>
            <a:p>
              <a:pPr>
                <a:buFont typeface="Arial" charset="0"/>
                <a:buChar char="•"/>
              </a:pPr>
              <a:endParaRPr lang="ru-RU" sz="1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51206" name="AutoShape 6"/>
          <p:cNvSpPr>
            <a:spLocks noChangeArrowheads="1"/>
          </p:cNvSpPr>
          <p:nvPr/>
        </p:nvSpPr>
        <p:spPr bwMode="gray">
          <a:xfrm rot="7535209">
            <a:off x="3263901" y="4445000"/>
            <a:ext cx="958850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gray">
          <a:xfrm rot="2369511">
            <a:off x="5087938" y="4157663"/>
            <a:ext cx="9572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gray">
          <a:xfrm>
            <a:off x="5356225" y="3459163"/>
            <a:ext cx="892175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gray">
          <a:xfrm rot="39573186">
            <a:off x="4738688" y="2265363"/>
            <a:ext cx="942975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gray">
          <a:xfrm rot="-10800000">
            <a:off x="2743200" y="3452813"/>
            <a:ext cx="10668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 rot="35969022">
            <a:off x="3343275" y="2284413"/>
            <a:ext cx="1076325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26" name="Text Box 42"/>
          <p:cNvGrpSpPr>
            <a:grpSpLocks/>
          </p:cNvGrpSpPr>
          <p:nvPr/>
        </p:nvGrpSpPr>
        <p:grpSpPr bwMode="auto">
          <a:xfrm>
            <a:off x="4803775" y="5907088"/>
            <a:ext cx="2816225" cy="669925"/>
            <a:chOff x="3026" y="3721"/>
            <a:chExt cx="1774" cy="422"/>
          </a:xfrm>
        </p:grpSpPr>
        <p:pic>
          <p:nvPicPr>
            <p:cNvPr id="9248" name="Text Box 42"/>
            <p:cNvPicPr>
              <a:picLocks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026" y="3721"/>
              <a:ext cx="1774" cy="422"/>
            </a:xfrm>
            <a:prstGeom prst="rect">
              <a:avLst/>
            </a:prstGeom>
            <a:noFill/>
          </p:spPr>
        </p:pic>
        <p:sp>
          <p:nvSpPr>
            <p:cNvPr id="9249" name="Text Box 33"/>
            <p:cNvSpPr txBox="1">
              <a:spLocks noChangeArrowheads="1"/>
            </p:cNvSpPr>
            <p:nvPr/>
          </p:nvSpPr>
          <p:spPr bwMode="auto">
            <a:xfrm>
              <a:off x="3072" y="3744"/>
              <a:ext cx="16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b="1">
                  <a:solidFill>
                    <a:srgbClr val="C00000"/>
                  </a:solidFill>
                  <a:latin typeface="Comic Sans MS" pitchFamily="66" charset="0"/>
                </a:rPr>
                <a:t>Провести</a:t>
              </a:r>
            </a:p>
            <a:p>
              <a:pPr algn="ctr" eaLnBrk="0" hangingPunct="0"/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 игры-занятия</a:t>
              </a:r>
              <a:endParaRPr lang="en-US" sz="1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5" name="AutoShape 4"/>
          <p:cNvSpPr>
            <a:spLocks noChangeArrowheads="1"/>
          </p:cNvSpPr>
          <p:nvPr/>
        </p:nvSpPr>
        <p:spPr bwMode="gray">
          <a:xfrm rot="4387387">
            <a:off x="4277519" y="5106194"/>
            <a:ext cx="1649413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41" name="Picture 2" descr="D:\Учеба\Мама\Анимация\Дети\Малыши\469863060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52600" y="457200"/>
            <a:ext cx="765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573213" y="628650"/>
            <a:ext cx="630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ЭТАПЫ РЕАЛИЗАЦИИ ПРОЕКТА</a:t>
            </a:r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4338" y="1177925"/>
            <a:ext cx="77724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</a:rPr>
              <a:t>1 этап – подготовительный</a:t>
            </a:r>
            <a:endParaRPr lang="ru-RU" sz="2400" b="1" i="1" u="sng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4400" y="1539875"/>
            <a:ext cx="4030663" cy="425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Воспитатели + родители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95313" y="2187575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>
                <a:latin typeface="Comic Sans MS" pitchFamily="66" charset="0"/>
              </a:rPr>
              <a:t>Организация предметно - развивающей среды в группе</a:t>
            </a:r>
            <a:r>
              <a:rPr lang="ru-RU" sz="2000" b="1">
                <a:latin typeface="Century Gothic" pitchFamily="34" charset="0"/>
              </a:rPr>
              <a:t>:</a:t>
            </a:r>
          </a:p>
        </p:txBody>
      </p:sp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261938" y="2870200"/>
            <a:ext cx="8077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>
              <a:latin typeface="Comic Sans MS" pitchFamily="66" charset="0"/>
            </a:endParaRPr>
          </a:p>
          <a:p>
            <a:pPr algn="ctr"/>
            <a:r>
              <a:rPr lang="ru-RU" sz="2000" dirty="0" smtClean="0">
                <a:latin typeface="Comic Sans MS" pitchFamily="66" charset="0"/>
              </a:rPr>
              <a:t>Детская мебель, игровой </a:t>
            </a:r>
            <a:r>
              <a:rPr lang="ru-RU" sz="2000" dirty="0">
                <a:latin typeface="Comic Sans MS" pitchFamily="66" charset="0"/>
              </a:rPr>
              <a:t>столик. Игрушечная посуда, куклы, комплекты одежды для кукол,  </a:t>
            </a:r>
            <a:r>
              <a:rPr lang="ru-RU" sz="2000" dirty="0" smtClean="0">
                <a:latin typeface="Comic Sans MS" pitchFamily="66" charset="0"/>
              </a:rPr>
              <a:t>кроватка, </a:t>
            </a:r>
            <a:r>
              <a:rPr lang="ru-RU" sz="2000" dirty="0">
                <a:latin typeface="Comic Sans MS" pitchFamily="66" charset="0"/>
              </a:rPr>
              <a:t>коляска.</a:t>
            </a: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10247" name="Прямоугольник 9"/>
          <p:cNvSpPr>
            <a:spLocks noChangeArrowheads="1"/>
          </p:cNvSpPr>
          <p:nvPr/>
        </p:nvSpPr>
        <p:spPr bwMode="auto">
          <a:xfrm>
            <a:off x="3498850" y="2698750"/>
            <a:ext cx="1909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omic Sans MS" pitchFamily="66" charset="0"/>
              </a:rPr>
              <a:t> </a:t>
            </a:r>
            <a:r>
              <a:rPr lang="ru-RU" sz="2000" b="1">
                <a:solidFill>
                  <a:srgbClr val="CC0099"/>
                </a:solidFill>
                <a:latin typeface="Comic Sans MS" pitchFamily="66" charset="0"/>
              </a:rPr>
              <a:t>“Мы играем”</a:t>
            </a:r>
          </a:p>
        </p:txBody>
      </p:sp>
      <p:pic>
        <p:nvPicPr>
          <p:cNvPr id="10250" name="Picture 3" descr="D:\Учеба\Мама\Анимация\дисней\Животные\Мики-маус\b2e19e221af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1800" y="5410200"/>
            <a:ext cx="692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2" descr="D:\Учеба\Мама\Анимация\дисней\Животные\Мики-маус\bestgif.narod.ru_916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9800" y="6148388"/>
            <a:ext cx="53816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2" descr="D:\Учеба\Мама\Анимация\Дети\Малыши\469863060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77200" y="3429000"/>
            <a:ext cx="765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2345\Desktop\DSC0172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3400" y="4191000"/>
            <a:ext cx="2286000" cy="18415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12345\Desktop\DSC0171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10000" y="4267200"/>
            <a:ext cx="2185200" cy="19050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12345\Desktop\DSC0172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05600" y="4419600"/>
            <a:ext cx="2185200" cy="19437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5"/>
          <p:cNvSpPr>
            <a:spLocks noChangeArrowheads="1"/>
          </p:cNvSpPr>
          <p:nvPr/>
        </p:nvSpPr>
        <p:spPr bwMode="auto">
          <a:xfrm>
            <a:off x="3222625" y="685800"/>
            <a:ext cx="2382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C0099"/>
                </a:solidFill>
                <a:latin typeface="Comic Sans MS" pitchFamily="66" charset="0"/>
              </a:rPr>
              <a:t>“Учимся строить”</a:t>
            </a:r>
          </a:p>
        </p:txBody>
      </p:sp>
      <p:sp>
        <p:nvSpPr>
          <p:cNvPr id="11267" name="Прямоугольник 6"/>
          <p:cNvSpPr>
            <a:spLocks noChangeArrowheads="1"/>
          </p:cNvSpPr>
          <p:nvPr/>
        </p:nvSpPr>
        <p:spPr bwMode="auto">
          <a:xfrm>
            <a:off x="381000" y="1103313"/>
            <a:ext cx="83820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Крупный строительный конструктор. Средний строительный конструктор</a:t>
            </a:r>
            <a:r>
              <a:rPr lang="ru-RU" b="1">
                <a:latin typeface="Constantia" pitchFamily="18" charset="0"/>
              </a:rPr>
              <a:t>. </a:t>
            </a:r>
            <a:r>
              <a:rPr lang="ru-RU">
                <a:latin typeface="Constantia" pitchFamily="18" charset="0"/>
              </a:rPr>
              <a:t> </a:t>
            </a:r>
            <a:r>
              <a:rPr lang="ru-RU" sz="2000">
                <a:latin typeface="Comic Sans MS" pitchFamily="66" charset="0"/>
              </a:rPr>
              <a:t>Игрушки для обыгрывания построек (фигурки людей, животных). Машины грузовые и легковые (самосвалы, грузовики, специальный транспорт).</a:t>
            </a:r>
          </a:p>
          <a:p>
            <a:pPr algn="ctr"/>
            <a:endParaRPr lang="ru-RU" sz="2000">
              <a:latin typeface="Comic Sans MS" pitchFamily="66" charset="0"/>
            </a:endParaRPr>
          </a:p>
        </p:txBody>
      </p:sp>
      <p:pic>
        <p:nvPicPr>
          <p:cNvPr id="11270" name="Picture 4" descr="D:\Учеба\Мама\Клипарты\Детские предметы\994 (820)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7275" y="2136775"/>
            <a:ext cx="119221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" descr="D:\Учеба\Мама\Анимация\Игрушки\3891c2be7350c6b34ed7ea030845371b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064500" y="5648325"/>
            <a:ext cx="7350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" descr="D:\Учеба\Мама\Клипарты\Детские предметы\33778-Clipart-Illustration-Of-A-Colorful-Train-With-Eyes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3" y="5792788"/>
            <a:ext cx="1262062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12345\Desktop\DSC017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9200" y="3124200"/>
            <a:ext cx="3276600" cy="26670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12345\Desktop\DSC0171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53000" y="3657600"/>
            <a:ext cx="3200400" cy="23622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685800"/>
            <a:ext cx="75438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F0"/>
                </a:solidFill>
                <a:latin typeface="Comic Sans MS" pitchFamily="66" charset="0"/>
              </a:rPr>
              <a:t>2 этап – накопление знаний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B0F0"/>
              </a:solidFill>
              <a:latin typeface="Comic Sans MS" pitchFamily="66" charset="0"/>
            </a:endParaRP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Воспитатели + дети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73213"/>
            <a:ext cx="83058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9900"/>
                </a:solidFill>
                <a:latin typeface="Comic Sans MS" pitchFamily="66" charset="0"/>
              </a:rPr>
              <a:t>Играли:</a:t>
            </a:r>
          </a:p>
          <a:p>
            <a:pPr marL="355600" indent="3651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latin typeface="+mn-lt"/>
              </a:rPr>
              <a:t> </a:t>
            </a:r>
            <a:r>
              <a:rPr lang="ru-RU" b="1" dirty="0">
                <a:solidFill>
                  <a:srgbClr val="CC00FF"/>
                </a:solidFill>
                <a:latin typeface="Comic Sans MS" pitchFamily="66" charset="0"/>
              </a:rPr>
              <a:t>с куклами </a:t>
            </a:r>
            <a:r>
              <a:rPr lang="ru-RU" dirty="0">
                <a:latin typeface="Comic Sans MS" pitchFamily="66" charset="0"/>
              </a:rPr>
              <a:t>- </a:t>
            </a:r>
            <a:r>
              <a:rPr lang="ru-RU" dirty="0">
                <a:latin typeface="+mn-lt"/>
              </a:rPr>
              <a:t>«</a:t>
            </a:r>
            <a:r>
              <a:rPr lang="ru-RU" dirty="0">
                <a:latin typeface="Comic Sans MS" pitchFamily="66" charset="0"/>
              </a:rPr>
              <a:t>Угостим куклу чаем», « Накормим обедом», «Укладываем спать», « Кукла проснулась» и т. д.</a:t>
            </a:r>
            <a:r>
              <a:rPr lang="ru-RU" dirty="0">
                <a:latin typeface="+mn-lt"/>
              </a:rPr>
              <a:t>; </a:t>
            </a:r>
          </a:p>
          <a:p>
            <a:pPr marL="355600" indent="3651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CC00FF"/>
                </a:solidFill>
                <a:latin typeface="Comic Sans MS" pitchFamily="66" charset="0"/>
              </a:rPr>
              <a:t>машинами</a:t>
            </a:r>
            <a:r>
              <a:rPr lang="ru-RU" dirty="0">
                <a:solidFill>
                  <a:srgbClr val="CC00FF"/>
                </a:solidFill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–</a:t>
            </a:r>
            <a:r>
              <a:rPr lang="ru-RU" dirty="0">
                <a:solidFill>
                  <a:srgbClr val="CC00FF"/>
                </a:solidFill>
                <a:latin typeface="+mn-lt"/>
              </a:rPr>
              <a:t> </a:t>
            </a:r>
            <a:r>
              <a:rPr lang="ru-RU" dirty="0">
                <a:latin typeface="+mn-lt"/>
              </a:rPr>
              <a:t>«</a:t>
            </a:r>
            <a:r>
              <a:rPr lang="ru-RU" dirty="0">
                <a:latin typeface="Comic Sans MS" pitchFamily="66" charset="0"/>
              </a:rPr>
              <a:t>Дом для машины», «Приехал Мишка на машине», «Покатаем кукол», «Ремонт машины»,</a:t>
            </a:r>
          </a:p>
          <a:p>
            <a:pPr marL="355600" indent="3651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CC00FF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CC00FF"/>
                </a:solidFill>
                <a:latin typeface="Comic Sans MS" pitchFamily="66" charset="0"/>
              </a:rPr>
              <a:t>строительным материалом </a:t>
            </a:r>
            <a:r>
              <a:rPr lang="ru-RU" dirty="0">
                <a:latin typeface="Comic Sans MS" pitchFamily="66" charset="0"/>
              </a:rPr>
              <a:t>– </a:t>
            </a:r>
            <a:r>
              <a:rPr lang="ru-RU" dirty="0">
                <a:latin typeface="+mn-lt"/>
              </a:rPr>
              <a:t>«</a:t>
            </a:r>
            <a:r>
              <a:rPr lang="ru-RU" dirty="0">
                <a:latin typeface="Comic Sans MS" pitchFamily="66" charset="0"/>
              </a:rPr>
              <a:t>Строим мебель для игрушек», «Домики для игрушек», «Скамеечки для игрушек», «Машины»; </a:t>
            </a:r>
          </a:p>
          <a:p>
            <a:pPr marL="355600" indent="3651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CC00FF"/>
                </a:solidFill>
                <a:latin typeface="Comic Sans MS" pitchFamily="66" charset="0"/>
              </a:rPr>
              <a:t>дидактические игры </a:t>
            </a:r>
            <a:r>
              <a:rPr lang="ru-RU" i="1" dirty="0">
                <a:latin typeface="Comic Sans MS" pitchFamily="66" charset="0"/>
              </a:rPr>
              <a:t>– </a:t>
            </a:r>
            <a:r>
              <a:rPr lang="ru-RU" dirty="0">
                <a:latin typeface="Comic Sans MS" pitchFamily="66" charset="0"/>
              </a:rPr>
              <a:t>« Мишкины игрушки», «Чудесный мешочек», «Разрезное лото», «Подарки для игрушек».</a:t>
            </a:r>
          </a:p>
          <a:p>
            <a:pPr marL="355600" indent="3651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CC00FF"/>
                </a:solidFill>
                <a:latin typeface="Comic Sans MS" pitchFamily="66" charset="0"/>
              </a:rPr>
              <a:t>игры для развития мелкой моторики </a:t>
            </a:r>
            <a:r>
              <a:rPr lang="ru-RU" dirty="0">
                <a:latin typeface="Comic Sans MS" pitchFamily="66" charset="0"/>
              </a:rPr>
              <a:t>– «Солнышко смеётся», сматывание шерстяной пряжи в клубки, сминание пальцами комочков из бумаги, «Золушка» (перебирали крупу).</a:t>
            </a:r>
          </a:p>
          <a:p>
            <a:pPr marL="355600" indent="-2698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9900"/>
                </a:solidFill>
                <a:latin typeface="Comic Sans MS" pitchFamily="66" charset="0"/>
              </a:rPr>
              <a:t>Читали:</a:t>
            </a:r>
          </a:p>
          <a:p>
            <a:pPr marL="4524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CC00FF"/>
                </a:solidFill>
                <a:latin typeface="Comic Sans MS" pitchFamily="66" charset="0"/>
              </a:rPr>
              <a:t>стихи,</a:t>
            </a:r>
          </a:p>
          <a:p>
            <a:pPr marL="4524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CC00FF"/>
                </a:solidFill>
                <a:latin typeface="Comic Sans MS" pitchFamily="66" charset="0"/>
              </a:rPr>
              <a:t> потешки.</a:t>
            </a:r>
          </a:p>
          <a:p>
            <a:pPr marL="355600" indent="-2698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9900"/>
                </a:solidFill>
                <a:latin typeface="Comic Sans MS" pitchFamily="66" charset="0"/>
              </a:rPr>
              <a:t>Рассматривали:</a:t>
            </a:r>
          </a:p>
          <a:p>
            <a:pPr marL="355600" indent="968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CC00FF"/>
                </a:solidFill>
                <a:latin typeface="Comic Sans MS" pitchFamily="66" charset="0"/>
              </a:rPr>
              <a:t> иллюстрации,</a:t>
            </a:r>
          </a:p>
          <a:p>
            <a:pPr marL="361950" indent="857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CC00FF"/>
                </a:solidFill>
                <a:latin typeface="Comic Sans MS" pitchFamily="66" charset="0"/>
              </a:rPr>
              <a:t> предметные картинки.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CC0099"/>
              </a:solidFill>
              <a:latin typeface="+mn-lt"/>
            </a:endParaRPr>
          </a:p>
        </p:txBody>
      </p:sp>
      <p:pic>
        <p:nvPicPr>
          <p:cNvPr id="12292" name="Picture 4" descr="D:\Учеба\Мама\Анимация\Дети\Малыши\3bffde1cba3dd9d81ff3f03bf363fec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7000" y="5181600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588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2" descr="D:\Учеба\Мама\Анимация\рисованные дети\deti-web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243513"/>
            <a:ext cx="9144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 descr="D:\Учеба\Мама\Анимация\рисованные дети\6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b="-991"/>
          <a:stretch>
            <a:fillRect/>
          </a:stretch>
        </p:blipFill>
        <p:spPr bwMode="auto">
          <a:xfrm>
            <a:off x="838200" y="5281613"/>
            <a:ext cx="11017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9" name="Picture 1" descr="C:\Users\12345\Desktop\фото\DSC016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1066800"/>
            <a:ext cx="327660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0" name="Picture 2" descr="C:\Users\12345\Desktop\фото\DSC0163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5200" y="3886200"/>
            <a:ext cx="29718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3" descr="C:\Users\12345\Desktop\фото\DSC0168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00600" y="1143000"/>
            <a:ext cx="32766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C:\Users\12345\Desktop\1242588297_glamour140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2800" y="-304800"/>
            <a:ext cx="2286000" cy="1685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1515</TotalTime>
  <Words>551</Words>
  <Application>Microsoft Office PowerPoint</Application>
  <PresentationFormat>Экран (4:3)</PresentationFormat>
  <Paragraphs>95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Вера</cp:lastModifiedBy>
  <cp:revision>167</cp:revision>
  <dcterms:created xsi:type="dcterms:W3CDTF">2010-10-08T17:03:16Z</dcterms:created>
  <dcterms:modified xsi:type="dcterms:W3CDTF">2013-11-28T16:56:16Z</dcterms:modified>
</cp:coreProperties>
</file>