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47" r:id="rId2"/>
    <p:sldId id="424" r:id="rId3"/>
    <p:sldId id="417" r:id="rId4"/>
    <p:sldId id="425" r:id="rId5"/>
    <p:sldId id="404" r:id="rId6"/>
    <p:sldId id="406" r:id="rId7"/>
    <p:sldId id="409" r:id="rId8"/>
    <p:sldId id="410" r:id="rId9"/>
    <p:sldId id="411" r:id="rId10"/>
    <p:sldId id="412" r:id="rId11"/>
    <p:sldId id="413" r:id="rId12"/>
    <p:sldId id="419" r:id="rId13"/>
    <p:sldId id="390" r:id="rId14"/>
    <p:sldId id="391" r:id="rId15"/>
    <p:sldId id="392" r:id="rId16"/>
    <p:sldId id="393" r:id="rId17"/>
    <p:sldId id="394" r:id="rId18"/>
    <p:sldId id="395" r:id="rId19"/>
    <p:sldId id="420" r:id="rId20"/>
    <p:sldId id="422" r:id="rId21"/>
    <p:sldId id="423" r:id="rId22"/>
    <p:sldId id="28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675" autoAdjust="0"/>
    <p:restoredTop sz="94289" autoAdjust="0"/>
  </p:normalViewPr>
  <p:slideViewPr>
    <p:cSldViewPr>
      <p:cViewPr>
        <p:scale>
          <a:sx n="75" d="100"/>
          <a:sy n="75" d="100"/>
        </p:scale>
        <p:origin x="-14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437859-5CD4-4996-A57D-78AA5D08B38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3E3E2E-C6B6-40A0-BADE-7C7D17FE52A5}">
      <dgm:prSet phldrT="[Текст]"/>
      <dgm:spPr/>
      <dgm:t>
        <a:bodyPr/>
        <a:lstStyle/>
        <a:p>
          <a:r>
            <a:rPr lang="en-US" dirty="0" smtClean="0"/>
            <a:t>I</a:t>
          </a:r>
          <a:r>
            <a:rPr lang="ru-RU" dirty="0" smtClean="0"/>
            <a:t> ступень (3-5 лет)</a:t>
          </a:r>
          <a:endParaRPr lang="ru-RU" dirty="0"/>
        </a:p>
      </dgm:t>
    </dgm:pt>
    <dgm:pt modelId="{B4AC347F-79CA-44C3-B5B5-380185284501}" type="parTrans" cxnId="{5038058B-992B-4A18-932E-F87CC262BBE1}">
      <dgm:prSet/>
      <dgm:spPr/>
      <dgm:t>
        <a:bodyPr/>
        <a:lstStyle/>
        <a:p>
          <a:endParaRPr lang="ru-RU"/>
        </a:p>
      </dgm:t>
    </dgm:pt>
    <dgm:pt modelId="{DE59F764-4B72-4E17-97B4-25C01AA914C3}" type="sibTrans" cxnId="{5038058B-992B-4A18-932E-F87CC262BBE1}">
      <dgm:prSet/>
      <dgm:spPr/>
      <dgm:t>
        <a:bodyPr/>
        <a:lstStyle/>
        <a:p>
          <a:endParaRPr lang="ru-RU"/>
        </a:p>
      </dgm:t>
    </dgm:pt>
    <dgm:pt modelId="{32297393-D52B-4B83-8EC3-905088526A2C}">
      <dgm:prSet phldrT="[Текст]" custT="1"/>
      <dgm:spPr/>
      <dgm:t>
        <a:bodyPr/>
        <a:lstStyle/>
        <a:p>
          <a:r>
            <a:rPr lang="ru-RU" sz="3200" dirty="0" smtClean="0"/>
            <a:t>Ребенок открывает ближайшее окружение (семью, детский сад, улицу, родной район)</a:t>
          </a:r>
          <a:endParaRPr lang="ru-RU" sz="3200" dirty="0"/>
        </a:p>
      </dgm:t>
    </dgm:pt>
    <dgm:pt modelId="{0E7BA833-DF30-402F-8722-49E24690FB1A}" type="parTrans" cxnId="{B1EB6270-ADE0-4D87-AF2C-C90F094AA4D3}">
      <dgm:prSet/>
      <dgm:spPr/>
      <dgm:t>
        <a:bodyPr/>
        <a:lstStyle/>
        <a:p>
          <a:endParaRPr lang="ru-RU"/>
        </a:p>
      </dgm:t>
    </dgm:pt>
    <dgm:pt modelId="{0FE856AB-645E-4DE1-AA2F-937E6477D12F}" type="sibTrans" cxnId="{B1EB6270-ADE0-4D87-AF2C-C90F094AA4D3}">
      <dgm:prSet/>
      <dgm:spPr/>
      <dgm:t>
        <a:bodyPr/>
        <a:lstStyle/>
        <a:p>
          <a:endParaRPr lang="ru-RU"/>
        </a:p>
      </dgm:t>
    </dgm:pt>
    <dgm:pt modelId="{31D3455E-586D-4CBF-9232-A9CAFAC58E7C}">
      <dgm:prSet phldrT="[Текст]"/>
      <dgm:spPr/>
      <dgm:t>
        <a:bodyPr/>
        <a:lstStyle/>
        <a:p>
          <a:r>
            <a:rPr lang="en-US" dirty="0" smtClean="0"/>
            <a:t>II </a:t>
          </a:r>
          <a:r>
            <a:rPr lang="ru-RU" dirty="0" smtClean="0"/>
            <a:t>ступень (5-7 лет)</a:t>
          </a:r>
          <a:endParaRPr lang="ru-RU" dirty="0"/>
        </a:p>
      </dgm:t>
    </dgm:pt>
    <dgm:pt modelId="{6E2CD591-4A08-4270-9B93-585A3171CF87}" type="parTrans" cxnId="{69F28C59-93D7-4282-AF18-4F53631528D6}">
      <dgm:prSet/>
      <dgm:spPr/>
      <dgm:t>
        <a:bodyPr/>
        <a:lstStyle/>
        <a:p>
          <a:endParaRPr lang="ru-RU"/>
        </a:p>
      </dgm:t>
    </dgm:pt>
    <dgm:pt modelId="{D894F2DE-4D33-4D6D-9A18-EFF9840FD91B}" type="sibTrans" cxnId="{69F28C59-93D7-4282-AF18-4F53631528D6}">
      <dgm:prSet/>
      <dgm:spPr/>
      <dgm:t>
        <a:bodyPr/>
        <a:lstStyle/>
        <a:p>
          <a:endParaRPr lang="ru-RU"/>
        </a:p>
      </dgm:t>
    </dgm:pt>
    <dgm:pt modelId="{FEDF9349-2567-4677-BE4F-BA2E23B0FFA1}">
      <dgm:prSet phldrT="[Текст]" custT="1"/>
      <dgm:spPr/>
      <dgm:t>
        <a:bodyPr/>
        <a:lstStyle/>
        <a:p>
          <a:r>
            <a:rPr lang="ru-RU" sz="2400" dirty="0" smtClean="0"/>
            <a:t>В связи с формированием представлений о пространстве и времени,  развитием познавательных интересов постигает родной город, устанавливает связь между историей родного края и историей России</a:t>
          </a:r>
          <a:endParaRPr lang="ru-RU" sz="2800" dirty="0"/>
        </a:p>
      </dgm:t>
    </dgm:pt>
    <dgm:pt modelId="{B6A4B27B-48A5-4491-B4C3-192518A5EDDC}" type="parTrans" cxnId="{B84753F7-E6DF-4748-8EE7-6A7DC256602E}">
      <dgm:prSet/>
      <dgm:spPr/>
      <dgm:t>
        <a:bodyPr/>
        <a:lstStyle/>
        <a:p>
          <a:endParaRPr lang="ru-RU"/>
        </a:p>
      </dgm:t>
    </dgm:pt>
    <dgm:pt modelId="{9D777E2C-90D9-474B-AFC5-89F2720919FF}" type="sibTrans" cxnId="{B84753F7-E6DF-4748-8EE7-6A7DC256602E}">
      <dgm:prSet/>
      <dgm:spPr/>
      <dgm:t>
        <a:bodyPr/>
        <a:lstStyle/>
        <a:p>
          <a:endParaRPr lang="ru-RU"/>
        </a:p>
      </dgm:t>
    </dgm:pt>
    <dgm:pt modelId="{33259A2E-1C5E-432C-AE53-ACE911AB446E}" type="pres">
      <dgm:prSet presAssocID="{8F437859-5CD4-4996-A57D-78AA5D08B3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E0373B-CD8E-4F8A-A5FA-4F0D164EB3D2}" type="pres">
      <dgm:prSet presAssocID="{31D3455E-586D-4CBF-9232-A9CAFAC58E7C}" presName="boxAndChildren" presStyleCnt="0"/>
      <dgm:spPr/>
    </dgm:pt>
    <dgm:pt modelId="{3C2146A0-306A-4582-BBAB-D0681CD2FFA5}" type="pres">
      <dgm:prSet presAssocID="{31D3455E-586D-4CBF-9232-A9CAFAC58E7C}" presName="parentTextBox" presStyleLbl="node1" presStyleIdx="0" presStyleCnt="2"/>
      <dgm:spPr/>
      <dgm:t>
        <a:bodyPr/>
        <a:lstStyle/>
        <a:p>
          <a:endParaRPr lang="ru-RU"/>
        </a:p>
      </dgm:t>
    </dgm:pt>
    <dgm:pt modelId="{B26D8246-8ED0-48AB-BAC4-36FA3F1D46FE}" type="pres">
      <dgm:prSet presAssocID="{31D3455E-586D-4CBF-9232-A9CAFAC58E7C}" presName="entireBox" presStyleLbl="node1" presStyleIdx="0" presStyleCnt="2"/>
      <dgm:spPr/>
      <dgm:t>
        <a:bodyPr/>
        <a:lstStyle/>
        <a:p>
          <a:endParaRPr lang="ru-RU"/>
        </a:p>
      </dgm:t>
    </dgm:pt>
    <dgm:pt modelId="{3C0F22B0-149A-467B-9A23-16B31D43E9CC}" type="pres">
      <dgm:prSet presAssocID="{31D3455E-586D-4CBF-9232-A9CAFAC58E7C}" presName="descendantBox" presStyleCnt="0"/>
      <dgm:spPr/>
    </dgm:pt>
    <dgm:pt modelId="{2F527F44-552D-493B-86C0-56D96BC85E95}" type="pres">
      <dgm:prSet presAssocID="{FEDF9349-2567-4677-BE4F-BA2E23B0FFA1}" presName="childTextBox" presStyleLbl="fgAccFollowNode1" presStyleIdx="0" presStyleCnt="2" custScaleY="146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941F25-AB11-4400-B756-DD7CA9554FBB}" type="pres">
      <dgm:prSet presAssocID="{DE59F764-4B72-4E17-97B4-25C01AA914C3}" presName="sp" presStyleCnt="0"/>
      <dgm:spPr/>
    </dgm:pt>
    <dgm:pt modelId="{8C21AA3D-1AFD-40B3-AB12-72EBFE6A1D51}" type="pres">
      <dgm:prSet presAssocID="{D03E3E2E-C6B6-40A0-BADE-7C7D17FE52A5}" presName="arrowAndChildren" presStyleCnt="0"/>
      <dgm:spPr/>
    </dgm:pt>
    <dgm:pt modelId="{E7980397-5BE0-4465-94B9-D36CB0CF0154}" type="pres">
      <dgm:prSet presAssocID="{D03E3E2E-C6B6-40A0-BADE-7C7D17FE52A5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6804D764-7A28-4D91-A7BF-52BCFC1C6BBB}" type="pres">
      <dgm:prSet presAssocID="{D03E3E2E-C6B6-40A0-BADE-7C7D17FE52A5}" presName="arrow" presStyleLbl="node1" presStyleIdx="1" presStyleCnt="2" custLinFactNeighborX="-348" custLinFactNeighborY="-1709"/>
      <dgm:spPr/>
      <dgm:t>
        <a:bodyPr/>
        <a:lstStyle/>
        <a:p>
          <a:endParaRPr lang="ru-RU"/>
        </a:p>
      </dgm:t>
    </dgm:pt>
    <dgm:pt modelId="{BD779BED-304E-496E-82B3-E483DA86FA71}" type="pres">
      <dgm:prSet presAssocID="{D03E3E2E-C6B6-40A0-BADE-7C7D17FE52A5}" presName="descendantArrow" presStyleCnt="0"/>
      <dgm:spPr/>
    </dgm:pt>
    <dgm:pt modelId="{BC5ADEC0-C397-411C-B856-395666936584}" type="pres">
      <dgm:prSet presAssocID="{32297393-D52B-4B83-8EC3-905088526A2C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09F4BB-FE9E-4747-84B2-96477FDBFCB4}" type="presOf" srcId="{31D3455E-586D-4CBF-9232-A9CAFAC58E7C}" destId="{B26D8246-8ED0-48AB-BAC4-36FA3F1D46FE}" srcOrd="1" destOrd="0" presId="urn:microsoft.com/office/officeart/2005/8/layout/process4"/>
    <dgm:cxn modelId="{C1C653BC-31D4-4A1C-B313-29A132358130}" type="presOf" srcId="{31D3455E-586D-4CBF-9232-A9CAFAC58E7C}" destId="{3C2146A0-306A-4582-BBAB-D0681CD2FFA5}" srcOrd="0" destOrd="0" presId="urn:microsoft.com/office/officeart/2005/8/layout/process4"/>
    <dgm:cxn modelId="{919250A7-2C2C-41C5-A071-BCF3C8C0202F}" type="presOf" srcId="{FEDF9349-2567-4677-BE4F-BA2E23B0FFA1}" destId="{2F527F44-552D-493B-86C0-56D96BC85E95}" srcOrd="0" destOrd="0" presId="urn:microsoft.com/office/officeart/2005/8/layout/process4"/>
    <dgm:cxn modelId="{69F28C59-93D7-4282-AF18-4F53631528D6}" srcId="{8F437859-5CD4-4996-A57D-78AA5D08B384}" destId="{31D3455E-586D-4CBF-9232-A9CAFAC58E7C}" srcOrd="1" destOrd="0" parTransId="{6E2CD591-4A08-4270-9B93-585A3171CF87}" sibTransId="{D894F2DE-4D33-4D6D-9A18-EFF9840FD91B}"/>
    <dgm:cxn modelId="{1F254EBB-8BFC-4C90-9BEE-FCCC93D82CF1}" type="presOf" srcId="{8F437859-5CD4-4996-A57D-78AA5D08B384}" destId="{33259A2E-1C5E-432C-AE53-ACE911AB446E}" srcOrd="0" destOrd="0" presId="urn:microsoft.com/office/officeart/2005/8/layout/process4"/>
    <dgm:cxn modelId="{BB6BD34E-BA2B-4B33-8A45-21B51ADF09CF}" type="presOf" srcId="{D03E3E2E-C6B6-40A0-BADE-7C7D17FE52A5}" destId="{6804D764-7A28-4D91-A7BF-52BCFC1C6BBB}" srcOrd="1" destOrd="0" presId="urn:microsoft.com/office/officeart/2005/8/layout/process4"/>
    <dgm:cxn modelId="{D3CC2E57-7E69-467E-A03C-8EFFC4CEBD9F}" type="presOf" srcId="{32297393-D52B-4B83-8EC3-905088526A2C}" destId="{BC5ADEC0-C397-411C-B856-395666936584}" srcOrd="0" destOrd="0" presId="urn:microsoft.com/office/officeart/2005/8/layout/process4"/>
    <dgm:cxn modelId="{B84753F7-E6DF-4748-8EE7-6A7DC256602E}" srcId="{31D3455E-586D-4CBF-9232-A9CAFAC58E7C}" destId="{FEDF9349-2567-4677-BE4F-BA2E23B0FFA1}" srcOrd="0" destOrd="0" parTransId="{B6A4B27B-48A5-4491-B4C3-192518A5EDDC}" sibTransId="{9D777E2C-90D9-474B-AFC5-89F2720919FF}"/>
    <dgm:cxn modelId="{B1EB6270-ADE0-4D87-AF2C-C90F094AA4D3}" srcId="{D03E3E2E-C6B6-40A0-BADE-7C7D17FE52A5}" destId="{32297393-D52B-4B83-8EC3-905088526A2C}" srcOrd="0" destOrd="0" parTransId="{0E7BA833-DF30-402F-8722-49E24690FB1A}" sibTransId="{0FE856AB-645E-4DE1-AA2F-937E6477D12F}"/>
    <dgm:cxn modelId="{5038058B-992B-4A18-932E-F87CC262BBE1}" srcId="{8F437859-5CD4-4996-A57D-78AA5D08B384}" destId="{D03E3E2E-C6B6-40A0-BADE-7C7D17FE52A5}" srcOrd="0" destOrd="0" parTransId="{B4AC347F-79CA-44C3-B5B5-380185284501}" sibTransId="{DE59F764-4B72-4E17-97B4-25C01AA914C3}"/>
    <dgm:cxn modelId="{1EBFE851-76A1-4DE8-AAAD-C793CB38DAC4}" type="presOf" srcId="{D03E3E2E-C6B6-40A0-BADE-7C7D17FE52A5}" destId="{E7980397-5BE0-4465-94B9-D36CB0CF0154}" srcOrd="0" destOrd="0" presId="urn:microsoft.com/office/officeart/2005/8/layout/process4"/>
    <dgm:cxn modelId="{61A0972D-42BF-4814-B30B-A2244CB247F0}" type="presParOf" srcId="{33259A2E-1C5E-432C-AE53-ACE911AB446E}" destId="{85E0373B-CD8E-4F8A-A5FA-4F0D164EB3D2}" srcOrd="0" destOrd="0" presId="urn:microsoft.com/office/officeart/2005/8/layout/process4"/>
    <dgm:cxn modelId="{564C5BB0-819E-4659-A57E-E6D3F0E17202}" type="presParOf" srcId="{85E0373B-CD8E-4F8A-A5FA-4F0D164EB3D2}" destId="{3C2146A0-306A-4582-BBAB-D0681CD2FFA5}" srcOrd="0" destOrd="0" presId="urn:microsoft.com/office/officeart/2005/8/layout/process4"/>
    <dgm:cxn modelId="{9DAF69E7-7E29-48EE-A3E2-9756A279B69B}" type="presParOf" srcId="{85E0373B-CD8E-4F8A-A5FA-4F0D164EB3D2}" destId="{B26D8246-8ED0-48AB-BAC4-36FA3F1D46FE}" srcOrd="1" destOrd="0" presId="urn:microsoft.com/office/officeart/2005/8/layout/process4"/>
    <dgm:cxn modelId="{A3B7D545-3D03-495E-BF22-F75301E04AC1}" type="presParOf" srcId="{85E0373B-CD8E-4F8A-A5FA-4F0D164EB3D2}" destId="{3C0F22B0-149A-467B-9A23-16B31D43E9CC}" srcOrd="2" destOrd="0" presId="urn:microsoft.com/office/officeart/2005/8/layout/process4"/>
    <dgm:cxn modelId="{3833CEF4-4F22-4377-AE56-F662713C2462}" type="presParOf" srcId="{3C0F22B0-149A-467B-9A23-16B31D43E9CC}" destId="{2F527F44-552D-493B-86C0-56D96BC85E95}" srcOrd="0" destOrd="0" presId="urn:microsoft.com/office/officeart/2005/8/layout/process4"/>
    <dgm:cxn modelId="{4DB2524D-D2C1-4CA7-966D-0F4964AA642D}" type="presParOf" srcId="{33259A2E-1C5E-432C-AE53-ACE911AB446E}" destId="{AB941F25-AB11-4400-B756-DD7CA9554FBB}" srcOrd="1" destOrd="0" presId="urn:microsoft.com/office/officeart/2005/8/layout/process4"/>
    <dgm:cxn modelId="{948C6B7F-0FC8-4C54-8B3F-76DF9BA9B7B5}" type="presParOf" srcId="{33259A2E-1C5E-432C-AE53-ACE911AB446E}" destId="{8C21AA3D-1AFD-40B3-AB12-72EBFE6A1D51}" srcOrd="2" destOrd="0" presId="urn:microsoft.com/office/officeart/2005/8/layout/process4"/>
    <dgm:cxn modelId="{82FF5533-2860-4710-865B-09ED1D30B3BD}" type="presParOf" srcId="{8C21AA3D-1AFD-40B3-AB12-72EBFE6A1D51}" destId="{E7980397-5BE0-4465-94B9-D36CB0CF0154}" srcOrd="0" destOrd="0" presId="urn:microsoft.com/office/officeart/2005/8/layout/process4"/>
    <dgm:cxn modelId="{5F1D89BE-B3EF-4089-B5A5-4893D5B97160}" type="presParOf" srcId="{8C21AA3D-1AFD-40B3-AB12-72EBFE6A1D51}" destId="{6804D764-7A28-4D91-A7BF-52BCFC1C6BBB}" srcOrd="1" destOrd="0" presId="urn:microsoft.com/office/officeart/2005/8/layout/process4"/>
    <dgm:cxn modelId="{A08A1A07-2C6E-4010-9593-84C1822574BC}" type="presParOf" srcId="{8C21AA3D-1AFD-40B3-AB12-72EBFE6A1D51}" destId="{BD779BED-304E-496E-82B3-E483DA86FA71}" srcOrd="2" destOrd="0" presId="urn:microsoft.com/office/officeart/2005/8/layout/process4"/>
    <dgm:cxn modelId="{F059F648-11DE-494A-878F-A640C916D9A6}" type="presParOf" srcId="{BD779BED-304E-496E-82B3-E483DA86FA71}" destId="{BC5ADEC0-C397-411C-B856-395666936584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1EA080-8FD6-43ED-BFBE-E85ED65B28C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0EA8147-E45B-4110-BF23-16DAF15FDE2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8D8AA-1526-470A-A710-7B89AA90A849}" type="slidenum">
              <a:rPr lang="ru-RU"/>
              <a:pPr/>
              <a:t>1</a:t>
            </a:fld>
            <a:endParaRPr lang="ru-RU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5440F-6F12-4B27-B3D0-0E5B43E451CF}" type="slidenum">
              <a:rPr lang="ru-RU"/>
              <a:pPr/>
              <a:t>22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DBCB4-137E-4361-A4A1-F9BDFF8E3B1A}" type="slidenum">
              <a:rPr lang="ru-RU"/>
              <a:pPr/>
              <a:t>5</a:t>
            </a:fld>
            <a:endParaRPr 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12498-4BB9-4C32-ACB6-A5370522B884}" type="slidenum">
              <a:rPr lang="ru-RU"/>
              <a:pPr/>
              <a:t>6</a:t>
            </a:fld>
            <a:endParaRPr lang="ru-RU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12498-4BB9-4C32-ACB6-A5370522B884}" type="slidenum">
              <a:rPr lang="ru-RU"/>
              <a:pPr/>
              <a:t>7</a:t>
            </a:fld>
            <a:endParaRPr lang="ru-RU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A9E1D-0779-43D9-B840-466B4C2991E2}" type="slidenum">
              <a:rPr lang="ru-RU"/>
              <a:pPr/>
              <a:t>8</a:t>
            </a:fld>
            <a:endParaRPr lang="ru-RU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2B0465-3EA6-4FB9-BEC3-84E041A2BE9C}" type="slidenum">
              <a:rPr lang="ru-RU"/>
              <a:pPr/>
              <a:t>9</a:t>
            </a:fld>
            <a:endParaRPr lang="ru-RU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5E36F-2544-4665-9972-400420A8B0BB}" type="slidenum">
              <a:rPr lang="ru-RU"/>
              <a:pPr/>
              <a:t>10</a:t>
            </a:fld>
            <a:endParaRPr lang="ru-RU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D3880-FB5C-426A-B5D6-457E8AFFD0F5}" type="slidenum">
              <a:rPr lang="ru-RU"/>
              <a:pPr/>
              <a:t>11</a:t>
            </a:fld>
            <a:endParaRPr lang="ru-RU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66172-168D-43D9-A038-471CC8B8A93E}" type="slidenum">
              <a:rPr lang="ru-RU"/>
              <a:pPr/>
              <a:t>20</a:t>
            </a:fld>
            <a:endParaRPr lang="ru-R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14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4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3DB1AE-344E-4455-98ED-6853DD62F6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3C1F3C-DB69-49A9-8F4A-E30C4059A36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54C2BE-C26C-41B1-92DD-2BF62A55AA6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A075A57-AF04-4EA7-85DA-D3298A1FCC0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C921D1C-F4D9-44FC-8F11-F91112AD565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C4D7B6-2E80-40B7-9C22-8D07358E4A3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4A80F0-B6E5-4B30-9BDF-289E7B2EEF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FA6623-A042-4BD4-BA3C-136F287EFDB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38BDDE-1A3A-48AA-BA78-09F4CD5B9E2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65E4C8-AC1B-4F36-B6A6-FC0058962C5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5D7EDE-7AB4-45F4-A94E-BD16793F000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B04456-FEA1-43AC-842C-EF221C511A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6F1C39-1882-4987-95B2-DE9DAEC12B5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7C18DA-E602-43D1-8474-BCFD8D0833B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EAE8BF-06E0-4569-94AD-9F4027D5E57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A11F85-7AF3-4039-AEC3-27FB8814C0A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7B5694B-E2E3-4969-90B7-D12F4E4FA932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89363"/>
            <a:ext cx="8229600" cy="2592387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Семинар: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Знакомимся с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региональной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программой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Е.С. Евдокимовой «Воспитание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маленького волжанина»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400" dirty="0">
              <a:effectLst/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Тема 1: </a:t>
            </a:r>
            <a:r>
              <a:rPr lang="ru-RU" sz="2400" dirty="0" smtClean="0">
                <a:effectLst/>
                <a:latin typeface="Bookman Old Style" pitchFamily="18" charset="0"/>
              </a:rPr>
              <a:t>Теоретические </a:t>
            </a:r>
            <a:r>
              <a:rPr lang="ru-RU" sz="2400" dirty="0">
                <a:effectLst/>
                <a:latin typeface="Bookman Old Style" pitchFamily="18" charset="0"/>
              </a:rPr>
              <a:t>аспекты региональной программы </a:t>
            </a:r>
            <a:endParaRPr lang="ru-RU" sz="2400" dirty="0" smtClean="0">
              <a:effectLst/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sz="2400" dirty="0" smtClean="0">
                <a:effectLst/>
                <a:latin typeface="Bookman Old Style" pitchFamily="18" charset="0"/>
              </a:rPr>
              <a:t>Е.С</a:t>
            </a:r>
            <a:r>
              <a:rPr lang="ru-RU" sz="2400" dirty="0">
                <a:effectLst/>
                <a:latin typeface="Bookman Old Style" pitchFamily="18" charset="0"/>
              </a:rPr>
              <a:t>. Евдокимовой «Воспитание маленького волжанина</a:t>
            </a:r>
          </a:p>
        </p:txBody>
      </p:sp>
      <p:grpSp>
        <p:nvGrpSpPr>
          <p:cNvPr id="234500" name="Group 4"/>
          <p:cNvGrpSpPr>
            <a:grpSpLocks/>
          </p:cNvGrpSpPr>
          <p:nvPr/>
        </p:nvGrpSpPr>
        <p:grpSpPr bwMode="auto">
          <a:xfrm>
            <a:off x="2843213" y="333375"/>
            <a:ext cx="3240087" cy="3311525"/>
            <a:chOff x="1202" y="391"/>
            <a:chExt cx="3265" cy="3492"/>
          </a:xfrm>
        </p:grpSpPr>
        <p:pic>
          <p:nvPicPr>
            <p:cNvPr id="234501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02" y="391"/>
              <a:ext cx="3266" cy="34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34502" name="Text Box 6"/>
            <p:cNvSpPr txBox="1">
              <a:spLocks noChangeArrowheads="1"/>
            </p:cNvSpPr>
            <p:nvPr/>
          </p:nvSpPr>
          <p:spPr bwMode="auto">
            <a:xfrm>
              <a:off x="1202" y="391"/>
              <a:ext cx="3266" cy="34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7" name="Group 27"/>
          <p:cNvGraphicFramePr>
            <a:graphicFrameLocks noGrp="1"/>
          </p:cNvGraphicFramePr>
          <p:nvPr>
            <p:ph type="tbl" idx="1"/>
          </p:nvPr>
        </p:nvGraphicFramePr>
        <p:xfrm>
          <a:off x="642910" y="241865"/>
          <a:ext cx="8229600" cy="637711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83000"/>
                <a:gridCol w="4546600"/>
              </a:tblGrid>
              <a:tr h="1020093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образовательная  программа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«Детство»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(ОО «Художественное творчество»)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региональная образовательная  программа  «Воспитание маленького Волжанина»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531031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Родитель:</a:t>
                      </a: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Родитель: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Знаком с собраниями произведений изобразительного искусства местных мастеров, представленных в музеях, выставочных залах села (города), края. При поддержке педагогов и специалистов повышает свою художественно-культурную компетентность. Принимает их помощь в решении задач художественного образования ребенка.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Самостоятельно и по предложению педагогов организует семейные посещения музеев, галереи; знакомит ребёнка с произведениями изобразительного искусства волжских авторов различных видов и жанров; общается с ребёнком по поводу искусства. Создаёт условия для работы с различными материалами, приобщая сына или дочь к ремеслу и рукоделию. Устраивает выставки работ ребёнка, готов к презентации художественных традиций семьи в условиях дома и ДОУ.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229600" cy="561975"/>
          </a:xfrm>
        </p:spPr>
        <p:txBody>
          <a:bodyPr/>
          <a:lstStyle/>
          <a:p>
            <a:r>
              <a:rPr lang="ru-RU" sz="2800" dirty="0"/>
              <a:t>Содержание программ по </a:t>
            </a:r>
            <a:r>
              <a:rPr lang="ru-RU" sz="2800" dirty="0" smtClean="0"/>
              <a:t>РЭП</a:t>
            </a:r>
            <a:endParaRPr lang="ru-RU" sz="2800" dirty="0"/>
          </a:p>
        </p:txBody>
      </p:sp>
      <p:graphicFrame>
        <p:nvGraphicFramePr>
          <p:cNvPr id="153643" name="Group 43"/>
          <p:cNvGraphicFramePr>
            <a:graphicFrameLocks noGrp="1"/>
          </p:cNvGraphicFramePr>
          <p:nvPr>
            <p:ph type="tbl" idx="1"/>
          </p:nvPr>
        </p:nvGraphicFramePr>
        <p:xfrm>
          <a:off x="250825" y="765175"/>
          <a:ext cx="8642350" cy="547211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00450"/>
                <a:gridCol w="5041900"/>
              </a:tblGrid>
              <a:tr h="1046163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образовательная  программа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«Детство»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(ОО «Познание»)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Региональная образовательная  программа  «Воспитание маленького Волжанина»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Цель-результат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44259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Ребенок: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Использование знаний о временах года и знаковых средств (условных обозначений явлений и объектов природы, круговой диаграммы смены времен года) в различных ситуациях.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Ребенок: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Осень.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Осенью лес становится расписным как терем. Каких только цветов здесь нет! Все деревья сменили свой зелёный наряд. Берёзы и клёны нарядились в жёлтые сарафаны, осины в красные платья. Могучие дубы-богатыри нарядились в медную кованную броню. Только сосны и ели зелёные стоят, как стражи.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 деревьев падает много листьев, постепенно деревья сбрасывают свой наряд. Листочки падают на землю, и получается большой ковёр из листьев, который шуршит и не колется. На нём можно лежать и кувыркаться.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Около деревьев теперь появились новые лесные жители: грибы. Каких грибов тут не увидишь: подберёзовик, подосиновик, грузди, опята, и ядовитые поганки. Когда посмотришь на небо, то увидишь косяки перелётных птиц: журавлей, гусей, уток, они летят далеко. Далеко в тёплые страны.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Субъекты образовательного процесса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571472" y="2071678"/>
          <a:ext cx="8229600" cy="4133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образовательная  программа «</a:t>
                      </a:r>
                      <a:r>
                        <a:rPr kumimoji="0" lang="ru-RU" sz="2400" u="sng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Развитие+</a:t>
                      </a:r>
                      <a:r>
                        <a:rPr kumimoji="0" lang="ru-RU" sz="24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региональная образовательная программа «Воспитание маленького волжанина»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Ребёнок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Педагог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Родитель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Ребёнок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Педагог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Родитель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Специалист учреждения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культуры</a:t>
                      </a:r>
                      <a:endParaRPr lang="ru-RU" sz="24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и условия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Принцип </a:t>
            </a:r>
            <a:r>
              <a:rPr lang="ru-RU" sz="2800" dirty="0" err="1" smtClean="0"/>
              <a:t>гуманизации</a:t>
            </a:r>
            <a:r>
              <a:rPr lang="ru-RU" sz="2800" dirty="0" smtClean="0"/>
              <a:t> образования</a:t>
            </a:r>
          </a:p>
          <a:p>
            <a:r>
              <a:rPr lang="ru-RU" sz="2800" dirty="0" smtClean="0"/>
              <a:t>Принцип </a:t>
            </a:r>
            <a:r>
              <a:rPr lang="ru-RU" sz="2800" dirty="0" err="1" smtClean="0"/>
              <a:t>природосообразности</a:t>
            </a:r>
            <a:endParaRPr lang="ru-RU" sz="2800" dirty="0" smtClean="0"/>
          </a:p>
          <a:p>
            <a:r>
              <a:rPr lang="ru-RU" sz="2800" dirty="0" smtClean="0"/>
              <a:t>Принцип </a:t>
            </a:r>
            <a:r>
              <a:rPr lang="ru-RU" sz="2800" dirty="0" err="1" smtClean="0"/>
              <a:t>деятельностной</a:t>
            </a:r>
            <a:r>
              <a:rPr lang="ru-RU" sz="2800" dirty="0" smtClean="0"/>
              <a:t> направленности образования</a:t>
            </a:r>
          </a:p>
          <a:p>
            <a:r>
              <a:rPr lang="ru-RU" sz="2800" dirty="0" smtClean="0"/>
              <a:t>Принцип взаимодействия воспитывающих взрослых и развития</a:t>
            </a:r>
          </a:p>
          <a:p>
            <a:r>
              <a:rPr lang="ru-RU" sz="2800" dirty="0" smtClean="0"/>
              <a:t>Принцип регионализации образования</a:t>
            </a:r>
          </a:p>
          <a:p>
            <a:r>
              <a:rPr lang="ru-RU" sz="2800" dirty="0" smtClean="0"/>
              <a:t>Принцип непрерывности</a:t>
            </a:r>
          </a:p>
          <a:p>
            <a:r>
              <a:rPr lang="ru-RU" sz="2800" dirty="0" smtClean="0"/>
              <a:t>Принцип интеграции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dirty="0" smtClean="0"/>
              <a:t>Направления программы</a:t>
            </a:r>
            <a:endParaRPr lang="ru-RU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643306" y="1643050"/>
            <a:ext cx="1843082" cy="352424"/>
          </a:xfrm>
          <a:prstGeom prst="downArrowCallout">
            <a:avLst>
              <a:gd name="adj1" fmla="val 154649"/>
              <a:gd name="adj2" fmla="val 154649"/>
              <a:gd name="adj3" fmla="val 16667"/>
              <a:gd name="adj4" fmla="val 66667"/>
            </a:avLst>
          </a:prstGeom>
          <a:gradFill rotWithShape="1">
            <a:gsLst>
              <a:gs pos="0">
                <a:schemeClr val="accent2"/>
              </a:gs>
              <a:gs pos="100000">
                <a:srgbClr val="00CC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20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2000" dirty="0">
              <a:latin typeface="Arial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357950" y="1643050"/>
            <a:ext cx="1843082" cy="352424"/>
          </a:xfrm>
          <a:prstGeom prst="downArrowCallout">
            <a:avLst>
              <a:gd name="adj1" fmla="val 154649"/>
              <a:gd name="adj2" fmla="val 154649"/>
              <a:gd name="adj3" fmla="val 16667"/>
              <a:gd name="adj4" fmla="val 66667"/>
            </a:avLst>
          </a:prstGeom>
          <a:gradFill rotWithShape="1">
            <a:gsLst>
              <a:gs pos="0">
                <a:schemeClr val="accent2"/>
              </a:gs>
              <a:gs pos="100000">
                <a:srgbClr val="00CC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20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2000" dirty="0">
              <a:latin typeface="Arial" charset="0"/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500034" y="2928934"/>
          <a:ext cx="82296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«Природа родного края</a:t>
                      </a:r>
                      <a:r>
                        <a:rPr lang="ru-RU" sz="2800" b="1" baseline="0" dirty="0" smtClean="0"/>
                        <a:t> – Нижнего Поволжья»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«История </a:t>
                      </a:r>
                    </a:p>
                    <a:p>
                      <a:pPr algn="ctr"/>
                      <a:r>
                        <a:rPr lang="ru-RU" sz="2800" b="1" dirty="0" smtClean="0"/>
                        <a:t>и</a:t>
                      </a:r>
                      <a:r>
                        <a:rPr lang="ru-RU" sz="2800" b="1" baseline="0" dirty="0" smtClean="0"/>
                        <a:t> культура </a:t>
                      </a:r>
                      <a:r>
                        <a:rPr lang="ru-RU" sz="2800" b="1" dirty="0" smtClean="0"/>
                        <a:t>родного края</a:t>
                      </a:r>
                      <a:r>
                        <a:rPr lang="ru-RU" sz="2800" b="1" baseline="0" dirty="0" smtClean="0"/>
                        <a:t> – Нижнего Поволжья»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«Искусство родного края</a:t>
                      </a:r>
                      <a:r>
                        <a:rPr lang="ru-RU" sz="2800" b="1" baseline="0" dirty="0" smtClean="0"/>
                        <a:t> – Нижнего Поволжья»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928662" y="1643050"/>
            <a:ext cx="1843082" cy="352424"/>
          </a:xfrm>
          <a:prstGeom prst="downArrowCallout">
            <a:avLst>
              <a:gd name="adj1" fmla="val 154649"/>
              <a:gd name="adj2" fmla="val 154649"/>
              <a:gd name="adj3" fmla="val 16667"/>
              <a:gd name="adj4" fmla="val 66667"/>
            </a:avLst>
          </a:prstGeom>
          <a:gradFill rotWithShape="1">
            <a:gsLst>
              <a:gs pos="0">
                <a:schemeClr val="accent2"/>
              </a:gs>
              <a:gs pos="100000">
                <a:srgbClr val="00CC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20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2000" dirty="0">
              <a:latin typeface="Arial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14480" y="3714752"/>
          <a:ext cx="60960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«Библиотека»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r>
              <a:rPr lang="ru-RU" sz="2400" dirty="0" smtClean="0"/>
              <a:t>Примерная региональная образовательная программа «Воспитание маленького волжанина» Е.С. Евдокимовой</a:t>
            </a:r>
          </a:p>
          <a:p>
            <a:r>
              <a:rPr lang="ru-RU" sz="2400" dirty="0" smtClean="0"/>
              <a:t>Альбомы по изобразительной деятельности «Рисуем всей семьей» для детей и родителей (</a:t>
            </a:r>
            <a:r>
              <a:rPr lang="ru-RU" sz="2400" b="1" dirty="0" smtClean="0"/>
              <a:t>1-й </a:t>
            </a:r>
            <a:r>
              <a:rPr lang="ru-RU" sz="2400" dirty="0" smtClean="0"/>
              <a:t>– 3-4 года; </a:t>
            </a:r>
            <a:r>
              <a:rPr lang="ru-RU" sz="2400" b="1" dirty="0" smtClean="0"/>
              <a:t>2-й</a:t>
            </a:r>
            <a:r>
              <a:rPr lang="ru-RU" sz="2400" dirty="0" smtClean="0"/>
              <a:t> – 4-5 лет; </a:t>
            </a:r>
            <a:r>
              <a:rPr lang="ru-RU" sz="2400" b="1" dirty="0" smtClean="0"/>
              <a:t>3-й</a:t>
            </a:r>
            <a:r>
              <a:rPr lang="ru-RU" sz="2400" dirty="0" smtClean="0"/>
              <a:t> – 5-6 лет; </a:t>
            </a:r>
            <a:r>
              <a:rPr lang="ru-RU" sz="2400" b="1" dirty="0" smtClean="0"/>
              <a:t>4-й</a:t>
            </a:r>
            <a:r>
              <a:rPr lang="ru-RU" sz="2400" dirty="0" smtClean="0"/>
              <a:t> – 6-7 лет)</a:t>
            </a:r>
          </a:p>
          <a:p>
            <a:endParaRPr lang="ru-RU" sz="2800" dirty="0"/>
          </a:p>
        </p:txBody>
      </p:sp>
      <p:pic>
        <p:nvPicPr>
          <p:cNvPr id="4" name="Рисунок 3" descr="P10403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000368" y="4000500"/>
            <a:ext cx="2857488" cy="2143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Готовятся к изданию: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Семейные календари</a:t>
            </a:r>
          </a:p>
          <a:p>
            <a:r>
              <a:rPr lang="ru-RU" sz="2800" dirty="0" smtClean="0"/>
              <a:t>Хрестоматия для чтения в детском саду и дома, 2 части</a:t>
            </a:r>
          </a:p>
          <a:p>
            <a:r>
              <a:rPr lang="ru-RU" sz="2800" dirty="0" smtClean="0"/>
              <a:t>Хрестоматия по музыке</a:t>
            </a:r>
          </a:p>
          <a:p>
            <a:r>
              <a:rPr lang="ru-RU" sz="2800" dirty="0" smtClean="0"/>
              <a:t>Игры детей Поволжья: в детском саду и дома</a:t>
            </a:r>
          </a:p>
          <a:p>
            <a:r>
              <a:rPr lang="ru-RU" sz="2800" dirty="0" smtClean="0"/>
              <a:t>Организованная образовательная деятельность: развивающие занятия для детей 3-7 лет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sz="2400" b="1" dirty="0" smtClean="0"/>
              <a:t>цели-ориентиры для педагогов и родителей;</a:t>
            </a:r>
          </a:p>
          <a:p>
            <a:pPr fontAlgn="t"/>
            <a:endParaRPr lang="ru-RU" sz="2400" b="1" dirty="0" smtClean="0"/>
          </a:p>
          <a:p>
            <a:pPr fontAlgn="t"/>
            <a:r>
              <a:rPr lang="ru-RU" sz="2400" b="1" dirty="0" smtClean="0"/>
              <a:t>содержание образовательного взаимодействия воспитывающих взрослых с ребенком (перечень литературы, произведений , дидактических игр, наглядных пособий);</a:t>
            </a:r>
            <a:endParaRPr lang="ru-RU" sz="2400" dirty="0" smtClean="0"/>
          </a:p>
          <a:p>
            <a:pPr fontAlgn="t"/>
            <a:endParaRPr lang="ru-RU" sz="2400" b="1" dirty="0" smtClean="0"/>
          </a:p>
          <a:p>
            <a:pPr fontAlgn="t"/>
            <a:r>
              <a:rPr lang="ru-RU" sz="2400" b="1" dirty="0" smtClean="0"/>
              <a:t>примерное комплексно-тематическое планирование;</a:t>
            </a:r>
          </a:p>
          <a:p>
            <a:pPr fontAlgn="t"/>
            <a:endParaRPr lang="ru-RU" sz="2400" b="1" dirty="0" smtClean="0"/>
          </a:p>
          <a:p>
            <a:pPr fontAlgn="t"/>
            <a:r>
              <a:rPr lang="en-US" sz="2400" b="1" dirty="0" smtClean="0"/>
              <a:t>I</a:t>
            </a:r>
            <a:r>
              <a:rPr lang="ru-RU" sz="2400" b="1" dirty="0" smtClean="0"/>
              <a:t> ступень - промежуточные,</a:t>
            </a:r>
            <a:r>
              <a:rPr lang="en-US" sz="2400" b="1" dirty="0" smtClean="0"/>
              <a:t> II</a:t>
            </a:r>
            <a:r>
              <a:rPr lang="ru-RU" sz="2400" b="1" dirty="0" smtClean="0"/>
              <a:t> ступень – итоговые результаты освоения региональной программы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Нормативно-правовая основа программы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Закон «Об образовании в РФ»</a:t>
            </a:r>
          </a:p>
          <a:p>
            <a:r>
              <a:rPr lang="ru-RU" sz="2400" dirty="0" smtClean="0"/>
              <a:t>ФГТ к структуре ООП дошкольного образования (приказ от 23.11.2009 №655)</a:t>
            </a:r>
          </a:p>
          <a:p>
            <a:r>
              <a:rPr lang="ru-RU" sz="2400" dirty="0" smtClean="0"/>
              <a:t>Государственная программа «Патриотическое воспитание граждан РФ»</a:t>
            </a:r>
          </a:p>
          <a:p>
            <a:r>
              <a:rPr lang="ru-RU" sz="2400" dirty="0" smtClean="0"/>
              <a:t>Областная целевая программа «Патриотическое воспитание граждан» (23.11.2009 №422-п)</a:t>
            </a:r>
          </a:p>
          <a:p>
            <a:r>
              <a:rPr lang="ru-RU" sz="2400" dirty="0" smtClean="0"/>
              <a:t>Закон Волгоградской области об экологическом образовании в Волгоградской области (15.05.2003 №825-ОД)</a:t>
            </a:r>
          </a:p>
          <a:p>
            <a:r>
              <a:rPr lang="ru-RU" sz="2400" dirty="0" smtClean="0"/>
              <a:t>Теория гуманно-личностного подхода к детям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Вопрос: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Как Вы понимаете термины «патриотизм», «патриотическое воспитание»?</a:t>
            </a:r>
            <a:endParaRPr lang="ru-RU" sz="4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Оцените услышанное на семинаре по направлениям:</a:t>
            </a:r>
            <a:endParaRPr lang="ru-RU" dirty="0"/>
          </a:p>
          <a:p>
            <a:pPr>
              <a:buFontTx/>
              <a:buNone/>
            </a:pPr>
            <a:endParaRPr lang="ru-RU" sz="2800" dirty="0" smtClean="0">
              <a:effectLst/>
            </a:endParaRPr>
          </a:p>
          <a:p>
            <a:pPr>
              <a:buFontTx/>
              <a:buNone/>
            </a:pPr>
            <a:r>
              <a:rPr lang="ru-RU" sz="2800" dirty="0" smtClean="0">
                <a:effectLst/>
              </a:rPr>
              <a:t>- </a:t>
            </a:r>
            <a:r>
              <a:rPr lang="ru-RU" sz="2800" dirty="0">
                <a:effectLst/>
              </a:rPr>
              <a:t>Мне понравилось...</a:t>
            </a:r>
          </a:p>
          <a:p>
            <a:pPr>
              <a:buFontTx/>
              <a:buChar char="-"/>
            </a:pPr>
            <a:endParaRPr lang="ru-RU" sz="2800" dirty="0">
              <a:effectLst/>
            </a:endParaRPr>
          </a:p>
          <a:p>
            <a:pPr>
              <a:buFontTx/>
              <a:buNone/>
            </a:pPr>
            <a:r>
              <a:rPr lang="ru-RU" sz="2800" dirty="0">
                <a:effectLst/>
              </a:rPr>
              <a:t>- Мне не понравилось...</a:t>
            </a:r>
          </a:p>
          <a:p>
            <a:pPr>
              <a:buFontTx/>
              <a:buChar char="-"/>
            </a:pPr>
            <a:endParaRPr lang="ru-RU" sz="2800" dirty="0">
              <a:effectLst/>
            </a:endParaRPr>
          </a:p>
          <a:p>
            <a:pPr>
              <a:buFontTx/>
              <a:buNone/>
            </a:pPr>
            <a:endParaRPr lang="ru-RU" sz="28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857232"/>
            <a:ext cx="8229600" cy="5572164"/>
          </a:xfrm>
        </p:spPr>
        <p:txBody>
          <a:bodyPr/>
          <a:lstStyle/>
          <a:p>
            <a:pPr algn="r">
              <a:buNone/>
            </a:pPr>
            <a:r>
              <a:rPr lang="ru-RU" sz="2800" dirty="0" smtClean="0"/>
              <a:t>«Только тот, кто любит, ценит и     уважает накопленное и сохранённое предшествующим поколением, может любить Родину, узнать её, стать подлинным патриотом»</a:t>
            </a:r>
          </a:p>
          <a:p>
            <a:pPr algn="r">
              <a:buNone/>
            </a:pPr>
            <a:r>
              <a:rPr lang="ru-RU" sz="2800" dirty="0" smtClean="0"/>
              <a:t>                                                                                                   С. Михалков</a:t>
            </a:r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r>
              <a:rPr lang="ru-RU" sz="2800" dirty="0" smtClean="0"/>
              <a:t>«Человек, не знающий своего прошлого, не имеет будущего…»</a:t>
            </a:r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r>
              <a:rPr lang="ru-RU" sz="2800" dirty="0" smtClean="0"/>
              <a:t>Народная мудрость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dirty="0"/>
          </a:p>
          <a:p>
            <a:pPr algn="ctr">
              <a:buFont typeface="Wingdings" pitchFamily="2" charset="2"/>
              <a:buNone/>
            </a:pPr>
            <a:endParaRPr lang="ru-RU" sz="3600" b="1" i="1" u="sng" dirty="0"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ru-RU" sz="4800" b="1" i="1" dirty="0">
                <a:effectLst/>
                <a:latin typeface="Bookman Old Style" pitchFamily="18" charset="0"/>
              </a:rPr>
              <a:t>Спасибо за внимание!</a:t>
            </a:r>
          </a:p>
          <a:p>
            <a:pPr>
              <a:buFont typeface="Wingdings" pitchFamily="2" charset="2"/>
              <a:buNone/>
            </a:pPr>
            <a:endParaRPr lang="ru-RU" sz="4800" b="1" i="1" dirty="0">
              <a:effectLst/>
              <a:latin typeface="Bookman Old Style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4800" b="1" i="1" dirty="0">
                <a:effectLst/>
                <a:latin typeface="Bookman Old Style" pitchFamily="18" charset="0"/>
              </a:rPr>
              <a:t>До новых встреч!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 dirty="0" smtClean="0"/>
              <a:t>Понятие «патриотизм», «патриотическое воспитание»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48311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/>
              <a:t>Патриотизм</a:t>
            </a:r>
            <a:r>
              <a:rPr lang="ru-RU" sz="2400" dirty="0" smtClean="0"/>
              <a:t> - чувство ответственности перед обществом, чувство глубокой, духовной привязанности к семье, дому. Родине, родной природе, толерантное отношение к другим людям.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Патриотическое воспитание </a:t>
            </a:r>
            <a:r>
              <a:rPr lang="ru-RU" sz="2400" dirty="0" smtClean="0"/>
              <a:t>– это процесс освоения, наследия традиционной отечественной культуры, формирование отношения к стране и государству, где живёт человек.</a:t>
            </a:r>
          </a:p>
          <a:p>
            <a:r>
              <a:rPr lang="ru-RU" sz="2400" dirty="0" smtClean="0"/>
              <a:t> </a:t>
            </a:r>
            <a:r>
              <a:rPr lang="ru-RU" sz="2400" b="1" dirty="0" smtClean="0"/>
              <a:t> Патриотическое воспитание  - </a:t>
            </a:r>
            <a:r>
              <a:rPr lang="ru-RU" sz="2400" dirty="0" smtClean="0"/>
              <a:t>процесс формирования сознательного человека, любящего свою Родину, землю, где он родился и рос, гордящегося историческими свершениями своего народа и его культурой.</a:t>
            </a:r>
            <a:r>
              <a:rPr lang="ru-RU" sz="2400" i="1" dirty="0" smtClean="0"/>
              <a:t> 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Актуальность: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Сейчас, в период нестабильности в обществе, возникает необходимость вернуться к лучшим традициям нашего народа, к его вековым корням, к таким вечным понятиям, как род, родство, Родина.</a:t>
            </a:r>
          </a:p>
          <a:p>
            <a:r>
              <a:rPr lang="ru-RU" sz="2000" dirty="0" smtClean="0"/>
              <a:t>В проекте Национальной доктрины образования в Российской Федерации подчеркивается, что «система образования призвана обеспечить воспитание патриотов России, граждан правового демократического, социального государства, уважающих права и свободы личности, обладающих высокой нравственностью и проявляющих национальную и религиозную терпимость». Реализация такой системы образования невозможна без знаний традиций своей Родины, своего края. </a:t>
            </a:r>
          </a:p>
          <a:p>
            <a:r>
              <a:rPr lang="ru-RU" sz="2000" dirty="0" smtClean="0"/>
              <a:t>Дошкольный возраст, как возраст формирования основ личности, имеет свои потенциальные возможности для формирования высших социальных чувств, к которым относится и чувство патриотизма. Чтобы найти верный путь воспитания многогранного чувства любви к Родине, сначала следует представить, на базе каких чувств эта любовь может сформироваться и без какой эмоционально-познавательной основы она не сможет появиться. Если патриотизм рассматривать как привязанность, преданность, ответственность по отношению к своей Родине, то ребенка еще в дошкольном возрасте учим быть привязанным к чему-то, кому-то. Прежде, чем человек будет сопереживать бедам и проблемам Родины, он должен приобрести опыт сопереживания как человеческого чувства. Восхищение просторами страны, ее красотами и богатствами возникает, если научить ребенка видеть красоту вокруг себя. Прежде, чем человек сможет трудиться на благо Родины, он должен уметь добросовестно и ответственно выполнять любое дело, за которое берется.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Компоненты педагогического процесса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i="1" dirty="0"/>
              <a:t>(«Дошкольное образование». Словарь терминов</a:t>
            </a:r>
          </a:p>
          <a:p>
            <a:pPr algn="ctr">
              <a:buFont typeface="Wingdings" pitchFamily="2" charset="2"/>
              <a:buNone/>
            </a:pPr>
            <a:r>
              <a:rPr lang="ru-RU" sz="2800" i="1" dirty="0"/>
              <a:t>Н. А. Виноградова)</a:t>
            </a:r>
          </a:p>
          <a:p>
            <a:r>
              <a:rPr lang="ru-RU" sz="2800" dirty="0"/>
              <a:t>Цель (педагогический идеал воспитания);</a:t>
            </a:r>
          </a:p>
          <a:p>
            <a:r>
              <a:rPr lang="ru-RU" sz="2800" dirty="0"/>
              <a:t>Задачи;</a:t>
            </a:r>
          </a:p>
          <a:p>
            <a:r>
              <a:rPr lang="ru-RU" sz="2800" dirty="0"/>
              <a:t>Содержание (образовательная программа);</a:t>
            </a:r>
          </a:p>
          <a:p>
            <a:r>
              <a:rPr lang="ru-RU" sz="2800" dirty="0"/>
              <a:t>Средства, формы и методы;</a:t>
            </a:r>
          </a:p>
          <a:p>
            <a:r>
              <a:rPr lang="ru-RU" sz="2800" dirty="0"/>
              <a:t>Объекты и субъекты (люди);</a:t>
            </a:r>
          </a:p>
          <a:p>
            <a:r>
              <a:rPr lang="ru-RU" sz="2800" dirty="0"/>
              <a:t>Оценочно-результативный </a:t>
            </a:r>
            <a:r>
              <a:rPr lang="ru-RU" sz="2800" i="1" dirty="0"/>
              <a:t>(по В.А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Сластёнину</a:t>
            </a:r>
            <a:r>
              <a:rPr lang="ru-RU" sz="2800" i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714356"/>
            <a:ext cx="8229600" cy="706438"/>
          </a:xfrm>
        </p:spPr>
        <p:txBody>
          <a:bodyPr/>
          <a:lstStyle/>
          <a:p>
            <a:r>
              <a:rPr lang="ru-RU" sz="3200" dirty="0"/>
              <a:t>Ведущая цель</a:t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99389" name="Group 61"/>
          <p:cNvGraphicFramePr>
            <a:graphicFrameLocks noGrp="1"/>
          </p:cNvGraphicFramePr>
          <p:nvPr>
            <p:ph type="tbl" idx="1"/>
          </p:nvPr>
        </p:nvGraphicFramePr>
        <p:xfrm>
          <a:off x="214282" y="1857364"/>
          <a:ext cx="8642350" cy="42062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16350"/>
                <a:gridCol w="4826000"/>
              </a:tblGrid>
              <a:tr h="438264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образовательная  программа 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«Детство»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региональная образовательная  программа  «Воспитание маленького Волжанина»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222556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Развитие умственных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творческих способностей детей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Девиз программы: «Чувствовать-Познавать-Творить»</a:t>
                      </a:r>
                      <a:endParaRPr kumimoji="0" lang="ru-RU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Объединение усилий семьи, детского сада, учреждений дополнительного образования, культуры и искусства в становлении, развитии в ребенке Благородного Гражданина.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285728"/>
            <a:ext cx="8229600" cy="706438"/>
          </a:xfrm>
        </p:spPr>
        <p:txBody>
          <a:bodyPr/>
          <a:lstStyle/>
          <a:p>
            <a:r>
              <a:rPr lang="ru-RU" sz="3200" dirty="0" smtClean="0"/>
              <a:t>Задачи программы:</a:t>
            </a:r>
            <a:endParaRPr lang="ru-RU" sz="3200" dirty="0"/>
          </a:p>
        </p:txBody>
      </p:sp>
      <p:graphicFrame>
        <p:nvGraphicFramePr>
          <p:cNvPr id="99389" name="Group 61"/>
          <p:cNvGraphicFramePr>
            <a:graphicFrameLocks noGrp="1"/>
          </p:cNvGraphicFramePr>
          <p:nvPr>
            <p:ph type="tbl" idx="1"/>
          </p:nvPr>
        </p:nvGraphicFramePr>
        <p:xfrm>
          <a:off x="285720" y="285728"/>
          <a:ext cx="8642350" cy="69189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16350"/>
                <a:gridCol w="4826000"/>
              </a:tblGrid>
              <a:tr h="604838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образовательная  программа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«Детство»</a:t>
                      </a:r>
                      <a:endParaRPr kumimoji="0" lang="ru-RU" sz="18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(ОО «Социализация»)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региональная образовательная  программа  «Воспитание маленького Волжанина»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4872078">
                <a:tc>
                  <a:txBody>
                    <a:bodyPr/>
                    <a:lstStyle/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1.Воспитание  гуманистической направленности поведения, развитие  социальных чувств, эмоциональной отзывчивости.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 Воспитание привычки культурного поведения и общения с людьми.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 Обогащение опыта сотрудничества, дружеских взаимоотношений со сверстниками и взаимодействий со взрослыми.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4.Развитие положительного отношения к воспитывающим взрослым.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5.Формирование представления о мире, о многообразии стран и народов мира.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6. Воспитание любви к своей семье, детскому саду, родному городу, родной стране.</a:t>
                      </a: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914400" marR="0" lvl="1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dirty="0" smtClean="0"/>
                        <a:t>1. Определение целей-ориентиров для каждого участника </a:t>
                      </a:r>
                      <a:r>
                        <a:rPr lang="ru-RU" sz="1800" dirty="0" err="1" smtClean="0"/>
                        <a:t>в-о</a:t>
                      </a:r>
                      <a:r>
                        <a:rPr lang="ru-RU" sz="1800" dirty="0" smtClean="0"/>
                        <a:t> процесса, направляющих внимание педагогов и родителей как на развитие интегративных качеств ребенка, так и на саморазвитие.</a:t>
                      </a:r>
                    </a:p>
                    <a:p>
                      <a:pPr>
                        <a:buNone/>
                      </a:pPr>
                      <a:r>
                        <a:rPr lang="ru-RU" sz="1800" dirty="0" smtClean="0"/>
                        <a:t>2. Разработка содержания образовательного взаимодействия</a:t>
                      </a:r>
                    </a:p>
                    <a:p>
                      <a:pPr>
                        <a:buNone/>
                      </a:pPr>
                      <a:r>
                        <a:rPr lang="ru-RU" sz="1800" dirty="0" smtClean="0"/>
                        <a:t>    воспитывающих взрослых с ребенком.</a:t>
                      </a:r>
                    </a:p>
                    <a:p>
                      <a:pPr>
                        <a:buNone/>
                      </a:pPr>
                      <a:r>
                        <a:rPr lang="ru-RU" sz="1800" dirty="0" smtClean="0"/>
                        <a:t>3. Развитие взаимно терпимых и ответственных отношений воспитывающих взрослых, усиливающих воспитание нравственных качеств гражданина.</a:t>
                      </a:r>
                    </a:p>
                    <a:p>
                      <a:pPr>
                        <a:buNone/>
                      </a:pPr>
                      <a:r>
                        <a:rPr lang="ru-RU" sz="1800" dirty="0" smtClean="0"/>
                        <a:t>4. Обеспечение овладения ребенком знаниями о природе, истории и культуре родного края, качествами, которые стимулируют дальнейшую познавательную деятельность и устремленность к новому знанию, присвоению позитивных моделей поведения гражданина в природе и обществе.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2800" dirty="0" smtClean="0"/>
              <a:t>Задачи </a:t>
            </a:r>
            <a:r>
              <a:rPr lang="ru-RU" sz="2800" dirty="0"/>
              <a:t>художественно-эстетического воспитания </a:t>
            </a:r>
            <a:r>
              <a:rPr lang="ru-RU" sz="2400" dirty="0"/>
              <a:t>(старший дошкольный возраст)</a:t>
            </a:r>
          </a:p>
        </p:txBody>
      </p:sp>
      <p:graphicFrame>
        <p:nvGraphicFramePr>
          <p:cNvPr id="138295" name="Group 55"/>
          <p:cNvGraphicFramePr>
            <a:graphicFrameLocks noGrp="1"/>
          </p:cNvGraphicFramePr>
          <p:nvPr>
            <p:ph type="tbl" idx="1"/>
          </p:nvPr>
        </p:nvGraphicFramePr>
        <p:xfrm>
          <a:off x="285720" y="1071546"/>
          <a:ext cx="8569325" cy="54315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176713"/>
                <a:gridCol w="4392612"/>
              </a:tblGrid>
              <a:tr h="922338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образовательная  программа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«Детство»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(ОО «Художественное творчество»)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Региональная образовательная  программа  «Воспитание маленького Волжанина»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/>
                </a:tc>
              </a:tr>
              <a:tr h="36036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Ребенок: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Осваивает действия моделирования взаимодействия окружающих  предметов.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Осваивает действия графического моделирования открытого пространства на листе бумаги.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Осваивает действия цветовой символизации взаимоотношений и взаимодействия изображаемых предметов.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18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Ребёнок: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Замечает красоту родного города, края, переданную художниками в своих произведениях. По предложению взрослого посещает выставки, художественные мастерские, просматривает фотографии, слайды, фильмы о творчестве нижневолжских художников, с увлечением познаёт условия их труда, учится различать произведения изобразительного искусства разных видов и жанров.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Проявляет самостоятельность и творческую инициативу, реализуя полученные знания и навыки в художественно-творческой деятельности. Стремится к самовыражению через презентацию своего творчества (выставки рисунков, иллюстрирование «авторских» книг, журналов и др.)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41" name="Group 29"/>
          <p:cNvGraphicFramePr>
            <a:graphicFrameLocks noGrp="1"/>
          </p:cNvGraphicFramePr>
          <p:nvPr>
            <p:ph type="tbl" idx="1"/>
          </p:nvPr>
        </p:nvGraphicFramePr>
        <p:xfrm>
          <a:off x="457200" y="333375"/>
          <a:ext cx="8229600" cy="592296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83000"/>
                <a:gridCol w="4546600"/>
              </a:tblGrid>
              <a:tr h="1030288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Примерная  образовательная  программа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«Детство»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(ОО «Художественное творчество»)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Региональная образовательная  программа  «Воспитание маленького Волжанина»</a:t>
                      </a:r>
                    </a:p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Цель-результат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485616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-Педагог: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Создание условий для наблюдения взаимодействия живых объектов в реальной жизни.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Обучение детей созданию пейзажа.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Подбор художественных произведений  с композиционной вариативностью.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Обучение детей созданию живописной динамичной композиции.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18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Педагог: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Владеет информацией об изобразительном искусстве Нижневолжского региона с древних времён до наших дней. Самостоятельно и при поддержке специалистов развивает свою художественную компетентность. Понимает значение развития компетентности для решения задач художественного образования детей. Сотрудничает с педагогами других образовательных учреждений по данному направлению; учреждений культуры, осваивая музейную педагогику.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Создаёт условия для развития эстетического восприятия изобразительного искусства родного края; для творческого самовыражения ребёнка.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Организует вариативное художественное образование родителей (студии, мастерские, клуб), выявляет их творческие возможности.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2220</TotalTime>
  <Words>1629</Words>
  <Application>Microsoft Office PowerPoint</Application>
  <PresentationFormat>Экран (4:3)</PresentationFormat>
  <Paragraphs>173</Paragraphs>
  <Slides>22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Течение</vt:lpstr>
      <vt:lpstr>Слайд 1</vt:lpstr>
      <vt:lpstr>Вопрос:</vt:lpstr>
      <vt:lpstr>Понятие «патриотизм», «патриотическое воспитание»</vt:lpstr>
      <vt:lpstr>Актуальность:</vt:lpstr>
      <vt:lpstr>Компоненты педагогического процесса</vt:lpstr>
      <vt:lpstr>Ведущая цель </vt:lpstr>
      <vt:lpstr>Задачи программы:</vt:lpstr>
      <vt:lpstr>Задачи художественно-эстетического воспитания (старший дошкольный возраст)</vt:lpstr>
      <vt:lpstr>Слайд 9</vt:lpstr>
      <vt:lpstr>Слайд 10</vt:lpstr>
      <vt:lpstr>Содержание программ по РЭП</vt:lpstr>
      <vt:lpstr>Субъекты образовательного процесса</vt:lpstr>
      <vt:lpstr>Принципы и условия</vt:lpstr>
      <vt:lpstr>Структура программы</vt:lpstr>
      <vt:lpstr>Направления программы</vt:lpstr>
      <vt:lpstr>«Библиотека» программы</vt:lpstr>
      <vt:lpstr>Готовятся к изданию:</vt:lpstr>
      <vt:lpstr>Структура программы</vt:lpstr>
      <vt:lpstr>Нормативно-правовая основа программы</vt:lpstr>
      <vt:lpstr>Задание:</vt:lpstr>
      <vt:lpstr>Слайд 21</vt:lpstr>
      <vt:lpstr>Слайд 22</vt:lpstr>
    </vt:vector>
  </TitlesOfParts>
  <Company>USR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USER2</dc:creator>
  <cp:lastModifiedBy>c400</cp:lastModifiedBy>
  <cp:revision>172</cp:revision>
  <dcterms:created xsi:type="dcterms:W3CDTF">2009-10-29T08:52:37Z</dcterms:created>
  <dcterms:modified xsi:type="dcterms:W3CDTF">2014-02-12T14:12:36Z</dcterms:modified>
</cp:coreProperties>
</file>