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7" r:id="rId3"/>
    <p:sldId id="268" r:id="rId4"/>
    <p:sldId id="259" r:id="rId5"/>
    <p:sldId id="269" r:id="rId6"/>
    <p:sldId id="270" r:id="rId7"/>
    <p:sldId id="277" r:id="rId8"/>
    <p:sldId id="273" r:id="rId9"/>
    <p:sldId id="274" r:id="rId10"/>
    <p:sldId id="276" r:id="rId11"/>
    <p:sldId id="266" r:id="rId12"/>
    <p:sldId id="27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BC1A215-2021-45A9-8306-B9866F216204}">
          <p14:sldIdLst>
            <p14:sldId id="256"/>
          </p14:sldIdLst>
        </p14:section>
        <p14:section name="Раздел без заголовка" id="{3D73BF48-074F-45EB-A071-DE1A415B4B6E}">
          <p14:sldIdLst>
            <p14:sldId id="267"/>
            <p14:sldId id="268"/>
            <p14:sldId id="259"/>
            <p14:sldId id="269"/>
            <p14:sldId id="270"/>
            <p14:sldId id="277"/>
            <p14:sldId id="273"/>
            <p14:sldId id="274"/>
            <p14:sldId id="276"/>
            <p14:sldId id="26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3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9923B-90E1-473D-9D7C-3D9F388B360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F94AD16-E393-4F7F-81F3-1E944581027A}">
      <dgm:prSet phldrT="[Текст]"/>
      <dgm:spPr/>
      <dgm:t>
        <a:bodyPr/>
        <a:lstStyle/>
        <a:p>
          <a:r>
            <a:rPr lang="ru-RU" dirty="0" smtClean="0">
              <a:solidFill>
                <a:schemeClr val="bg1"/>
              </a:solidFill>
            </a:rPr>
            <a:t>КГН</a:t>
          </a:r>
          <a:endParaRPr lang="ru-RU" dirty="0">
            <a:solidFill>
              <a:schemeClr val="bg1"/>
            </a:solidFill>
          </a:endParaRPr>
        </a:p>
      </dgm:t>
    </dgm:pt>
    <dgm:pt modelId="{B2A897D4-6896-4083-B7C6-B59E694981FC}" type="parTrans" cxnId="{5BE9F0E2-71CB-4F9A-A94F-D493E161ED6C}">
      <dgm:prSet/>
      <dgm:spPr/>
      <dgm:t>
        <a:bodyPr/>
        <a:lstStyle/>
        <a:p>
          <a:endParaRPr lang="ru-RU"/>
        </a:p>
      </dgm:t>
    </dgm:pt>
    <dgm:pt modelId="{3BF4861F-59E7-426C-8BF7-07BE8D6E5D88}" type="sibTrans" cxnId="{5BE9F0E2-71CB-4F9A-A94F-D493E161ED6C}">
      <dgm:prSet/>
      <dgm:spPr/>
      <dgm:t>
        <a:bodyPr/>
        <a:lstStyle/>
        <a:p>
          <a:endParaRPr lang="ru-RU"/>
        </a:p>
      </dgm:t>
    </dgm:pt>
    <dgm:pt modelId="{9216FC45-7D95-43F9-A662-09FA306E23E7}">
      <dgm:prSet phldrT="[Текст]" custT="1"/>
      <dgm:spPr/>
      <dgm:t>
        <a:bodyPr/>
        <a:lstStyle/>
        <a:p>
          <a:r>
            <a:rPr lang="ru-RU" sz="1400" dirty="0" smtClean="0">
              <a:solidFill>
                <a:schemeClr val="bg1"/>
              </a:solidFill>
            </a:rPr>
            <a:t>Режимные моменты:</a:t>
          </a:r>
        </a:p>
        <a:p>
          <a:r>
            <a:rPr lang="ru-RU" sz="1400" dirty="0" smtClean="0">
              <a:solidFill>
                <a:schemeClr val="bg1"/>
              </a:solidFill>
            </a:rPr>
            <a:t>прием детей, прием пищи,  прогулка, сон, закаливающие и гигиенические мероприятия.</a:t>
          </a:r>
          <a:endParaRPr lang="ru-RU" sz="1400" dirty="0">
            <a:solidFill>
              <a:schemeClr val="bg1"/>
            </a:solidFill>
          </a:endParaRPr>
        </a:p>
      </dgm:t>
    </dgm:pt>
    <dgm:pt modelId="{4B81E07E-529D-4549-A0F0-7BE543BF131C}" type="parTrans" cxnId="{42EC7F35-CC19-4EBB-9239-4030C122DB35}">
      <dgm:prSet/>
      <dgm:spPr/>
      <dgm:t>
        <a:bodyPr/>
        <a:lstStyle/>
        <a:p>
          <a:endParaRPr lang="ru-RU"/>
        </a:p>
      </dgm:t>
    </dgm:pt>
    <dgm:pt modelId="{300067CB-8F6E-489F-9BDA-3DBA72414377}" type="sibTrans" cxnId="{42EC7F35-CC19-4EBB-9239-4030C122DB35}">
      <dgm:prSet/>
      <dgm:spPr/>
      <dgm:t>
        <a:bodyPr/>
        <a:lstStyle/>
        <a:p>
          <a:endParaRPr lang="ru-RU"/>
        </a:p>
      </dgm:t>
    </dgm:pt>
    <dgm:pt modelId="{61034F73-7F69-4267-977A-121446333915}">
      <dgm:prSet phldrT="[Текст]" custT="1"/>
      <dgm:spPr/>
      <dgm:t>
        <a:bodyPr/>
        <a:lstStyle/>
        <a:p>
          <a:r>
            <a:rPr lang="ru-RU" sz="1400" dirty="0" smtClean="0">
              <a:solidFill>
                <a:schemeClr val="bg1"/>
              </a:solidFill>
            </a:rPr>
            <a:t>Работа с родителями:</a:t>
          </a:r>
        </a:p>
        <a:p>
          <a:r>
            <a:rPr lang="ru-RU" sz="1400" dirty="0" smtClean="0">
              <a:solidFill>
                <a:schemeClr val="bg1"/>
              </a:solidFill>
            </a:rPr>
            <a:t>консультации, беседы, папки – передвижки, развлечения, анкеты.</a:t>
          </a:r>
          <a:endParaRPr lang="ru-RU" sz="1400" dirty="0">
            <a:solidFill>
              <a:schemeClr val="bg1"/>
            </a:solidFill>
          </a:endParaRPr>
        </a:p>
      </dgm:t>
    </dgm:pt>
    <dgm:pt modelId="{3D3B1D5F-7FAB-4F97-85D1-D85CFB92C30B}" type="parTrans" cxnId="{71E0E125-3530-4EB2-87DF-42D0EDC9FC06}">
      <dgm:prSet/>
      <dgm:spPr/>
      <dgm:t>
        <a:bodyPr/>
        <a:lstStyle/>
        <a:p>
          <a:endParaRPr lang="ru-RU"/>
        </a:p>
      </dgm:t>
    </dgm:pt>
    <dgm:pt modelId="{D2C848F1-98C8-454F-BAFA-78587953B784}" type="sibTrans" cxnId="{71E0E125-3530-4EB2-87DF-42D0EDC9FC06}">
      <dgm:prSet/>
      <dgm:spPr/>
      <dgm:t>
        <a:bodyPr/>
        <a:lstStyle/>
        <a:p>
          <a:endParaRPr lang="ru-RU"/>
        </a:p>
      </dgm:t>
    </dgm:pt>
    <dgm:pt modelId="{D8EA5B2E-99AF-4BDB-8D12-55C1FBB43C18}">
      <dgm:prSet custT="1"/>
      <dgm:spPr/>
      <dgm:t>
        <a:bodyPr/>
        <a:lstStyle/>
        <a:p>
          <a:r>
            <a:rPr lang="ru-RU" sz="1400" dirty="0" smtClean="0">
              <a:solidFill>
                <a:schemeClr val="bg1"/>
              </a:solidFill>
            </a:rPr>
            <a:t>Непосредственно  образовательная деятельность</a:t>
          </a:r>
          <a:endParaRPr lang="ru-RU" sz="1400" dirty="0">
            <a:solidFill>
              <a:schemeClr val="bg1"/>
            </a:solidFill>
          </a:endParaRPr>
        </a:p>
      </dgm:t>
    </dgm:pt>
    <dgm:pt modelId="{6F77B140-6FA0-4310-BFD6-D9D6E9A18E36}" type="parTrans" cxnId="{B786C4C3-3944-4908-847D-BEB4BFBFEC31}">
      <dgm:prSet/>
      <dgm:spPr/>
      <dgm:t>
        <a:bodyPr/>
        <a:lstStyle/>
        <a:p>
          <a:endParaRPr lang="ru-RU"/>
        </a:p>
      </dgm:t>
    </dgm:pt>
    <dgm:pt modelId="{138CF7FD-5158-47DE-B57C-B15C946B6277}" type="sibTrans" cxnId="{B786C4C3-3944-4908-847D-BEB4BFBFEC31}">
      <dgm:prSet/>
      <dgm:spPr/>
      <dgm:t>
        <a:bodyPr/>
        <a:lstStyle/>
        <a:p>
          <a:endParaRPr lang="ru-RU"/>
        </a:p>
      </dgm:t>
    </dgm:pt>
    <dgm:pt modelId="{F14E8E93-A2B0-4DAD-A403-F098A2A65E30}">
      <dgm:prSet custT="1"/>
      <dgm:spPr/>
      <dgm:t>
        <a:bodyPr/>
        <a:lstStyle/>
        <a:p>
          <a:r>
            <a:rPr lang="ru-RU" sz="1400" dirty="0" smtClean="0">
              <a:solidFill>
                <a:schemeClr val="bg1"/>
              </a:solidFill>
            </a:rPr>
            <a:t>Игровые ситуации:</a:t>
          </a:r>
        </a:p>
        <a:p>
          <a:r>
            <a:rPr lang="ru-RU" sz="1400" dirty="0" smtClean="0">
              <a:solidFill>
                <a:schemeClr val="bg1"/>
              </a:solidFill>
            </a:rPr>
            <a:t>сюжетно – ролевые, дидактические и словесные игры.</a:t>
          </a:r>
          <a:endParaRPr lang="ru-RU" sz="1400" dirty="0">
            <a:solidFill>
              <a:schemeClr val="bg1"/>
            </a:solidFill>
          </a:endParaRPr>
        </a:p>
      </dgm:t>
    </dgm:pt>
    <dgm:pt modelId="{24FF4E42-9FB6-4208-A2B4-267D7E70BB4C}" type="parTrans" cxnId="{D4B6D225-56EF-4D7F-AD6C-4396E9173C28}">
      <dgm:prSet/>
      <dgm:spPr/>
      <dgm:t>
        <a:bodyPr/>
        <a:lstStyle/>
        <a:p>
          <a:endParaRPr lang="ru-RU"/>
        </a:p>
      </dgm:t>
    </dgm:pt>
    <dgm:pt modelId="{D103B9A7-2128-4217-9545-74E1719551C9}" type="sibTrans" cxnId="{D4B6D225-56EF-4D7F-AD6C-4396E9173C28}">
      <dgm:prSet/>
      <dgm:spPr/>
      <dgm:t>
        <a:bodyPr/>
        <a:lstStyle/>
        <a:p>
          <a:endParaRPr lang="ru-RU"/>
        </a:p>
      </dgm:t>
    </dgm:pt>
    <dgm:pt modelId="{71BD704C-A076-4726-8D1C-38D18B249C47}" type="pres">
      <dgm:prSet presAssocID="{EE99923B-90E1-473D-9D7C-3D9F388B3603}" presName="Name0" presStyleCnt="0">
        <dgm:presLayoutVars>
          <dgm:chPref val="1"/>
          <dgm:dir/>
          <dgm:animOne val="branch"/>
          <dgm:animLvl val="lvl"/>
          <dgm:resizeHandles val="exact"/>
        </dgm:presLayoutVars>
      </dgm:prSet>
      <dgm:spPr/>
    </dgm:pt>
    <dgm:pt modelId="{F8E4A982-FCA0-47A8-9DFF-AE1D47E8A834}" type="pres">
      <dgm:prSet presAssocID="{DF94AD16-E393-4F7F-81F3-1E944581027A}" presName="root1" presStyleCnt="0"/>
      <dgm:spPr/>
    </dgm:pt>
    <dgm:pt modelId="{618308D6-2E0C-473E-BE38-7A41A5F0FF3B}" type="pres">
      <dgm:prSet presAssocID="{DF94AD16-E393-4F7F-81F3-1E944581027A}" presName="LevelOneTextNode" presStyleLbl="node0" presStyleIdx="0" presStyleCnt="1" custScaleY="48287" custLinFactNeighborX="-2367" custLinFactNeighborY="599">
        <dgm:presLayoutVars>
          <dgm:chPref val="3"/>
        </dgm:presLayoutVars>
      </dgm:prSet>
      <dgm:spPr/>
    </dgm:pt>
    <dgm:pt modelId="{D01A33D1-60A6-47E2-BBB5-D359E2828DDC}" type="pres">
      <dgm:prSet presAssocID="{DF94AD16-E393-4F7F-81F3-1E944581027A}" presName="level2hierChild" presStyleCnt="0"/>
      <dgm:spPr/>
    </dgm:pt>
    <dgm:pt modelId="{FB7F1D25-E92D-4675-A439-51AC2CBA37BF}" type="pres">
      <dgm:prSet presAssocID="{4B81E07E-529D-4549-A0F0-7BE543BF131C}" presName="conn2-1" presStyleLbl="parChTrans1D2" presStyleIdx="0" presStyleCnt="4"/>
      <dgm:spPr/>
    </dgm:pt>
    <dgm:pt modelId="{03F383BD-2F3B-4D50-98A8-AA40B4B296E4}" type="pres">
      <dgm:prSet presAssocID="{4B81E07E-529D-4549-A0F0-7BE543BF131C}" presName="connTx" presStyleLbl="parChTrans1D2" presStyleIdx="0" presStyleCnt="4"/>
      <dgm:spPr/>
    </dgm:pt>
    <dgm:pt modelId="{C172A1AA-3663-422E-A09D-32F4A722992E}" type="pres">
      <dgm:prSet presAssocID="{9216FC45-7D95-43F9-A662-09FA306E23E7}" presName="root2" presStyleCnt="0"/>
      <dgm:spPr/>
    </dgm:pt>
    <dgm:pt modelId="{557D1C58-87CB-4327-8D72-D82137E97ECC}" type="pres">
      <dgm:prSet presAssocID="{9216FC45-7D95-43F9-A662-09FA306E23E7}" presName="LevelTwoTextNode" presStyleLbl="node2" presStyleIdx="0" presStyleCnt="4">
        <dgm:presLayoutVars>
          <dgm:chPref val="3"/>
        </dgm:presLayoutVars>
      </dgm:prSet>
      <dgm:spPr/>
      <dgm:t>
        <a:bodyPr/>
        <a:lstStyle/>
        <a:p>
          <a:endParaRPr lang="ru-RU"/>
        </a:p>
      </dgm:t>
    </dgm:pt>
    <dgm:pt modelId="{73B41888-48CF-4C5A-868A-0F0A7F339CB7}" type="pres">
      <dgm:prSet presAssocID="{9216FC45-7D95-43F9-A662-09FA306E23E7}" presName="level3hierChild" presStyleCnt="0"/>
      <dgm:spPr/>
    </dgm:pt>
    <dgm:pt modelId="{CD6678DE-95BD-4E50-9230-88BDBC34F445}" type="pres">
      <dgm:prSet presAssocID="{6F77B140-6FA0-4310-BFD6-D9D6E9A18E36}" presName="conn2-1" presStyleLbl="parChTrans1D2" presStyleIdx="1" presStyleCnt="4"/>
      <dgm:spPr/>
    </dgm:pt>
    <dgm:pt modelId="{26454BC6-F140-4054-9CE9-BE979C212412}" type="pres">
      <dgm:prSet presAssocID="{6F77B140-6FA0-4310-BFD6-D9D6E9A18E36}" presName="connTx" presStyleLbl="parChTrans1D2" presStyleIdx="1" presStyleCnt="4"/>
      <dgm:spPr/>
    </dgm:pt>
    <dgm:pt modelId="{72D639A1-3579-455E-8C8B-868AC2248432}" type="pres">
      <dgm:prSet presAssocID="{D8EA5B2E-99AF-4BDB-8D12-55C1FBB43C18}" presName="root2" presStyleCnt="0"/>
      <dgm:spPr/>
    </dgm:pt>
    <dgm:pt modelId="{C02698D3-C902-4BD5-B4E7-2503CAB198EF}" type="pres">
      <dgm:prSet presAssocID="{D8EA5B2E-99AF-4BDB-8D12-55C1FBB43C18}" presName="LevelTwoTextNode" presStyleLbl="node2" presStyleIdx="1" presStyleCnt="4">
        <dgm:presLayoutVars>
          <dgm:chPref val="3"/>
        </dgm:presLayoutVars>
      </dgm:prSet>
      <dgm:spPr/>
      <dgm:t>
        <a:bodyPr/>
        <a:lstStyle/>
        <a:p>
          <a:endParaRPr lang="ru-RU"/>
        </a:p>
      </dgm:t>
    </dgm:pt>
    <dgm:pt modelId="{AF4973ED-2337-4597-AF3D-E7E6224828D0}" type="pres">
      <dgm:prSet presAssocID="{D8EA5B2E-99AF-4BDB-8D12-55C1FBB43C18}" presName="level3hierChild" presStyleCnt="0"/>
      <dgm:spPr/>
    </dgm:pt>
    <dgm:pt modelId="{DACF0BA3-A8C0-4ECA-BA02-2C6294D68B8F}" type="pres">
      <dgm:prSet presAssocID="{3D3B1D5F-7FAB-4F97-85D1-D85CFB92C30B}" presName="conn2-1" presStyleLbl="parChTrans1D2" presStyleIdx="2" presStyleCnt="4"/>
      <dgm:spPr/>
    </dgm:pt>
    <dgm:pt modelId="{F0424482-FF93-4C2A-9ACA-4C6B2A7863D0}" type="pres">
      <dgm:prSet presAssocID="{3D3B1D5F-7FAB-4F97-85D1-D85CFB92C30B}" presName="connTx" presStyleLbl="parChTrans1D2" presStyleIdx="2" presStyleCnt="4"/>
      <dgm:spPr/>
    </dgm:pt>
    <dgm:pt modelId="{360D2600-CB29-4C12-A68D-1061D6504B45}" type="pres">
      <dgm:prSet presAssocID="{61034F73-7F69-4267-977A-121446333915}" presName="root2" presStyleCnt="0"/>
      <dgm:spPr/>
    </dgm:pt>
    <dgm:pt modelId="{567F2D88-CE47-4D0B-B4F1-6228EA909CBB}" type="pres">
      <dgm:prSet presAssocID="{61034F73-7F69-4267-977A-121446333915}" presName="LevelTwoTextNode" presStyleLbl="node2" presStyleIdx="2" presStyleCnt="4" custLinFactNeighborX="-516" custLinFactNeighborY="4312">
        <dgm:presLayoutVars>
          <dgm:chPref val="3"/>
        </dgm:presLayoutVars>
      </dgm:prSet>
      <dgm:spPr/>
      <dgm:t>
        <a:bodyPr/>
        <a:lstStyle/>
        <a:p>
          <a:endParaRPr lang="ru-RU"/>
        </a:p>
      </dgm:t>
    </dgm:pt>
    <dgm:pt modelId="{912CCF35-B1AA-4EBB-AD2A-4BB7CDDE3336}" type="pres">
      <dgm:prSet presAssocID="{61034F73-7F69-4267-977A-121446333915}" presName="level3hierChild" presStyleCnt="0"/>
      <dgm:spPr/>
    </dgm:pt>
    <dgm:pt modelId="{FD330C82-54D4-4973-AADD-18CBF976405D}" type="pres">
      <dgm:prSet presAssocID="{24FF4E42-9FB6-4208-A2B4-267D7E70BB4C}" presName="conn2-1" presStyleLbl="parChTrans1D2" presStyleIdx="3" presStyleCnt="4"/>
      <dgm:spPr/>
    </dgm:pt>
    <dgm:pt modelId="{C08A6265-9DA8-4472-980F-5D7BB6CE2B48}" type="pres">
      <dgm:prSet presAssocID="{24FF4E42-9FB6-4208-A2B4-267D7E70BB4C}" presName="connTx" presStyleLbl="parChTrans1D2" presStyleIdx="3" presStyleCnt="4"/>
      <dgm:spPr/>
    </dgm:pt>
    <dgm:pt modelId="{3805AA58-A53C-4368-B1D2-2C8F70FAC67B}" type="pres">
      <dgm:prSet presAssocID="{F14E8E93-A2B0-4DAD-A403-F098A2A65E30}" presName="root2" presStyleCnt="0"/>
      <dgm:spPr/>
    </dgm:pt>
    <dgm:pt modelId="{A62FCCE9-933E-4B4D-A9D8-8F2068421638}" type="pres">
      <dgm:prSet presAssocID="{F14E8E93-A2B0-4DAD-A403-F098A2A65E30}" presName="LevelTwoTextNode" presStyleLbl="node2" presStyleIdx="3" presStyleCnt="4">
        <dgm:presLayoutVars>
          <dgm:chPref val="3"/>
        </dgm:presLayoutVars>
      </dgm:prSet>
      <dgm:spPr/>
      <dgm:t>
        <a:bodyPr/>
        <a:lstStyle/>
        <a:p>
          <a:endParaRPr lang="ru-RU"/>
        </a:p>
      </dgm:t>
    </dgm:pt>
    <dgm:pt modelId="{8314854E-4BAA-4141-9A20-A17A9933C791}" type="pres">
      <dgm:prSet presAssocID="{F14E8E93-A2B0-4DAD-A403-F098A2A65E30}" presName="level3hierChild" presStyleCnt="0"/>
      <dgm:spPr/>
    </dgm:pt>
  </dgm:ptLst>
  <dgm:cxnLst>
    <dgm:cxn modelId="{F1A8377C-93F4-47DD-B3F3-323D6CFB11CD}" type="presOf" srcId="{3D3B1D5F-7FAB-4F97-85D1-D85CFB92C30B}" destId="{F0424482-FF93-4C2A-9ACA-4C6B2A7863D0}" srcOrd="1" destOrd="0" presId="urn:microsoft.com/office/officeart/2008/layout/HorizontalMultiLevelHierarchy"/>
    <dgm:cxn modelId="{F7D0CC8E-C08D-4DC2-8F8B-48FCB6395F7A}" type="presOf" srcId="{4B81E07E-529D-4549-A0F0-7BE543BF131C}" destId="{FB7F1D25-E92D-4675-A439-51AC2CBA37BF}" srcOrd="0" destOrd="0" presId="urn:microsoft.com/office/officeart/2008/layout/HorizontalMultiLevelHierarchy"/>
    <dgm:cxn modelId="{10EC43B4-E6EA-446A-995F-967FA2634EA5}" type="presOf" srcId="{3D3B1D5F-7FAB-4F97-85D1-D85CFB92C30B}" destId="{DACF0BA3-A8C0-4ECA-BA02-2C6294D68B8F}" srcOrd="0" destOrd="0" presId="urn:microsoft.com/office/officeart/2008/layout/HorizontalMultiLevelHierarchy"/>
    <dgm:cxn modelId="{D36D3597-7DF1-479A-9461-614D583183C7}" type="presOf" srcId="{6F77B140-6FA0-4310-BFD6-D9D6E9A18E36}" destId="{26454BC6-F140-4054-9CE9-BE979C212412}" srcOrd="1" destOrd="0" presId="urn:microsoft.com/office/officeart/2008/layout/HorizontalMultiLevelHierarchy"/>
    <dgm:cxn modelId="{F857485E-92CA-4A16-9112-18160E15E839}" type="presOf" srcId="{EE99923B-90E1-473D-9D7C-3D9F388B3603}" destId="{71BD704C-A076-4726-8D1C-38D18B249C47}" srcOrd="0" destOrd="0" presId="urn:microsoft.com/office/officeart/2008/layout/HorizontalMultiLevelHierarchy"/>
    <dgm:cxn modelId="{9933797F-B954-4BA1-82DE-56E483CCDF0E}" type="presOf" srcId="{9216FC45-7D95-43F9-A662-09FA306E23E7}" destId="{557D1C58-87CB-4327-8D72-D82137E97ECC}" srcOrd="0" destOrd="0" presId="urn:microsoft.com/office/officeart/2008/layout/HorizontalMultiLevelHierarchy"/>
    <dgm:cxn modelId="{F69D5822-8CCB-4AF7-947A-2C0A971630E8}" type="presOf" srcId="{24FF4E42-9FB6-4208-A2B4-267D7E70BB4C}" destId="{C08A6265-9DA8-4472-980F-5D7BB6CE2B48}" srcOrd="1" destOrd="0" presId="urn:microsoft.com/office/officeart/2008/layout/HorizontalMultiLevelHierarchy"/>
    <dgm:cxn modelId="{5BCACBFF-3772-474F-81EC-38918C6276E6}" type="presOf" srcId="{DF94AD16-E393-4F7F-81F3-1E944581027A}" destId="{618308D6-2E0C-473E-BE38-7A41A5F0FF3B}" srcOrd="0" destOrd="0" presId="urn:microsoft.com/office/officeart/2008/layout/HorizontalMultiLevelHierarchy"/>
    <dgm:cxn modelId="{236DF0CC-99A5-4D8F-8159-40F48A480EE3}" type="presOf" srcId="{F14E8E93-A2B0-4DAD-A403-F098A2A65E30}" destId="{A62FCCE9-933E-4B4D-A9D8-8F2068421638}" srcOrd="0" destOrd="0" presId="urn:microsoft.com/office/officeart/2008/layout/HorizontalMultiLevelHierarchy"/>
    <dgm:cxn modelId="{7BB73864-2D10-4556-8F02-2751AA17A84D}" type="presOf" srcId="{D8EA5B2E-99AF-4BDB-8D12-55C1FBB43C18}" destId="{C02698D3-C902-4BD5-B4E7-2503CAB198EF}" srcOrd="0" destOrd="0" presId="urn:microsoft.com/office/officeart/2008/layout/HorizontalMultiLevelHierarchy"/>
    <dgm:cxn modelId="{42EC7F35-CC19-4EBB-9239-4030C122DB35}" srcId="{DF94AD16-E393-4F7F-81F3-1E944581027A}" destId="{9216FC45-7D95-43F9-A662-09FA306E23E7}" srcOrd="0" destOrd="0" parTransId="{4B81E07E-529D-4549-A0F0-7BE543BF131C}" sibTransId="{300067CB-8F6E-489F-9BDA-3DBA72414377}"/>
    <dgm:cxn modelId="{71E0E125-3530-4EB2-87DF-42D0EDC9FC06}" srcId="{DF94AD16-E393-4F7F-81F3-1E944581027A}" destId="{61034F73-7F69-4267-977A-121446333915}" srcOrd="2" destOrd="0" parTransId="{3D3B1D5F-7FAB-4F97-85D1-D85CFB92C30B}" sibTransId="{D2C848F1-98C8-454F-BAFA-78587953B784}"/>
    <dgm:cxn modelId="{D4B6D225-56EF-4D7F-AD6C-4396E9173C28}" srcId="{DF94AD16-E393-4F7F-81F3-1E944581027A}" destId="{F14E8E93-A2B0-4DAD-A403-F098A2A65E30}" srcOrd="3" destOrd="0" parTransId="{24FF4E42-9FB6-4208-A2B4-267D7E70BB4C}" sibTransId="{D103B9A7-2128-4217-9545-74E1719551C9}"/>
    <dgm:cxn modelId="{B786C4C3-3944-4908-847D-BEB4BFBFEC31}" srcId="{DF94AD16-E393-4F7F-81F3-1E944581027A}" destId="{D8EA5B2E-99AF-4BDB-8D12-55C1FBB43C18}" srcOrd="1" destOrd="0" parTransId="{6F77B140-6FA0-4310-BFD6-D9D6E9A18E36}" sibTransId="{138CF7FD-5158-47DE-B57C-B15C946B6277}"/>
    <dgm:cxn modelId="{4B196F4F-801F-4610-B14F-E6E28D19DEDE}" type="presOf" srcId="{24FF4E42-9FB6-4208-A2B4-267D7E70BB4C}" destId="{FD330C82-54D4-4973-AADD-18CBF976405D}" srcOrd="0" destOrd="0" presId="urn:microsoft.com/office/officeart/2008/layout/HorizontalMultiLevelHierarchy"/>
    <dgm:cxn modelId="{119878C1-9D36-4DC1-9FA9-6C05D1690736}" type="presOf" srcId="{61034F73-7F69-4267-977A-121446333915}" destId="{567F2D88-CE47-4D0B-B4F1-6228EA909CBB}" srcOrd="0" destOrd="0" presId="urn:microsoft.com/office/officeart/2008/layout/HorizontalMultiLevelHierarchy"/>
    <dgm:cxn modelId="{5BE9F0E2-71CB-4F9A-A94F-D493E161ED6C}" srcId="{EE99923B-90E1-473D-9D7C-3D9F388B3603}" destId="{DF94AD16-E393-4F7F-81F3-1E944581027A}" srcOrd="0" destOrd="0" parTransId="{B2A897D4-6896-4083-B7C6-B59E694981FC}" sibTransId="{3BF4861F-59E7-426C-8BF7-07BE8D6E5D88}"/>
    <dgm:cxn modelId="{0D781FE8-A831-4A36-B319-1543C76883A4}" type="presOf" srcId="{4B81E07E-529D-4549-A0F0-7BE543BF131C}" destId="{03F383BD-2F3B-4D50-98A8-AA40B4B296E4}" srcOrd="1" destOrd="0" presId="urn:microsoft.com/office/officeart/2008/layout/HorizontalMultiLevelHierarchy"/>
    <dgm:cxn modelId="{F93D0234-FB0B-4711-ADAB-ACB28E2F361C}" type="presOf" srcId="{6F77B140-6FA0-4310-BFD6-D9D6E9A18E36}" destId="{CD6678DE-95BD-4E50-9230-88BDBC34F445}" srcOrd="0" destOrd="0" presId="urn:microsoft.com/office/officeart/2008/layout/HorizontalMultiLevelHierarchy"/>
    <dgm:cxn modelId="{E0A039EA-5087-455C-8525-27D5FC7D52E7}" type="presParOf" srcId="{71BD704C-A076-4726-8D1C-38D18B249C47}" destId="{F8E4A982-FCA0-47A8-9DFF-AE1D47E8A834}" srcOrd="0" destOrd="0" presId="urn:microsoft.com/office/officeart/2008/layout/HorizontalMultiLevelHierarchy"/>
    <dgm:cxn modelId="{294BFB5E-B404-4387-B72E-A0E16DDC714F}" type="presParOf" srcId="{F8E4A982-FCA0-47A8-9DFF-AE1D47E8A834}" destId="{618308D6-2E0C-473E-BE38-7A41A5F0FF3B}" srcOrd="0" destOrd="0" presId="urn:microsoft.com/office/officeart/2008/layout/HorizontalMultiLevelHierarchy"/>
    <dgm:cxn modelId="{7C06DFD9-2452-4B64-B897-C79F91085100}" type="presParOf" srcId="{F8E4A982-FCA0-47A8-9DFF-AE1D47E8A834}" destId="{D01A33D1-60A6-47E2-BBB5-D359E2828DDC}" srcOrd="1" destOrd="0" presId="urn:microsoft.com/office/officeart/2008/layout/HorizontalMultiLevelHierarchy"/>
    <dgm:cxn modelId="{62841C78-DB2E-4455-971A-DB5466B1D559}" type="presParOf" srcId="{D01A33D1-60A6-47E2-BBB5-D359E2828DDC}" destId="{FB7F1D25-E92D-4675-A439-51AC2CBA37BF}" srcOrd="0" destOrd="0" presId="urn:microsoft.com/office/officeart/2008/layout/HorizontalMultiLevelHierarchy"/>
    <dgm:cxn modelId="{3E20CDCA-FC8A-40DC-B91F-CAED61015AAF}" type="presParOf" srcId="{FB7F1D25-E92D-4675-A439-51AC2CBA37BF}" destId="{03F383BD-2F3B-4D50-98A8-AA40B4B296E4}" srcOrd="0" destOrd="0" presId="urn:microsoft.com/office/officeart/2008/layout/HorizontalMultiLevelHierarchy"/>
    <dgm:cxn modelId="{71E88879-798F-40B2-9B7E-250B6FA283FD}" type="presParOf" srcId="{D01A33D1-60A6-47E2-BBB5-D359E2828DDC}" destId="{C172A1AA-3663-422E-A09D-32F4A722992E}" srcOrd="1" destOrd="0" presId="urn:microsoft.com/office/officeart/2008/layout/HorizontalMultiLevelHierarchy"/>
    <dgm:cxn modelId="{FCBEDE4A-B685-4B8B-A89E-BB7E88C9D8DF}" type="presParOf" srcId="{C172A1AA-3663-422E-A09D-32F4A722992E}" destId="{557D1C58-87CB-4327-8D72-D82137E97ECC}" srcOrd="0" destOrd="0" presId="urn:microsoft.com/office/officeart/2008/layout/HorizontalMultiLevelHierarchy"/>
    <dgm:cxn modelId="{A207D540-0CDB-4CEA-923B-A7DDA2CB726F}" type="presParOf" srcId="{C172A1AA-3663-422E-A09D-32F4A722992E}" destId="{73B41888-48CF-4C5A-868A-0F0A7F339CB7}" srcOrd="1" destOrd="0" presId="urn:microsoft.com/office/officeart/2008/layout/HorizontalMultiLevelHierarchy"/>
    <dgm:cxn modelId="{70EC720C-6D63-489C-B6DD-B97CB8DC55B6}" type="presParOf" srcId="{D01A33D1-60A6-47E2-BBB5-D359E2828DDC}" destId="{CD6678DE-95BD-4E50-9230-88BDBC34F445}" srcOrd="2" destOrd="0" presId="urn:microsoft.com/office/officeart/2008/layout/HorizontalMultiLevelHierarchy"/>
    <dgm:cxn modelId="{5BDE1F2E-F2B2-47FF-B3BC-74FE1696FBE2}" type="presParOf" srcId="{CD6678DE-95BD-4E50-9230-88BDBC34F445}" destId="{26454BC6-F140-4054-9CE9-BE979C212412}" srcOrd="0" destOrd="0" presId="urn:microsoft.com/office/officeart/2008/layout/HorizontalMultiLevelHierarchy"/>
    <dgm:cxn modelId="{B2A75F46-D075-4C2F-94DD-FF8FCC3E820B}" type="presParOf" srcId="{D01A33D1-60A6-47E2-BBB5-D359E2828DDC}" destId="{72D639A1-3579-455E-8C8B-868AC2248432}" srcOrd="3" destOrd="0" presId="urn:microsoft.com/office/officeart/2008/layout/HorizontalMultiLevelHierarchy"/>
    <dgm:cxn modelId="{BCBD2CA5-9C96-4E3F-83D8-B339E6E79F3A}" type="presParOf" srcId="{72D639A1-3579-455E-8C8B-868AC2248432}" destId="{C02698D3-C902-4BD5-B4E7-2503CAB198EF}" srcOrd="0" destOrd="0" presId="urn:microsoft.com/office/officeart/2008/layout/HorizontalMultiLevelHierarchy"/>
    <dgm:cxn modelId="{67B82445-94AF-477F-8359-AD5F4A5A4A93}" type="presParOf" srcId="{72D639A1-3579-455E-8C8B-868AC2248432}" destId="{AF4973ED-2337-4597-AF3D-E7E6224828D0}" srcOrd="1" destOrd="0" presId="urn:microsoft.com/office/officeart/2008/layout/HorizontalMultiLevelHierarchy"/>
    <dgm:cxn modelId="{9B5CFEED-0ABF-4C10-9FD2-104746C42CAF}" type="presParOf" srcId="{D01A33D1-60A6-47E2-BBB5-D359E2828DDC}" destId="{DACF0BA3-A8C0-4ECA-BA02-2C6294D68B8F}" srcOrd="4" destOrd="0" presId="urn:microsoft.com/office/officeart/2008/layout/HorizontalMultiLevelHierarchy"/>
    <dgm:cxn modelId="{134C5040-929D-4433-B208-9AE3AD1BDF20}" type="presParOf" srcId="{DACF0BA3-A8C0-4ECA-BA02-2C6294D68B8F}" destId="{F0424482-FF93-4C2A-9ACA-4C6B2A7863D0}" srcOrd="0" destOrd="0" presId="urn:microsoft.com/office/officeart/2008/layout/HorizontalMultiLevelHierarchy"/>
    <dgm:cxn modelId="{965D0F79-4521-490B-A683-936C92FE36C1}" type="presParOf" srcId="{D01A33D1-60A6-47E2-BBB5-D359E2828DDC}" destId="{360D2600-CB29-4C12-A68D-1061D6504B45}" srcOrd="5" destOrd="0" presId="urn:microsoft.com/office/officeart/2008/layout/HorizontalMultiLevelHierarchy"/>
    <dgm:cxn modelId="{EC33471B-D582-460B-8050-92021F870100}" type="presParOf" srcId="{360D2600-CB29-4C12-A68D-1061D6504B45}" destId="{567F2D88-CE47-4D0B-B4F1-6228EA909CBB}" srcOrd="0" destOrd="0" presId="urn:microsoft.com/office/officeart/2008/layout/HorizontalMultiLevelHierarchy"/>
    <dgm:cxn modelId="{7E0EA6EA-67D2-44C7-BB43-81B5E42BE624}" type="presParOf" srcId="{360D2600-CB29-4C12-A68D-1061D6504B45}" destId="{912CCF35-B1AA-4EBB-AD2A-4BB7CDDE3336}" srcOrd="1" destOrd="0" presId="urn:microsoft.com/office/officeart/2008/layout/HorizontalMultiLevelHierarchy"/>
    <dgm:cxn modelId="{8E8D773E-350F-4819-9E17-C14D691C33B8}" type="presParOf" srcId="{D01A33D1-60A6-47E2-BBB5-D359E2828DDC}" destId="{FD330C82-54D4-4973-AADD-18CBF976405D}" srcOrd="6" destOrd="0" presId="urn:microsoft.com/office/officeart/2008/layout/HorizontalMultiLevelHierarchy"/>
    <dgm:cxn modelId="{8E16C20B-3F92-4D71-A47B-CDE6DAEBB5E4}" type="presParOf" srcId="{FD330C82-54D4-4973-AADD-18CBF976405D}" destId="{C08A6265-9DA8-4472-980F-5D7BB6CE2B48}" srcOrd="0" destOrd="0" presId="urn:microsoft.com/office/officeart/2008/layout/HorizontalMultiLevelHierarchy"/>
    <dgm:cxn modelId="{0CE684BD-5B29-4EE3-B8E7-27CBB26DFE5E}" type="presParOf" srcId="{D01A33D1-60A6-47E2-BBB5-D359E2828DDC}" destId="{3805AA58-A53C-4368-B1D2-2C8F70FAC67B}" srcOrd="7" destOrd="0" presId="urn:microsoft.com/office/officeart/2008/layout/HorizontalMultiLevelHierarchy"/>
    <dgm:cxn modelId="{70D4652F-2179-4DC8-8D95-4F6E19262C14}" type="presParOf" srcId="{3805AA58-A53C-4368-B1D2-2C8F70FAC67B}" destId="{A62FCCE9-933E-4B4D-A9D8-8F2068421638}" srcOrd="0" destOrd="0" presId="urn:microsoft.com/office/officeart/2008/layout/HorizontalMultiLevelHierarchy"/>
    <dgm:cxn modelId="{F74FF6EA-2051-4598-A86B-8C449FF010ED}" type="presParOf" srcId="{3805AA58-A53C-4368-B1D2-2C8F70FAC67B}" destId="{8314854E-4BAA-4141-9A20-A17A9933C79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0C82-54D4-4973-AADD-18CBF976405D}">
      <dsp:nvSpPr>
        <dsp:cNvPr id="0" name=""/>
        <dsp:cNvSpPr/>
      </dsp:nvSpPr>
      <dsp:spPr>
        <a:xfrm>
          <a:off x="2798471" y="2081999"/>
          <a:ext cx="530336" cy="1438436"/>
        </a:xfrm>
        <a:custGeom>
          <a:avLst/>
          <a:gdLst/>
          <a:ahLst/>
          <a:cxnLst/>
          <a:rect l="0" t="0" r="0" b="0"/>
          <a:pathLst>
            <a:path>
              <a:moveTo>
                <a:pt x="0" y="0"/>
              </a:moveTo>
              <a:lnTo>
                <a:pt x="265168" y="0"/>
              </a:lnTo>
              <a:lnTo>
                <a:pt x="265168" y="1438436"/>
              </a:lnTo>
              <a:lnTo>
                <a:pt x="530336" y="143843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25312" y="2762890"/>
        <a:ext cx="76654" cy="76654"/>
      </dsp:txXfrm>
    </dsp:sp>
    <dsp:sp modelId="{DACF0BA3-A8C0-4ECA-BA02-2C6294D68B8F}">
      <dsp:nvSpPr>
        <dsp:cNvPr id="0" name=""/>
        <dsp:cNvSpPr/>
      </dsp:nvSpPr>
      <dsp:spPr>
        <a:xfrm>
          <a:off x="2798471" y="2081999"/>
          <a:ext cx="517130" cy="496724"/>
        </a:xfrm>
        <a:custGeom>
          <a:avLst/>
          <a:gdLst/>
          <a:ahLst/>
          <a:cxnLst/>
          <a:rect l="0" t="0" r="0" b="0"/>
          <a:pathLst>
            <a:path>
              <a:moveTo>
                <a:pt x="0" y="0"/>
              </a:moveTo>
              <a:lnTo>
                <a:pt x="258565" y="0"/>
              </a:lnTo>
              <a:lnTo>
                <a:pt x="258565" y="496724"/>
              </a:lnTo>
              <a:lnTo>
                <a:pt x="517130" y="4967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39110" y="2312435"/>
        <a:ext cx="35852" cy="35852"/>
      </dsp:txXfrm>
    </dsp:sp>
    <dsp:sp modelId="{CD6678DE-95BD-4E50-9230-88BDBC34F445}">
      <dsp:nvSpPr>
        <dsp:cNvPr id="0" name=""/>
        <dsp:cNvSpPr/>
      </dsp:nvSpPr>
      <dsp:spPr>
        <a:xfrm>
          <a:off x="2798471" y="1569721"/>
          <a:ext cx="530336" cy="512278"/>
        </a:xfrm>
        <a:custGeom>
          <a:avLst/>
          <a:gdLst/>
          <a:ahLst/>
          <a:cxnLst/>
          <a:rect l="0" t="0" r="0" b="0"/>
          <a:pathLst>
            <a:path>
              <a:moveTo>
                <a:pt x="0" y="512278"/>
              </a:moveTo>
              <a:lnTo>
                <a:pt x="265168" y="512278"/>
              </a:lnTo>
              <a:lnTo>
                <a:pt x="265168" y="0"/>
              </a:lnTo>
              <a:lnTo>
                <a:pt x="530336"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45205" y="1807426"/>
        <a:ext cx="36867" cy="36867"/>
      </dsp:txXfrm>
    </dsp:sp>
    <dsp:sp modelId="{FB7F1D25-E92D-4675-A439-51AC2CBA37BF}">
      <dsp:nvSpPr>
        <dsp:cNvPr id="0" name=""/>
        <dsp:cNvSpPr/>
      </dsp:nvSpPr>
      <dsp:spPr>
        <a:xfrm>
          <a:off x="2798471" y="594364"/>
          <a:ext cx="530336" cy="1487635"/>
        </a:xfrm>
        <a:custGeom>
          <a:avLst/>
          <a:gdLst/>
          <a:ahLst/>
          <a:cxnLst/>
          <a:rect l="0" t="0" r="0" b="0"/>
          <a:pathLst>
            <a:path>
              <a:moveTo>
                <a:pt x="0" y="1487635"/>
              </a:moveTo>
              <a:lnTo>
                <a:pt x="265168" y="1487635"/>
              </a:lnTo>
              <a:lnTo>
                <a:pt x="265168" y="0"/>
              </a:lnTo>
              <a:lnTo>
                <a:pt x="530336"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024156" y="1298698"/>
        <a:ext cx="78967" cy="78967"/>
      </dsp:txXfrm>
    </dsp:sp>
    <dsp:sp modelId="{618308D6-2E0C-473E-BE38-7A41A5F0FF3B}">
      <dsp:nvSpPr>
        <dsp:cNvPr id="0" name=""/>
        <dsp:cNvSpPr/>
      </dsp:nvSpPr>
      <dsp:spPr>
        <a:xfrm rot="16200000">
          <a:off x="1416810" y="1691856"/>
          <a:ext cx="1983034" cy="7802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ru-RU" sz="5400" kern="1200" dirty="0" smtClean="0">
              <a:solidFill>
                <a:schemeClr val="bg1"/>
              </a:solidFill>
            </a:rPr>
            <a:t>КГН</a:t>
          </a:r>
          <a:endParaRPr lang="ru-RU" sz="5400" kern="1200" dirty="0">
            <a:solidFill>
              <a:schemeClr val="bg1"/>
            </a:solidFill>
          </a:endParaRPr>
        </a:p>
      </dsp:txBody>
      <dsp:txXfrm>
        <a:off x="1416810" y="1691856"/>
        <a:ext cx="1983034" cy="780285"/>
      </dsp:txXfrm>
    </dsp:sp>
    <dsp:sp modelId="{557D1C58-87CB-4327-8D72-D82137E97ECC}">
      <dsp:nvSpPr>
        <dsp:cNvPr id="0" name=""/>
        <dsp:cNvSpPr/>
      </dsp:nvSpPr>
      <dsp:spPr>
        <a:xfrm>
          <a:off x="3328807" y="204221"/>
          <a:ext cx="2559337" cy="7802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Режимные моменты:</a:t>
          </a:r>
        </a:p>
        <a:p>
          <a:pPr lvl="0" algn="ctr" defTabSz="622300">
            <a:lnSpc>
              <a:spcPct val="90000"/>
            </a:lnSpc>
            <a:spcBef>
              <a:spcPct val="0"/>
            </a:spcBef>
            <a:spcAft>
              <a:spcPct val="35000"/>
            </a:spcAft>
          </a:pPr>
          <a:r>
            <a:rPr lang="ru-RU" sz="1400" kern="1200" dirty="0" smtClean="0">
              <a:solidFill>
                <a:schemeClr val="bg1"/>
              </a:solidFill>
            </a:rPr>
            <a:t>прием детей, прием пищи,  прогулка, сон, закаливающие и гигиенические мероприятия.</a:t>
          </a:r>
          <a:endParaRPr lang="ru-RU" sz="1400" kern="1200" dirty="0">
            <a:solidFill>
              <a:schemeClr val="bg1"/>
            </a:solidFill>
          </a:endParaRPr>
        </a:p>
      </dsp:txBody>
      <dsp:txXfrm>
        <a:off x="3328807" y="204221"/>
        <a:ext cx="2559337" cy="780285"/>
      </dsp:txXfrm>
    </dsp:sp>
    <dsp:sp modelId="{C02698D3-C902-4BD5-B4E7-2503CAB198EF}">
      <dsp:nvSpPr>
        <dsp:cNvPr id="0" name=""/>
        <dsp:cNvSpPr/>
      </dsp:nvSpPr>
      <dsp:spPr>
        <a:xfrm>
          <a:off x="3328807" y="1179578"/>
          <a:ext cx="2559337" cy="7802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Непосредственно  образовательная деятельность</a:t>
          </a:r>
          <a:endParaRPr lang="ru-RU" sz="1400" kern="1200" dirty="0">
            <a:solidFill>
              <a:schemeClr val="bg1"/>
            </a:solidFill>
          </a:endParaRPr>
        </a:p>
      </dsp:txBody>
      <dsp:txXfrm>
        <a:off x="3328807" y="1179578"/>
        <a:ext cx="2559337" cy="780285"/>
      </dsp:txXfrm>
    </dsp:sp>
    <dsp:sp modelId="{567F2D88-CE47-4D0B-B4F1-6228EA909CBB}">
      <dsp:nvSpPr>
        <dsp:cNvPr id="0" name=""/>
        <dsp:cNvSpPr/>
      </dsp:nvSpPr>
      <dsp:spPr>
        <a:xfrm>
          <a:off x="3315601" y="2188581"/>
          <a:ext cx="2559337" cy="7802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Работа с родителями:</a:t>
          </a:r>
        </a:p>
        <a:p>
          <a:pPr lvl="0" algn="ctr" defTabSz="622300">
            <a:lnSpc>
              <a:spcPct val="90000"/>
            </a:lnSpc>
            <a:spcBef>
              <a:spcPct val="0"/>
            </a:spcBef>
            <a:spcAft>
              <a:spcPct val="35000"/>
            </a:spcAft>
          </a:pPr>
          <a:r>
            <a:rPr lang="ru-RU" sz="1400" kern="1200" dirty="0" smtClean="0">
              <a:solidFill>
                <a:schemeClr val="bg1"/>
              </a:solidFill>
            </a:rPr>
            <a:t>консультации, беседы, папки – передвижки, развлечения, анкеты.</a:t>
          </a:r>
          <a:endParaRPr lang="ru-RU" sz="1400" kern="1200" dirty="0">
            <a:solidFill>
              <a:schemeClr val="bg1"/>
            </a:solidFill>
          </a:endParaRPr>
        </a:p>
      </dsp:txBody>
      <dsp:txXfrm>
        <a:off x="3315601" y="2188581"/>
        <a:ext cx="2559337" cy="780285"/>
      </dsp:txXfrm>
    </dsp:sp>
    <dsp:sp modelId="{A62FCCE9-933E-4B4D-A9D8-8F2068421638}">
      <dsp:nvSpPr>
        <dsp:cNvPr id="0" name=""/>
        <dsp:cNvSpPr/>
      </dsp:nvSpPr>
      <dsp:spPr>
        <a:xfrm>
          <a:off x="3328807" y="3130292"/>
          <a:ext cx="2559337" cy="7802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Игровые ситуации:</a:t>
          </a:r>
        </a:p>
        <a:p>
          <a:pPr lvl="0" algn="ctr" defTabSz="622300">
            <a:lnSpc>
              <a:spcPct val="90000"/>
            </a:lnSpc>
            <a:spcBef>
              <a:spcPct val="0"/>
            </a:spcBef>
            <a:spcAft>
              <a:spcPct val="35000"/>
            </a:spcAft>
          </a:pPr>
          <a:r>
            <a:rPr lang="ru-RU" sz="1400" kern="1200" dirty="0" smtClean="0">
              <a:solidFill>
                <a:schemeClr val="bg1"/>
              </a:solidFill>
            </a:rPr>
            <a:t>сюжетно – ролевые, дидактические и словесные игры.</a:t>
          </a:r>
          <a:endParaRPr lang="ru-RU" sz="1400" kern="1200" dirty="0">
            <a:solidFill>
              <a:schemeClr val="bg1"/>
            </a:solidFill>
          </a:endParaRPr>
        </a:p>
      </dsp:txBody>
      <dsp:txXfrm>
        <a:off x="3328807" y="3130292"/>
        <a:ext cx="2559337" cy="7802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A788B-4B50-46B9-9434-383A484BD5F4}" type="datetimeFigureOut">
              <a:rPr lang="ru-RU" smtClean="0"/>
              <a:t>07.06.2013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041C0-3B5B-43F1-8442-A81E15D9FB8C}" type="slidenum">
              <a:rPr lang="ru-RU" smtClean="0"/>
              <a:t>‹#›</a:t>
            </a:fld>
            <a:endParaRPr lang="ru-RU"/>
          </a:p>
        </p:txBody>
      </p:sp>
    </p:spTree>
    <p:extLst>
      <p:ext uri="{BB962C8B-B14F-4D97-AF65-F5344CB8AC3E}">
        <p14:creationId xmlns:p14="http://schemas.microsoft.com/office/powerpoint/2010/main" val="241027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6F74321-A00E-4AE3-9C43-531DC67BCE6B}" type="datetimeFigureOut">
              <a:rPr lang="ru-RU" smtClean="0"/>
              <a:t>07.06.2013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A96A95-A2B1-4B7E-9B17-8307563A1C37}"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F74321-A00E-4AE3-9C43-531DC67BCE6B}" type="datetimeFigureOut">
              <a:rPr lang="ru-RU" smtClean="0"/>
              <a:t>07.06.2013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F74321-A00E-4AE3-9C43-531DC67BCE6B}" type="datetimeFigureOut">
              <a:rPr lang="ru-RU" smtClean="0"/>
              <a:t>07.06.2013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D6F74321-A00E-4AE3-9C43-531DC67BCE6B}" type="datetimeFigureOut">
              <a:rPr lang="ru-RU" smtClean="0"/>
              <a:t>07.06.2013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A96A95-A2B1-4B7E-9B17-8307563A1C37}"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F74321-A00E-4AE3-9C43-531DC67BCE6B}" type="datetimeFigureOut">
              <a:rPr lang="ru-RU" smtClean="0"/>
              <a:t>07.06.2013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D6F74321-A00E-4AE3-9C43-531DC67BCE6B}" type="datetimeFigureOut">
              <a:rPr lang="ru-RU" smtClean="0"/>
              <a:t>07.06.2013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6F74321-A00E-4AE3-9C43-531DC67BCE6B}" type="datetimeFigureOut">
              <a:rPr lang="ru-RU" smtClean="0"/>
              <a:t>07.06.2013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F74321-A00E-4AE3-9C43-531DC67BCE6B}" type="datetimeFigureOut">
              <a:rPr lang="ru-RU" smtClean="0"/>
              <a:t>07.06.2013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74321-A00E-4AE3-9C43-531DC67BCE6B}" type="datetimeFigureOut">
              <a:rPr lang="ru-RU" smtClean="0"/>
              <a:t>07.06.2013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F74321-A00E-4AE3-9C43-531DC67BCE6B}" type="datetimeFigureOut">
              <a:rPr lang="ru-RU" smtClean="0"/>
              <a:t>07.06.2013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F74321-A00E-4AE3-9C43-531DC67BCE6B}" type="datetimeFigureOut">
              <a:rPr lang="ru-RU" smtClean="0"/>
              <a:t>07.06.2013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A96A95-A2B1-4B7E-9B17-8307563A1C3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6F74321-A00E-4AE3-9C43-531DC67BCE6B}" type="datetimeFigureOut">
              <a:rPr lang="ru-RU" smtClean="0"/>
              <a:t>07.06.2013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EA96A95-A2B1-4B7E-9B17-8307563A1C3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868144" y="5589240"/>
            <a:ext cx="2880320" cy="792088"/>
          </a:xfrm>
        </p:spPr>
        <p:txBody>
          <a:bodyPr>
            <a:normAutofit/>
          </a:bodyPr>
          <a:lstStyle/>
          <a:p>
            <a:r>
              <a:rPr lang="ru-RU" dirty="0" smtClean="0"/>
              <a:t>Николаева </a:t>
            </a:r>
            <a:r>
              <a:rPr lang="ru-RU" dirty="0"/>
              <a:t>Л</a:t>
            </a:r>
            <a:r>
              <a:rPr lang="ru-RU" dirty="0" smtClean="0"/>
              <a:t>юдмила </a:t>
            </a:r>
            <a:r>
              <a:rPr lang="ru-RU" dirty="0"/>
              <a:t>А</a:t>
            </a:r>
            <a:r>
              <a:rPr lang="ru-RU" dirty="0" smtClean="0"/>
              <a:t>лександровна</a:t>
            </a:r>
            <a:endParaRPr lang="ru-RU" dirty="0" smtClean="0"/>
          </a:p>
        </p:txBody>
      </p:sp>
      <p:sp>
        <p:nvSpPr>
          <p:cNvPr id="2" name="Заголовок 1"/>
          <p:cNvSpPr>
            <a:spLocks noGrp="1"/>
          </p:cNvSpPr>
          <p:nvPr>
            <p:ph type="ctrTitle"/>
          </p:nvPr>
        </p:nvSpPr>
        <p:spPr>
          <a:xfrm>
            <a:off x="323528" y="4365104"/>
            <a:ext cx="8318770" cy="1368152"/>
          </a:xfrm>
        </p:spPr>
        <p:txBody>
          <a:bodyPr>
            <a:normAutofit fontScale="90000"/>
          </a:bodyPr>
          <a:lstStyle/>
          <a:p>
            <a:pPr algn="just"/>
            <a:r>
              <a:rPr lang="ru-RU" sz="3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формирование культурно - гигиенических </a:t>
            </a:r>
            <a:r>
              <a:rPr lang="ru-RU" sz="3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навыков у </a:t>
            </a:r>
            <a:r>
              <a:rPr lang="ru-RU" sz="3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детей дошкольного возраста</a:t>
            </a:r>
            <a:r>
              <a:rPr lang="ru-RU" dirty="0" smtClean="0"/>
              <a:t/>
            </a:r>
            <a:br>
              <a:rPr lang="ru-RU" dirty="0" smtClean="0"/>
            </a:br>
            <a:r>
              <a:rPr lang="ru-RU" dirty="0" smtClean="0"/>
              <a:t> </a:t>
            </a:r>
            <a:endParaRPr lang="ru-RU" dirty="0"/>
          </a:p>
        </p:txBody>
      </p:sp>
      <p:pic>
        <p:nvPicPr>
          <p:cNvPr id="5" name="Рисунок 4" descr="C:\Users\dns\Downloads\у крана.jp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48680"/>
            <a:ext cx="3062187" cy="2952328"/>
          </a:xfrm>
          <a:prstGeom prst="ellipse">
            <a:avLst/>
          </a:prstGeom>
          <a:noFill/>
          <a:ln>
            <a:noFill/>
          </a:ln>
        </p:spPr>
      </p:pic>
    </p:spTree>
    <p:extLst>
      <p:ext uri="{BB962C8B-B14F-4D97-AF65-F5344CB8AC3E}">
        <p14:creationId xmlns:p14="http://schemas.microsoft.com/office/powerpoint/2010/main" val="894996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Формирование навыков самообслуживания</a:t>
            </a:r>
            <a:endParaRPr lang="ru-RU" sz="3200" dirty="0"/>
          </a:p>
        </p:txBody>
      </p:sp>
      <p:sp>
        <p:nvSpPr>
          <p:cNvPr id="3" name="Объект 2"/>
          <p:cNvSpPr>
            <a:spLocks noGrp="1"/>
          </p:cNvSpPr>
          <p:nvPr>
            <p:ph sz="quarter" idx="13"/>
          </p:nvPr>
        </p:nvSpPr>
        <p:spPr/>
        <p:txBody>
          <a:bodyPr>
            <a:normAutofit/>
          </a:bodyPr>
          <a:lstStyle/>
          <a:p>
            <a:pPr algn="just"/>
            <a:r>
              <a:rPr lang="ru-RU" sz="1400" dirty="0"/>
              <a:t>Культурно-гигиенические навыки нуждаются в постоянном закреплении в течение всего дошкольного детства. В трудовой деятельности по самообслуживанию ребенка учат доводить начатое дело до конца, выполнить работу качественно. Интерес, внимание ребенка к бытовым действиям, впечатлительность нервной системы дают возможность взрослым быстро научить ребенка определенной последовательности операций, из которых складывается каждое действие.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05299"/>
            <a:ext cx="2268537"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269" y="3777889"/>
            <a:ext cx="2411760" cy="180882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2889953"/>
            <a:ext cx="2339752" cy="1700212"/>
          </a:xfrm>
          <a:prstGeom prst="rect">
            <a:avLst/>
          </a:prstGeom>
        </p:spPr>
      </p:pic>
    </p:spTree>
    <p:extLst>
      <p:ext uri="{BB962C8B-B14F-4D97-AF65-F5344CB8AC3E}">
        <p14:creationId xmlns:p14="http://schemas.microsoft.com/office/powerpoint/2010/main" val="128965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i="1" dirty="0" smtClean="0"/>
              <a:t>Куклы и игрушки в помощь</a:t>
            </a:r>
            <a:endParaRPr lang="ru-RU" i="1" dirty="0"/>
          </a:p>
        </p:txBody>
      </p:sp>
      <p:sp>
        <p:nvSpPr>
          <p:cNvPr id="5" name="Объект 4"/>
          <p:cNvSpPr>
            <a:spLocks noGrp="1"/>
          </p:cNvSpPr>
          <p:nvPr>
            <p:ph sz="quarter" idx="13"/>
          </p:nvPr>
        </p:nvSpPr>
        <p:spPr/>
        <p:txBody>
          <a:bodyPr/>
          <a:lstStyle/>
          <a:p>
            <a:pPr marL="0" indent="0" algn="just">
              <a:buNone/>
            </a:pPr>
            <a:r>
              <a:rPr lang="ru-RU" dirty="0" smtClean="0"/>
              <a:t> </a:t>
            </a:r>
            <a:r>
              <a:rPr lang="ru-RU" dirty="0"/>
              <a:t>О</a:t>
            </a:r>
            <a:r>
              <a:rPr lang="ru-RU" dirty="0" smtClean="0"/>
              <a:t>собое внимание следует уделить игровому методу, потому что игра является ведущим видом деятельности ребенка дошкольного возраста, посредством игры ребенок лучше запоминает и устанавливает причинно-следственные связи.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360083"/>
            <a:ext cx="2312265" cy="1734199"/>
          </a:xfrm>
          <a:prstGeom prst="rect">
            <a:avLst/>
          </a:prstGeom>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699" t="2877" r="2618" b="2986"/>
          <a:stretch/>
        </p:blipFill>
        <p:spPr bwMode="auto">
          <a:xfrm>
            <a:off x="1331640" y="3284984"/>
            <a:ext cx="2451110" cy="180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39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Прогнозируемый результат</a:t>
            </a:r>
            <a:endParaRPr lang="ru-RU" i="1" dirty="0"/>
          </a:p>
        </p:txBody>
      </p:sp>
      <p:sp>
        <p:nvSpPr>
          <p:cNvPr id="3" name="Объект 2"/>
          <p:cNvSpPr>
            <a:spLocks noGrp="1"/>
          </p:cNvSpPr>
          <p:nvPr>
            <p:ph sz="quarter" idx="13"/>
          </p:nvPr>
        </p:nvSpPr>
        <p:spPr/>
        <p:txBody>
          <a:bodyPr/>
          <a:lstStyle/>
          <a:p>
            <a:r>
              <a:rPr lang="ru-RU" dirty="0"/>
              <a:t>Овладение культурно гигиеническими навыками и навыками самообслуживания детьми дошкольного возраста  </a:t>
            </a:r>
          </a:p>
          <a:p>
            <a:r>
              <a:rPr lang="ru-RU" dirty="0" smtClean="0"/>
              <a:t>Оснащение </a:t>
            </a:r>
            <a:r>
              <a:rPr lang="ru-RU" dirty="0"/>
              <a:t>предметно развивающей среды </a:t>
            </a:r>
            <a:r>
              <a:rPr lang="ru-RU" dirty="0" err="1"/>
              <a:t>учебно</a:t>
            </a:r>
            <a:r>
              <a:rPr lang="ru-RU" dirty="0"/>
              <a:t> - дидактическим комплексом: дидактическими играми и пособиями</a:t>
            </a:r>
          </a:p>
          <a:p>
            <a:r>
              <a:rPr lang="ru-RU" dirty="0"/>
              <a:t>Пополнение методической копилки методическими рекомендациями по формированию  культурно </a:t>
            </a:r>
            <a:r>
              <a:rPr lang="ru-RU" dirty="0" smtClean="0"/>
              <a:t>- </a:t>
            </a:r>
            <a:r>
              <a:rPr lang="ru-RU" dirty="0"/>
              <a:t>гигиенических навыков у  детей дошкольного возраста</a:t>
            </a:r>
          </a:p>
          <a:p>
            <a:r>
              <a:rPr lang="ru-RU" dirty="0"/>
              <a:t>Повышение педагогической компетентности родителей по воспитанию культурно - гигиенических навыков у детей дошкольного  возраста</a:t>
            </a:r>
          </a:p>
          <a:p>
            <a:endParaRPr lang="ru-RU" dirty="0"/>
          </a:p>
        </p:txBody>
      </p:sp>
    </p:spTree>
    <p:extLst>
      <p:ext uri="{BB962C8B-B14F-4D97-AF65-F5344CB8AC3E}">
        <p14:creationId xmlns:p14="http://schemas.microsoft.com/office/powerpoint/2010/main" val="267441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pPr algn="ctr"/>
            <a:r>
              <a:rPr lang="ru-RU" sz="2000" dirty="0" smtClean="0">
                <a:solidFill>
                  <a:srgbClr val="FF0000"/>
                </a:solidFill>
              </a:rPr>
              <a:t/>
            </a:r>
            <a:br>
              <a:rPr lang="ru-RU" sz="2000" dirty="0" smtClean="0">
                <a:solidFill>
                  <a:srgbClr val="FF0000"/>
                </a:solidFill>
              </a:rPr>
            </a:br>
            <a:r>
              <a:rPr lang="ru-RU" sz="2000" dirty="0">
                <a:solidFill>
                  <a:srgbClr val="FF0000"/>
                </a:solidFill>
              </a:rPr>
              <a:t/>
            </a:r>
            <a:br>
              <a:rPr lang="ru-RU" sz="2000" dirty="0">
                <a:solidFill>
                  <a:srgbClr val="FF0000"/>
                </a:solidFill>
              </a:rPr>
            </a:br>
            <a:r>
              <a:rPr lang="ru-RU" sz="2000" b="1" i="1" dirty="0" smtClean="0"/>
              <a:t>Цель:  </a:t>
            </a:r>
            <a:r>
              <a:rPr lang="ru-RU" sz="2000" dirty="0" smtClean="0"/>
              <a:t>формирование культурно-гигиенических навыков и умений</a:t>
            </a:r>
            <a:br>
              <a:rPr lang="ru-RU" sz="2000" dirty="0" smtClean="0"/>
            </a:br>
            <a:r>
              <a:rPr lang="ru-RU" sz="2000" dirty="0" smtClean="0"/>
              <a:t> у детей дошкольного  возраста</a:t>
            </a:r>
            <a:r>
              <a:rPr lang="ru-RU" sz="2000" dirty="0">
                <a:solidFill>
                  <a:srgbClr val="FF0000"/>
                </a:solidFill>
              </a:rPr>
              <a:t/>
            </a:r>
            <a:br>
              <a:rPr lang="ru-RU" sz="2000" dirty="0">
                <a:solidFill>
                  <a:srgbClr val="FF0000"/>
                </a:solidFill>
              </a:rPr>
            </a:br>
            <a:r>
              <a:rPr lang="ru-RU" sz="2000" dirty="0" smtClean="0"/>
              <a:t/>
            </a:r>
            <a:br>
              <a:rPr lang="ru-RU" sz="2000" dirty="0" smtClean="0"/>
            </a:br>
            <a:endParaRPr lang="ru-RU" sz="2000" dirty="0"/>
          </a:p>
        </p:txBody>
      </p:sp>
      <p:sp>
        <p:nvSpPr>
          <p:cNvPr id="8" name="Объект 7"/>
          <p:cNvSpPr>
            <a:spLocks noGrp="1"/>
          </p:cNvSpPr>
          <p:nvPr>
            <p:ph sz="quarter" idx="13"/>
          </p:nvPr>
        </p:nvSpPr>
        <p:spPr/>
        <p:txBody>
          <a:bodyPr/>
          <a:lstStyle/>
          <a:p>
            <a:pPr marL="0" indent="0">
              <a:buNone/>
            </a:pPr>
            <a:r>
              <a:rPr lang="ru-RU" dirty="0" smtClean="0"/>
              <a:t>   </a:t>
            </a:r>
            <a:r>
              <a:rPr lang="ru-RU" b="1" i="1" dirty="0" smtClean="0"/>
              <a:t>Актуальность:</a:t>
            </a:r>
          </a:p>
          <a:p>
            <a:pPr algn="just"/>
            <a:r>
              <a:rPr lang="ru-RU" dirty="0" smtClean="0"/>
              <a:t>Формирование у детей дошкольного возраста навыков самообслуживания и культурного поведения - одна из задач успешной адаптации  в обществе и в охране их здоровья</a:t>
            </a:r>
          </a:p>
          <a:p>
            <a:endParaRPr lang="ru-RU" dirty="0"/>
          </a:p>
        </p:txBody>
      </p:sp>
    </p:spTree>
    <p:extLst>
      <p:ext uri="{BB962C8B-B14F-4D97-AF65-F5344CB8AC3E}">
        <p14:creationId xmlns:p14="http://schemas.microsoft.com/office/powerpoint/2010/main" val="235256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Задачи</a:t>
            </a:r>
            <a:endParaRPr lang="ru-RU" i="1" dirty="0"/>
          </a:p>
        </p:txBody>
      </p:sp>
      <p:sp>
        <p:nvSpPr>
          <p:cNvPr id="3" name="Объект 2"/>
          <p:cNvSpPr>
            <a:spLocks noGrp="1"/>
          </p:cNvSpPr>
          <p:nvPr>
            <p:ph sz="quarter" idx="13"/>
          </p:nvPr>
        </p:nvSpPr>
        <p:spPr/>
        <p:txBody>
          <a:bodyPr>
            <a:normAutofit/>
          </a:bodyPr>
          <a:lstStyle/>
          <a:p>
            <a:pPr algn="just"/>
            <a:r>
              <a:rPr lang="ru-RU" dirty="0" smtClean="0"/>
              <a:t>Формировать  умения овладевать культурно гигиеническими навыками, и навыками самообслуживания</a:t>
            </a:r>
          </a:p>
          <a:p>
            <a:pPr algn="just"/>
            <a:r>
              <a:rPr lang="ru-RU" dirty="0" smtClean="0"/>
              <a:t>Побуждать детей к самостоятельности</a:t>
            </a:r>
          </a:p>
          <a:p>
            <a:pPr algn="just"/>
            <a:r>
              <a:rPr lang="ru-RU" dirty="0" smtClean="0"/>
              <a:t>Оснастить предметно - развивающую среду </a:t>
            </a:r>
            <a:r>
              <a:rPr lang="ru-RU" dirty="0" err="1" smtClean="0"/>
              <a:t>учебно</a:t>
            </a:r>
            <a:r>
              <a:rPr lang="ru-RU" dirty="0" smtClean="0"/>
              <a:t> – дидактическим комплексом пособий по воспитанию культурно гигиенических навыков у детей дошкольного возраста</a:t>
            </a:r>
          </a:p>
          <a:p>
            <a:pPr algn="just"/>
            <a:r>
              <a:rPr lang="ru-RU" dirty="0" smtClean="0"/>
              <a:t>Разработать методические рекомендации по воспитанию культурно гигиенических навыков у детей дошкольного возраста</a:t>
            </a:r>
          </a:p>
          <a:p>
            <a:pPr algn="just"/>
            <a:r>
              <a:rPr lang="ru-RU" dirty="0"/>
              <a:t>Повысить педагогическую компетентность родителей в воспитании у детей дошкольного возраста культурно гигиенических навыков и навыков самообслуживания</a:t>
            </a:r>
          </a:p>
          <a:p>
            <a:pPr algn="just"/>
            <a:endParaRPr lang="ru-RU" dirty="0" smtClean="0"/>
          </a:p>
          <a:p>
            <a:endParaRPr lang="ru-RU" dirty="0"/>
          </a:p>
        </p:txBody>
      </p:sp>
    </p:spTree>
    <p:extLst>
      <p:ext uri="{BB962C8B-B14F-4D97-AF65-F5344CB8AC3E}">
        <p14:creationId xmlns:p14="http://schemas.microsoft.com/office/powerpoint/2010/main" val="182770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pPr algn="ctr"/>
            <a:r>
              <a:rPr lang="ru-RU" i="1" dirty="0" smtClean="0"/>
              <a:t>Принципы </a:t>
            </a:r>
            <a:endParaRPr lang="ru-RU" i="1" dirty="0"/>
          </a:p>
        </p:txBody>
      </p:sp>
      <p:sp>
        <p:nvSpPr>
          <p:cNvPr id="6" name="Объект 5"/>
          <p:cNvSpPr>
            <a:spLocks noGrp="1"/>
          </p:cNvSpPr>
          <p:nvPr>
            <p:ph sz="quarter" idx="13"/>
          </p:nvPr>
        </p:nvSpPr>
        <p:spPr/>
        <p:txBody>
          <a:bodyPr>
            <a:normAutofit/>
          </a:bodyPr>
          <a:lstStyle/>
          <a:p>
            <a:pPr algn="just"/>
            <a:r>
              <a:rPr lang="ru-RU" sz="2400" dirty="0" smtClean="0"/>
              <a:t>Системный подход</a:t>
            </a:r>
          </a:p>
          <a:p>
            <a:pPr algn="just"/>
            <a:r>
              <a:rPr lang="ru-RU" sz="2400" dirty="0" smtClean="0"/>
              <a:t>Планомерность и непрерывность</a:t>
            </a:r>
          </a:p>
          <a:p>
            <a:pPr algn="just"/>
            <a:r>
              <a:rPr lang="ru-RU" sz="2400" dirty="0" smtClean="0"/>
              <a:t>Развивающий характер обучения с учетом возрастных и индивидуальных особенностей ребенка</a:t>
            </a:r>
          </a:p>
          <a:p>
            <a:pPr algn="just"/>
            <a:r>
              <a:rPr lang="ru-RU" sz="2400" dirty="0" smtClean="0"/>
              <a:t>Целостность подхода педагогов и родителей к формированию культурно – гигиенических навыков</a:t>
            </a:r>
            <a:endParaRPr lang="ru-RU" sz="2400" dirty="0"/>
          </a:p>
        </p:txBody>
      </p:sp>
    </p:spTree>
    <p:extLst>
      <p:ext uri="{BB962C8B-B14F-4D97-AF65-F5344CB8AC3E}">
        <p14:creationId xmlns:p14="http://schemas.microsoft.com/office/powerpoint/2010/main" val="65681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Методы</a:t>
            </a:r>
            <a:r>
              <a:rPr lang="ru-RU" dirty="0" smtClean="0"/>
              <a:t> </a:t>
            </a:r>
            <a:endParaRPr lang="ru-RU" dirty="0"/>
          </a:p>
        </p:txBody>
      </p:sp>
      <p:sp>
        <p:nvSpPr>
          <p:cNvPr id="3" name="Объект 2"/>
          <p:cNvSpPr>
            <a:spLocks noGrp="1"/>
          </p:cNvSpPr>
          <p:nvPr>
            <p:ph sz="quarter" idx="13"/>
          </p:nvPr>
        </p:nvSpPr>
        <p:spPr/>
        <p:txBody>
          <a:bodyPr>
            <a:normAutofit/>
          </a:bodyPr>
          <a:lstStyle/>
          <a:p>
            <a:r>
              <a:rPr lang="ru-RU" dirty="0" smtClean="0"/>
              <a:t>Показ</a:t>
            </a:r>
          </a:p>
          <a:p>
            <a:r>
              <a:rPr lang="ru-RU" dirty="0" smtClean="0"/>
              <a:t>Прямое обучение</a:t>
            </a:r>
          </a:p>
          <a:p>
            <a:r>
              <a:rPr lang="ru-RU" dirty="0"/>
              <a:t>Дидактические </a:t>
            </a:r>
            <a:r>
              <a:rPr lang="ru-RU" dirty="0" smtClean="0"/>
              <a:t>и сюжетно </a:t>
            </a:r>
            <a:r>
              <a:rPr lang="ru-RU" dirty="0"/>
              <a:t>- ролевые </a:t>
            </a:r>
            <a:r>
              <a:rPr lang="ru-RU" dirty="0" smtClean="0"/>
              <a:t>игры</a:t>
            </a:r>
            <a:endParaRPr lang="ru-RU" dirty="0" smtClean="0"/>
          </a:p>
          <a:p>
            <a:r>
              <a:rPr lang="ru-RU" dirty="0" smtClean="0"/>
              <a:t>Непосредственно образовательная деятельность</a:t>
            </a:r>
            <a:endParaRPr lang="ru-RU" dirty="0" smtClean="0"/>
          </a:p>
          <a:p>
            <a:r>
              <a:rPr lang="ru-RU" dirty="0" smtClean="0"/>
              <a:t> </a:t>
            </a:r>
            <a:r>
              <a:rPr lang="ru-RU" dirty="0"/>
              <a:t>У</a:t>
            </a:r>
            <a:r>
              <a:rPr lang="ru-RU" dirty="0" smtClean="0"/>
              <a:t>пражнения</a:t>
            </a:r>
            <a:r>
              <a:rPr lang="ru-RU" dirty="0" smtClean="0"/>
              <a:t>, самостоятельная деятельность</a:t>
            </a:r>
          </a:p>
          <a:p>
            <a:r>
              <a:rPr lang="ru-RU" dirty="0" smtClean="0"/>
              <a:t>Рассматривание иллюстраций </a:t>
            </a:r>
            <a:endParaRPr lang="ru-RU" dirty="0" smtClean="0"/>
          </a:p>
          <a:p>
            <a:r>
              <a:rPr lang="ru-RU" dirty="0" smtClean="0"/>
              <a:t>Чтение </a:t>
            </a:r>
            <a:r>
              <a:rPr lang="ru-RU" dirty="0" smtClean="0"/>
              <a:t>художественной литературы, народный фольклор</a:t>
            </a:r>
          </a:p>
          <a:p>
            <a:r>
              <a:rPr lang="ru-RU" dirty="0" smtClean="0"/>
              <a:t>Обсуждение </a:t>
            </a:r>
          </a:p>
          <a:p>
            <a:r>
              <a:rPr lang="ru-RU" dirty="0" smtClean="0"/>
              <a:t>Систематическое </a:t>
            </a:r>
            <a:r>
              <a:rPr lang="ru-RU" dirty="0" smtClean="0"/>
              <a:t>напоминание</a:t>
            </a:r>
          </a:p>
          <a:p>
            <a:r>
              <a:rPr lang="ru-RU" dirty="0" smtClean="0"/>
              <a:t>Поощрение </a:t>
            </a:r>
          </a:p>
          <a:p>
            <a:endParaRPr lang="ru-RU" dirty="0"/>
          </a:p>
        </p:txBody>
      </p:sp>
    </p:spTree>
    <p:extLst>
      <p:ext uri="{BB962C8B-B14F-4D97-AF65-F5344CB8AC3E}">
        <p14:creationId xmlns:p14="http://schemas.microsoft.com/office/powerpoint/2010/main" val="2699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Взаимодействие  с родителями</a:t>
            </a:r>
            <a:endParaRPr lang="ru-RU" i="1" dirty="0"/>
          </a:p>
        </p:txBody>
      </p:sp>
      <p:sp>
        <p:nvSpPr>
          <p:cNvPr id="3" name="Объект 2"/>
          <p:cNvSpPr>
            <a:spLocks noGrp="1"/>
          </p:cNvSpPr>
          <p:nvPr>
            <p:ph sz="quarter" idx="13"/>
          </p:nvPr>
        </p:nvSpPr>
        <p:spPr/>
        <p:txBody>
          <a:bodyPr>
            <a:normAutofit/>
          </a:bodyPr>
          <a:lstStyle/>
          <a:p>
            <a:r>
              <a:rPr lang="ru-RU" sz="2400" dirty="0" smtClean="0"/>
              <a:t>Индивидуальные беседы</a:t>
            </a:r>
          </a:p>
          <a:p>
            <a:r>
              <a:rPr lang="ru-RU" sz="2400" dirty="0" smtClean="0"/>
              <a:t>Стендовые консультации</a:t>
            </a:r>
          </a:p>
          <a:p>
            <a:r>
              <a:rPr lang="ru-RU" sz="2400" dirty="0" smtClean="0"/>
              <a:t>Родительские собрания</a:t>
            </a:r>
          </a:p>
          <a:p>
            <a:r>
              <a:rPr lang="ru-RU" sz="2400" dirty="0" smtClean="0"/>
              <a:t>Анкеты </a:t>
            </a:r>
            <a:endParaRPr lang="ru-RU" sz="2400" dirty="0"/>
          </a:p>
        </p:txBody>
      </p:sp>
    </p:spTree>
    <p:extLst>
      <p:ext uri="{BB962C8B-B14F-4D97-AF65-F5344CB8AC3E}">
        <p14:creationId xmlns:p14="http://schemas.microsoft.com/office/powerpoint/2010/main" val="20180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Формирование культурно – гигиенических навыков</a:t>
            </a:r>
            <a:endParaRPr lang="ru-RU" dirty="0"/>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180787745"/>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03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a:t>Гигиенические навыки по соблюдению чистоты </a:t>
            </a:r>
            <a:r>
              <a:rPr lang="ru-RU" i="1" dirty="0" smtClean="0"/>
              <a:t>тела </a:t>
            </a:r>
            <a:endParaRPr lang="ru-RU" i="1" dirty="0"/>
          </a:p>
        </p:txBody>
      </p:sp>
      <p:sp>
        <p:nvSpPr>
          <p:cNvPr id="3" name="Объект 2"/>
          <p:cNvSpPr>
            <a:spLocks noGrp="1"/>
          </p:cNvSpPr>
          <p:nvPr>
            <p:ph sz="quarter" idx="13"/>
          </p:nvPr>
        </p:nvSpPr>
        <p:spPr/>
        <p:txBody>
          <a:bodyPr/>
          <a:lstStyle/>
          <a:p>
            <a:r>
              <a:rPr lang="ru-RU" dirty="0"/>
              <a:t>Все сведения по гигиене прививаются детям в повседневной жизни в процессе разнообразных видов деятельности и отдыха, т.е. в каждом компоненте режима можно найти благоприятный момент для гигиенического воспитания</a:t>
            </a:r>
            <a:r>
              <a:rPr lang="ru-RU" dirty="0" smtClean="0"/>
              <a:t>.</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43" y="2564904"/>
            <a:ext cx="385286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708920"/>
            <a:ext cx="3237235" cy="242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9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a:t>Культура </a:t>
            </a:r>
            <a:r>
              <a:rPr lang="ru-RU" i="1" dirty="0" smtClean="0"/>
              <a:t>еды</a:t>
            </a:r>
            <a:endParaRPr lang="ru-RU" i="1" dirty="0"/>
          </a:p>
        </p:txBody>
      </p:sp>
      <p:sp>
        <p:nvSpPr>
          <p:cNvPr id="3" name="Объект 2"/>
          <p:cNvSpPr>
            <a:spLocks noGrp="1"/>
          </p:cNvSpPr>
          <p:nvPr>
            <p:ph sz="quarter" idx="13"/>
          </p:nvPr>
        </p:nvSpPr>
        <p:spPr/>
        <p:txBody>
          <a:bodyPr>
            <a:normAutofit/>
          </a:bodyPr>
          <a:lstStyle/>
          <a:p>
            <a:pPr algn="just"/>
            <a:r>
              <a:rPr lang="ru-RU" sz="1400" dirty="0" smtClean="0"/>
              <a:t>С самого младшего возраста детей приучают правильно сидеть за столом во время еды, аккуратно есть, тщательно, бесшумно пережевывать пищу, уметь пользоваться столовыми приборами, салфеткой. Детям, которые дежурят по столовой, нужно не только уметь правильно накрыть стол и сервировать посуду, но и твердо усвоить, что перед тем как приступить к выполнению своих обязанностей, необходимо тщательно помыть руки с мылом, привести себя в порядок, причесаться.</a:t>
            </a:r>
            <a:endParaRPr lang="ru-RU"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237172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263741"/>
            <a:ext cx="2411760" cy="180882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284984"/>
            <a:ext cx="2355113" cy="1766335"/>
          </a:xfrm>
          <a:prstGeom prst="rect">
            <a:avLst/>
          </a:prstGeom>
        </p:spPr>
      </p:pic>
    </p:spTree>
    <p:extLst>
      <p:ext uri="{BB962C8B-B14F-4D97-AF65-F5344CB8AC3E}">
        <p14:creationId xmlns:p14="http://schemas.microsoft.com/office/powerpoint/2010/main" val="391492949"/>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791</TotalTime>
  <Words>485</Words>
  <Application>Microsoft Office PowerPoint</Application>
  <PresentationFormat>Экран (4:3)</PresentationFormat>
  <Paragraphs>54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Горизонт</vt:lpstr>
      <vt:lpstr>формирование культурно - гигиенических навыков у детей дошкольного возраста  </vt:lpstr>
      <vt:lpstr>  Цель:  формирование культурно-гигиенических навыков и умений  у детей дошкольного  возраста  </vt:lpstr>
      <vt:lpstr>Задачи</vt:lpstr>
      <vt:lpstr>Принципы </vt:lpstr>
      <vt:lpstr>Методы </vt:lpstr>
      <vt:lpstr>Взаимодействие  с родителями</vt:lpstr>
      <vt:lpstr>Формирование культурно – гигиенических навыков</vt:lpstr>
      <vt:lpstr>Гигиенические навыки по соблюдению чистоты тела </vt:lpstr>
      <vt:lpstr>Культура еды</vt:lpstr>
      <vt:lpstr>Формирование навыков самообслуживания</vt:lpstr>
      <vt:lpstr>Куклы и игрушки в помощь</vt:lpstr>
      <vt:lpstr>Прогнозируемый результат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Требования к сформированности культурно-гигиенических навыков у детей разных возрастных групп.</dc:title>
  <dc:creator>dns</dc:creator>
  <cp:lastModifiedBy>dns</cp:lastModifiedBy>
  <cp:revision>50</cp:revision>
  <dcterms:created xsi:type="dcterms:W3CDTF">2013-06-09T14:21:07Z</dcterms:created>
  <dcterms:modified xsi:type="dcterms:W3CDTF">2013-06-07T15:13:13Z</dcterms:modified>
</cp:coreProperties>
</file>