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sldIdLst>
    <p:sldId id="256" r:id="rId2"/>
    <p:sldId id="257" r:id="rId3"/>
    <p:sldId id="258" r:id="rId4"/>
    <p:sldId id="342" r:id="rId5"/>
    <p:sldId id="259" r:id="rId6"/>
    <p:sldId id="260" r:id="rId7"/>
    <p:sldId id="343" r:id="rId8"/>
    <p:sldId id="261" r:id="rId9"/>
    <p:sldId id="262" r:id="rId10"/>
    <p:sldId id="341" r:id="rId11"/>
    <p:sldId id="275" r:id="rId12"/>
    <p:sldId id="265" r:id="rId13"/>
    <p:sldId id="266" r:id="rId14"/>
    <p:sldId id="277" r:id="rId15"/>
    <p:sldId id="278" r:id="rId16"/>
    <p:sldId id="283" r:id="rId17"/>
    <p:sldId id="267" r:id="rId18"/>
    <p:sldId id="318" r:id="rId19"/>
    <p:sldId id="272" r:id="rId20"/>
    <p:sldId id="320" r:id="rId21"/>
    <p:sldId id="334" r:id="rId22"/>
    <p:sldId id="319" r:id="rId23"/>
    <p:sldId id="321" r:id="rId24"/>
    <p:sldId id="335" r:id="rId25"/>
    <p:sldId id="339" r:id="rId26"/>
    <p:sldId id="331" r:id="rId27"/>
    <p:sldId id="337" r:id="rId28"/>
    <p:sldId id="332" r:id="rId29"/>
    <p:sldId id="344" r:id="rId30"/>
    <p:sldId id="345" r:id="rId31"/>
    <p:sldId id="346" r:id="rId32"/>
    <p:sldId id="330" r:id="rId33"/>
    <p:sldId id="323" r:id="rId34"/>
    <p:sldId id="324" r:id="rId35"/>
    <p:sldId id="325" r:id="rId36"/>
    <p:sldId id="329" r:id="rId37"/>
    <p:sldId id="326" r:id="rId38"/>
    <p:sldId id="328" r:id="rId39"/>
    <p:sldId id="327" r:id="rId40"/>
    <p:sldId id="312" r:id="rId41"/>
    <p:sldId id="315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157C9D51-30EC-4D79-8342-141F186A5572}" type="datetimeFigureOut">
              <a:rPr lang="ru-RU"/>
              <a:pPr>
                <a:defRPr/>
              </a:pPr>
              <a:t>12.10.2014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4710EC-2B8D-48D2-B62E-DFB81681C7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403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9505E8E6-BC33-4CA5-A063-6AFFB404EE57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97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B23E0C-6463-4FB2-8FA9-C3C241D9DFF0}" type="slidenum">
              <a:rPr lang="ru-RU" altLang="ru-RU"/>
              <a:pPr eaLnBrk="1" hangingPunct="1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791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808A905-7A67-40C6-BC0D-2CD2669997D2}" type="slidenum">
              <a:rPr lang="ru-RU" altLang="ru-RU"/>
              <a:pPr eaLnBrk="1" hangingPunct="1"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84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299AA-4CD4-478A-AE11-CBA4BB6C4B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7920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59FA-53B6-4D68-91DB-A3819A4E23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38656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0525E-A032-4186-84FF-5C940CC890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682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30B08-4C04-45DF-8A34-55F574032B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94053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E6343-C5B8-4046-94B9-E9F25FF2E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9131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4839C-0243-40D9-9279-E47C4892A7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9468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F8166-B59B-4336-B899-9C74D29BB8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1003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6F3DC-E595-4701-ACE5-4D3B252334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70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1FC4E-C965-42D1-953E-6A6565DF02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00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8814D-1D36-4CAF-BCFE-193A4615CE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9846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BB18D-DA85-4768-A9D5-1CC6A92D83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77817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B5FE749-9288-433A-A4B3-468B3A870E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4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&#1080;&#1085;&#1077;&#1088;&#1072;%20&#1040;&#1089;&#1099;&#1084;&#1086;&#1074;&#1085;&#1072;\&#1044;&#1077;&#1090;&#1089;&#1082;&#1080;&#1081;%20&#1089;&#1072;&#1076;\&#1055;&#1077;&#1076;&#1089;&#1086;&#1074;&#1077;&#1090;\&#1057;&#1087;&#1086;&#1082;&#1086;&#1081;&#1085;&#1072;&#1103;-&#1084;&#1091;&#1079;&#1099;&#1082;&#1072;-&#1057;&#1083;&#1091;&#1096;&#1072;&#1077;&#1096;&#1100;-&#1077;&#1077;-&#1080;-&#1087;&#1086;&#1085;&#1080;&#1084;&#1072;&#1077;&#1096;&#1100;-&#1095;&#1090;&#1086;-&#1078;&#1080;&#1079;&#1085;&#1100;-&#1087;&#1088;&#1077;&#1082;&#1088;&#1072;&#1089;&#1085;&#1072;9829(muzofon.com)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gross-pipe.kiev.ua/images_cat/kran_valve_hand_full.jpg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://www.ssevera.ru/published/publicdata/SSEVMDB/attachments/SC/products_pictures/stupka_6724_enl.jpg" TargetMode="External"/><Relationship Id="rId3" Type="http://schemas.openxmlformats.org/officeDocument/2006/relationships/image" Target="../media/image2.jpeg"/><Relationship Id="rId21" Type="http://schemas.openxmlformats.org/officeDocument/2006/relationships/image" Target="../media/image11.jpeg"/><Relationship Id="rId7" Type="http://schemas.openxmlformats.org/officeDocument/2006/relationships/image" Target="../media/image4.jpeg"/><Relationship Id="rId12" Type="http://schemas.openxmlformats.org/officeDocument/2006/relationships/hyperlink" Target="http://blog-grupy-otdyhat-tozhe-nado-funnyday-vse-o-prazd.profeo.ua/uploads/4d3b56e6a5c0.jpg" TargetMode="External"/><Relationship Id="rId17" Type="http://schemas.openxmlformats.org/officeDocument/2006/relationships/image" Target="../media/image9.jpeg"/><Relationship Id="rId2" Type="http://schemas.openxmlformats.org/officeDocument/2006/relationships/hyperlink" Target="http://www.mir-podarkov.ru/images/source/products/109580.jpg" TargetMode="External"/><Relationship Id="rId16" Type="http://schemas.openxmlformats.org/officeDocument/2006/relationships/hyperlink" Target="http://kunzhel.com/assets/images/Naveska/stupka.jpg" TargetMode="External"/><Relationship Id="rId20" Type="http://schemas.openxmlformats.org/officeDocument/2006/relationships/hyperlink" Target="http://dworek.jaroslaw.pl/philips/hr153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op.rukodelie.de/media/images/popup/8040218knorr.jpg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://st.free-lance.ru/users/PompiliuS/upload/fileHQJy2E.jpg" TargetMode="External"/><Relationship Id="rId19" Type="http://schemas.openxmlformats.org/officeDocument/2006/relationships/image" Target="../media/image10.jpeg"/><Relationship Id="rId4" Type="http://schemas.openxmlformats.org/officeDocument/2006/relationships/hyperlink" Target="http://images.replacements.com/images/images5/china/P/portmeirion_botanic_garden_18_electric_lamp_w_shade_P0000076987S1825T2.jpg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://www.oldis.by/userfiles/product_img_b/1267103982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76250"/>
            <a:ext cx="7086600" cy="18097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Муниципальное  дошкольное образовательное учреждение   </a:t>
            </a:r>
            <a:br>
              <a:rPr lang="ru-RU" sz="2800" dirty="0" smtClean="0"/>
            </a:br>
            <a:r>
              <a:rPr lang="ru-RU" sz="2800" i="1" dirty="0" smtClean="0"/>
              <a:t>     «Детский сад №18  комбинированного  вида»</a:t>
            </a:r>
            <a:r>
              <a:rPr lang="ru-RU" sz="2800" dirty="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214563"/>
            <a:ext cx="8715375" cy="46434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Проект</a:t>
            </a:r>
          </a:p>
          <a:p>
            <a:pPr algn="ctr" eaLnBrk="1" hangingPunct="1">
              <a:defRPr/>
            </a:pPr>
            <a:r>
              <a:rPr lang="ru-RU" sz="3600" b="1" dirty="0" smtClean="0"/>
              <a:t>«Школа маленького экскурсовода»</a:t>
            </a:r>
          </a:p>
          <a:p>
            <a:pPr algn="ctr" eaLnBrk="1" hangingPunct="1">
              <a:defRPr/>
            </a:pPr>
            <a:endParaRPr lang="ru-RU" sz="2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		</a:t>
            </a:r>
            <a:r>
              <a:rPr lang="ru-RU" sz="2400" dirty="0" smtClean="0"/>
              <a:t>Автор составитель: </a:t>
            </a:r>
            <a:r>
              <a:rPr lang="ru-RU" sz="2400" i="1" dirty="0" smtClean="0"/>
              <a:t>Воспитатели МДОУ  № 18					 И.Е. </a:t>
            </a:r>
            <a:r>
              <a:rPr lang="ru-RU" sz="2400" i="1" dirty="0" smtClean="0"/>
              <a:t>Митяева, В.А. Карпова</a:t>
            </a:r>
          </a:p>
          <a:p>
            <a:pPr eaLnBrk="1" hangingPunct="1">
              <a:defRPr/>
            </a:pPr>
            <a:r>
              <a:rPr lang="ru-RU" sz="2400" i="1" dirty="0" smtClean="0"/>
              <a:t> </a:t>
            </a:r>
          </a:p>
          <a:p>
            <a:pPr eaLnBrk="1" hangingPunct="1">
              <a:defRPr/>
            </a:pPr>
            <a:endParaRPr lang="ru-RU" sz="2400" i="1" dirty="0"/>
          </a:p>
          <a:p>
            <a:pPr algn="ctr" eaLnBrk="1" hangingPunct="1">
              <a:defRPr/>
            </a:pPr>
            <a:r>
              <a:rPr lang="ru-RU" sz="2000" dirty="0" smtClean="0"/>
              <a:t>Саранск 2014</a:t>
            </a:r>
          </a:p>
          <a:p>
            <a:pPr eaLnBrk="1" hangingPunct="1">
              <a:defRPr/>
            </a:pPr>
            <a:endParaRPr lang="ru-RU" sz="2800" b="1" i="1" dirty="0"/>
          </a:p>
          <a:p>
            <a:pPr algn="ctr" eaLnBrk="1" hangingPunct="1">
              <a:defRPr/>
            </a:pPr>
            <a:r>
              <a:rPr lang="ru-RU" b="1" dirty="0"/>
              <a:t>	</a:t>
            </a:r>
            <a:r>
              <a:rPr lang="ru-RU" b="1" dirty="0" smtClean="0"/>
              <a:t>					   </a:t>
            </a:r>
            <a:endParaRPr lang="ru-RU" b="1" dirty="0"/>
          </a:p>
        </p:txBody>
      </p:sp>
      <p:pic>
        <p:nvPicPr>
          <p:cNvPr id="4" name="Спокойная-музыка-Слушаешь-ее-и-понимаешь-что-жизнь-прекрасна9829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1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13" y="571500"/>
            <a:ext cx="3571875" cy="857250"/>
          </a:xfrm>
          <a:ln w="76200"/>
        </p:spPr>
        <p:txBody>
          <a:bodyPr/>
          <a:lstStyle/>
          <a:p>
            <a:pPr algn="ctr">
              <a:defRPr/>
            </a:pPr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2286000"/>
            <a:ext cx="8286750" cy="3643313"/>
          </a:xfrm>
          <a:prstGeom prst="round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+mj-lt"/>
                <a:cs typeface="Arial" pitchFamily="34" charset="0"/>
              </a:rPr>
              <a:t>Знание детей об историко-культурном наследии города Саранска могут стать эффективным средством личностного развития ребёнка дошкольного возраста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786188" y="214313"/>
            <a:ext cx="4071937" cy="78581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cs typeface="Arial" charset="0"/>
              </a:rPr>
              <a:t>Этапы работы</a:t>
            </a:r>
          </a:p>
        </p:txBody>
      </p:sp>
      <p:sp>
        <p:nvSpPr>
          <p:cNvPr id="5" name="Овал 4"/>
          <p:cNvSpPr/>
          <p:nvPr/>
        </p:nvSpPr>
        <p:spPr>
          <a:xfrm>
            <a:off x="4214813" y="2643188"/>
            <a:ext cx="3786187" cy="928687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latin typeface="+mj-lt"/>
              </a:rPr>
              <a:t>II </a:t>
            </a:r>
            <a:r>
              <a:rPr lang="ru-RU" sz="2200" b="1" dirty="0">
                <a:latin typeface="+mj-lt"/>
              </a:rPr>
              <a:t>этап</a:t>
            </a:r>
          </a:p>
          <a:p>
            <a:pPr algn="ctr">
              <a:defRPr/>
            </a:pPr>
            <a:r>
              <a:rPr lang="ru-RU" sz="2200" b="1" dirty="0">
                <a:latin typeface="+mj-lt"/>
              </a:rPr>
              <a:t>Основной</a:t>
            </a:r>
          </a:p>
        </p:txBody>
      </p:sp>
      <p:sp>
        <p:nvSpPr>
          <p:cNvPr id="6" name="Овал 5"/>
          <p:cNvSpPr/>
          <p:nvPr/>
        </p:nvSpPr>
        <p:spPr>
          <a:xfrm>
            <a:off x="214313" y="928688"/>
            <a:ext cx="4000500" cy="8572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en-US" sz="2400" b="1" dirty="0"/>
              <a:t>I </a:t>
            </a:r>
            <a:r>
              <a:rPr lang="ru-RU" sz="2400" b="1" dirty="0"/>
              <a:t>этап</a:t>
            </a:r>
          </a:p>
          <a:p>
            <a:pPr algn="ctr">
              <a:defRPr/>
            </a:pPr>
            <a:r>
              <a:rPr lang="ru-RU" sz="2400" b="1" dirty="0"/>
              <a:t>подготовительный</a:t>
            </a:r>
          </a:p>
        </p:txBody>
      </p:sp>
      <p:sp>
        <p:nvSpPr>
          <p:cNvPr id="8" name="Овал 7"/>
          <p:cNvSpPr/>
          <p:nvPr/>
        </p:nvSpPr>
        <p:spPr>
          <a:xfrm>
            <a:off x="5286375" y="4071938"/>
            <a:ext cx="3643313" cy="8572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latin typeface="+mj-lt"/>
              </a:rPr>
              <a:t>III </a:t>
            </a:r>
            <a:r>
              <a:rPr lang="ru-RU" sz="2200" b="1" dirty="0">
                <a:latin typeface="+mj-lt"/>
              </a:rPr>
              <a:t>этап</a:t>
            </a:r>
          </a:p>
          <a:p>
            <a:pPr algn="ctr">
              <a:defRPr/>
            </a:pPr>
            <a:r>
              <a:rPr lang="ru-RU" sz="2200" b="1" dirty="0">
                <a:latin typeface="+mj-lt"/>
              </a:rPr>
              <a:t>Итоговый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285750" y="2214563"/>
            <a:ext cx="3786188" cy="18573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 anchorCtr="1"/>
          <a:lstStyle/>
          <a:p>
            <a:pPr>
              <a:defRPr/>
            </a:pPr>
            <a:endParaRPr lang="ru-RU" sz="1600" dirty="0">
              <a:solidFill>
                <a:schemeClr val="tx1">
                  <a:lumMod val="90000"/>
                  <a:lumOff val="10000"/>
                </a:schemeClr>
              </a:solidFill>
              <a:latin typeface="Arial" charset="0"/>
            </a:endParaRPr>
          </a:p>
          <a:p>
            <a:pPr algn="ctr">
              <a:defRPr/>
            </a:pPr>
            <a:endParaRPr lang="ru-RU" sz="20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Разработка проекта;</a:t>
            </a:r>
            <a:endParaRPr lang="ru-RU" sz="2000" b="1" dirty="0">
              <a:solidFill>
                <a:schemeClr val="bg2"/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определение проблемы;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постановка цели и задач;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подбор и разработка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материала.</a:t>
            </a:r>
          </a:p>
          <a:p>
            <a:pPr>
              <a:defRPr/>
            </a:pPr>
            <a:endParaRPr lang="ru-RU" sz="1600" dirty="0">
              <a:solidFill>
                <a:schemeClr val="bg2"/>
              </a:solidFill>
              <a:latin typeface="Arial" charset="0"/>
            </a:endParaRPr>
          </a:p>
          <a:p>
            <a:pPr>
              <a:defRPr/>
            </a:pPr>
            <a:endParaRPr lang="ru-RU" sz="1400" dirty="0">
              <a:latin typeface="Arial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571625" y="4286250"/>
            <a:ext cx="3216275" cy="87153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Выполнение проекта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643313" y="5286375"/>
            <a:ext cx="4648200" cy="13684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Анализ поставленной цели;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обобщение результатов работы,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формулировка выводов;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составление рекомендаций.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000250" y="1857375"/>
            <a:ext cx="179388" cy="2524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572000" y="3643313"/>
            <a:ext cx="179388" cy="3952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857875" y="4929188"/>
            <a:ext cx="179388" cy="2524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766763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Формы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500188"/>
            <a:ext cx="8215313" cy="5357812"/>
          </a:xfrm>
        </p:spPr>
        <p:txBody>
          <a:bodyPr/>
          <a:lstStyle/>
          <a:p>
            <a:pPr indent="-360000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-	экскурсии в музеи, посещение выставок, просмотр экспозиций;</a:t>
            </a:r>
          </a:p>
          <a:p>
            <a:pPr indent="-360000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 - 	игровые, театрализованные занятия в ДОУ и в музеях;</a:t>
            </a:r>
          </a:p>
          <a:p>
            <a:pPr indent="-360000">
              <a:buFontTx/>
              <a:buNone/>
              <a:defRPr/>
            </a:pPr>
            <a:r>
              <a:rPr lang="ru-RU" sz="2400" dirty="0" smtClean="0"/>
              <a:t> - 	беседы (коллективное и индивидуальное обсуждение впечатлений, полученных в музее, на экскурсии);</a:t>
            </a:r>
          </a:p>
          <a:p>
            <a:pPr indent="-360000">
              <a:buFontTx/>
              <a:buNone/>
              <a:defRPr/>
            </a:pPr>
            <a:r>
              <a:rPr lang="ru-RU" sz="2400" dirty="0" smtClean="0"/>
              <a:t> - 	встречи с музейными специалистами и коллекционерами;</a:t>
            </a:r>
          </a:p>
          <a:p>
            <a:pPr indent="-360000">
              <a:buFontTx/>
              <a:buNone/>
              <a:defRPr/>
            </a:pPr>
            <a:r>
              <a:rPr lang="ru-RU" sz="2400" dirty="0" smtClean="0"/>
              <a:t> - 	совместные проекты с музеями (музейные игры и театрализации:</a:t>
            </a:r>
          </a:p>
          <a:p>
            <a:pPr indent="-360000">
              <a:buFontTx/>
              <a:buNone/>
              <a:defRPr/>
            </a:pPr>
            <a:r>
              <a:rPr lang="ru-RU" sz="2400" dirty="0" smtClean="0"/>
              <a:t> - 	автобусные и пешие экскурсии по городу для расширения кругозора и обогащения словаря;</a:t>
            </a:r>
          </a:p>
          <a:p>
            <a:pPr indent="-360000">
              <a:buFontTx/>
              <a:buNone/>
              <a:defRPr/>
            </a:pPr>
            <a:r>
              <a:rPr lang="ru-RU" sz="2400" dirty="0" smtClean="0"/>
              <a:t> - 	оформление детских выставок и экспозиций.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1239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Дидактические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 smtClean="0"/>
              <a:t>«Угадай, где я стою ».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 smtClean="0"/>
              <a:t>«Узнай это место».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 smtClean="0"/>
              <a:t>«Путешествие по Саранску».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 smtClean="0"/>
              <a:t>«Прошлая жизнь старых вещей».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 smtClean="0"/>
              <a:t>«Можно - нельзя».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dirty="0" smtClean="0"/>
              <a:t>«Что было до…»</a:t>
            </a:r>
          </a:p>
          <a:p>
            <a:pPr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85750"/>
            <a:ext cx="7543800" cy="1236663"/>
          </a:xfrm>
        </p:spPr>
        <p:txBody>
          <a:bodyPr/>
          <a:lstStyle/>
          <a:p>
            <a:pPr algn="ctr">
              <a:defRPr/>
            </a:pP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dirty="0" smtClean="0"/>
              <a:t>«Прошлая жизнь старых вещей»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981200"/>
            <a:ext cx="8429625" cy="4114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Задачи:	</a:t>
            </a:r>
            <a:r>
              <a:rPr lang="ru-RU" sz="2800" i="1" dirty="0" smtClean="0"/>
              <a:t>способствовать пониманию того, что 			жизнь, а значит и предметы, которые 			окружают человека, меняются в связи 		с изменением в отношениях людей, с 			техническим прогрессом;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			учить управлять блокирующими 				чувствами (гнев, агрессия), вычленять 		затрудняющие поведение факторы, 			устранять их.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357188"/>
            <a:ext cx="8039100" cy="62150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Материалы: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	</a:t>
            </a:r>
            <a:r>
              <a:rPr lang="ru-RU" sz="2800" i="1" dirty="0" smtClean="0"/>
              <a:t>лампа керосиновая и электрическая; коромысло с вёдрами и водопроводный кран; чернильница, ручка со стальным пером, авторучка перьевая, ручка шариковая; ступка с пестиком, миксер.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b="1" dirty="0" smtClean="0"/>
              <a:t>Приёмы руководства: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	</a:t>
            </a:r>
            <a:r>
              <a:rPr lang="ru-RU" sz="2800" i="1" dirty="0" smtClean="0"/>
              <a:t>прочитав стихотворение С.Я. Маршака «Вчера и сегодня», спросить, о каких предметах в нём говорится. Сравнить их. Что в них различного и что общего? Какие предметы более удобны и почему они сейчас распространены? Назвать предметы, которые вышли из употребления и хранятся как экспонаты в музеях.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-main-pic" descr="Картинка 68 из 11357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500063"/>
            <a:ext cx="1643063" cy="1714500"/>
          </a:xfrm>
          <a:ln w="57150">
            <a:solidFill>
              <a:srgbClr val="FFC000"/>
            </a:solidFill>
          </a:ln>
        </p:spPr>
      </p:pic>
      <p:pic>
        <p:nvPicPr>
          <p:cNvPr id="18435" name="i-main-pic" descr="Картинка 473 из 3975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500063"/>
            <a:ext cx="1571625" cy="17145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i-main-pic" descr="Картинка 1 из 7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1714500" cy="178593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i-main-pic" descr="Картинка 39 из 1144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500063"/>
            <a:ext cx="1714500" cy="1785937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i-main-pic" descr="Картинка 12 из 1821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786063"/>
            <a:ext cx="2214562" cy="164306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i-main-pic" descr="Картинка 77 из 1531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786063"/>
            <a:ext cx="2357437" cy="165576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i-main-pic" descr="Картинка 24 из 10201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2786063"/>
            <a:ext cx="2201863" cy="164306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i-main-pic" descr="Картинка 34 из 3366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786313"/>
            <a:ext cx="1928813" cy="174625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i-main-pic" descr="Картинка 77 из 3366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4857750"/>
            <a:ext cx="1928812" cy="168592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3" name="i-main-pic" descr="Картинка 41 из 103894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4786313"/>
            <a:ext cx="2071688" cy="1789112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Сюжетно – ролевые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813" y="2786063"/>
            <a:ext cx="8072437" cy="2500312"/>
          </a:xfrm>
        </p:spPr>
        <p:txBody>
          <a:bodyPr/>
          <a:lstStyle/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3500" dirty="0" smtClean="0"/>
              <a:t>«Школа маленького экскурсовода»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3500" dirty="0" smtClean="0"/>
              <a:t>«Путешествие по времени»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3500" dirty="0" smtClean="0"/>
              <a:t>«Путешествие в прошлое»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1000125"/>
          </a:xfrm>
        </p:spPr>
        <p:txBody>
          <a:bodyPr/>
          <a:lstStyle/>
          <a:p>
            <a:pPr algn="ctr">
              <a:lnSpc>
                <a:spcPct val="70000"/>
              </a:lnSpc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0" dirty="0" smtClean="0"/>
              <a:t>Экскурсии по музею детского сада маленькими экскурсоводами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Содержимое 4" descr="G:\IMG_119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357313"/>
            <a:ext cx="4143375" cy="5214937"/>
          </a:xfrm>
          <a:ln w="76200">
            <a:solidFill>
              <a:schemeClr val="tx1"/>
            </a:solidFill>
          </a:ln>
        </p:spPr>
      </p:pic>
      <p:pic>
        <p:nvPicPr>
          <p:cNvPr id="6" name="Рисунок 5" descr="G:\Копия IMG_02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357313"/>
            <a:ext cx="3959225" cy="25193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IMG_02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071938"/>
            <a:ext cx="3959225" cy="25193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04800"/>
            <a:ext cx="8643938" cy="1431925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/>
              <a:t>Экскурсии  в музеи,  посещение выставок,  просмотр  экспозиций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501062" cy="46434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ru-RU" dirty="0" smtClean="0"/>
              <a:t>		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i="1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i="1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i="1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i="1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ru-RU" sz="2800" i="1" dirty="0" smtClean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sz="2800" i="1" dirty="0" smtClean="0"/>
              <a:t>		Совместная работа с музеями оказывает неоспоримую помощь в приобщении детей к истории и культуре родного города, края.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642938" y="1928813"/>
            <a:ext cx="4000500" cy="10715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 anchorCtr="1"/>
          <a:lstStyle/>
          <a:p>
            <a:pPr algn="ctr">
              <a:defRPr/>
            </a:pPr>
            <a:endParaRPr lang="ru-RU" sz="240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Краеведческий</a:t>
            </a:r>
          </a:p>
          <a:p>
            <a:pPr algn="ctr">
              <a:defRPr/>
            </a:pPr>
            <a:r>
              <a:rPr lang="ru-RU" sz="2400" i="1" dirty="0">
                <a:latin typeface="+mj-lt"/>
              </a:rPr>
              <a:t>музей им. И.Д. Воронина</a:t>
            </a:r>
          </a:p>
          <a:p>
            <a:pPr>
              <a:defRPr/>
            </a:pPr>
            <a:endParaRPr lang="ru-RU" sz="2400" dirty="0">
              <a:latin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5000625" y="1928813"/>
            <a:ext cx="3857625" cy="10715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Музей изобразительных</a:t>
            </a:r>
          </a:p>
          <a:p>
            <a:pPr>
              <a:defRPr/>
            </a:pPr>
            <a:r>
              <a:rPr lang="ru-RU" sz="2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искусств им. С.Д. Эрьзи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643188" y="3500438"/>
            <a:ext cx="4286250" cy="1285875"/>
          </a:xfrm>
          <a:prstGeom prst="roundRect">
            <a:avLst>
              <a:gd name="adj" fmla="val 7287"/>
            </a:avLst>
          </a:prstGeom>
          <a:solidFill>
            <a:schemeClr val="accent2"/>
          </a:solidFill>
          <a:ln w="762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dirty="0">
              <a:latin typeface="Arial" charset="0"/>
            </a:endParaRPr>
          </a:p>
          <a:p>
            <a:pPr algn="ctr">
              <a:defRPr/>
            </a:pPr>
            <a:r>
              <a:rPr lang="ru-RU" sz="2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Музей Военного Трудового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подвига 1941-1945 гг.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rPr>
              <a:t>Республики Мордовия</a:t>
            </a:r>
          </a:p>
          <a:p>
            <a:pPr algn="ctr">
              <a:defRPr/>
            </a:pP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357438" y="285750"/>
            <a:ext cx="5072062" cy="642938"/>
          </a:xfrm>
        </p:spPr>
        <p:txBody>
          <a:bodyPr anchor="t" anchorCtr="1"/>
          <a:lstStyle/>
          <a:p>
            <a:pPr eaLnBrk="1" hangingPunct="1">
              <a:defRPr/>
            </a:pPr>
            <a:r>
              <a:rPr lang="ru-RU" sz="3600" dirty="0" smtClean="0"/>
              <a:t>Паспорт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071563"/>
          <a:ext cx="8501062" cy="5307014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928147"/>
                <a:gridCol w="5572915"/>
              </a:tblGrid>
              <a:tr h="457217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/>
                        <a:t>1</a:t>
                      </a:r>
                      <a:endParaRPr lang="ru-RU" sz="2400" b="0" i="0" dirty="0"/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57217">
                <a:tc>
                  <a:txBody>
                    <a:bodyPr/>
                    <a:lstStyle/>
                    <a:p>
                      <a:r>
                        <a:rPr lang="ru-RU" sz="2400" b="0" i="0" dirty="0" smtClean="0"/>
                        <a:t>Раздел программы</a:t>
                      </a:r>
                      <a:endParaRPr lang="ru-RU" sz="2400" b="0" i="0" dirty="0"/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Познавательно – речевое  развитие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5721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Тематическое</a:t>
                      </a:r>
                      <a:r>
                        <a:rPr lang="ru-RU" sz="2400" baseline="0" dirty="0" smtClean="0"/>
                        <a:t> поле</a:t>
                      </a:r>
                      <a:endParaRPr lang="ru-RU" sz="2400" dirty="0"/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Музейная педагогика</a:t>
                      </a:r>
                      <a:endParaRPr lang="ru-RU" sz="2400" i="1" dirty="0"/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5721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проекта</a:t>
                      </a:r>
                      <a:endParaRPr lang="ru-RU" sz="2400" dirty="0"/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«Школа маленького</a:t>
                      </a:r>
                      <a:r>
                        <a:rPr lang="ru-RU" sz="2400" i="1" baseline="0" dirty="0" smtClean="0"/>
                        <a:t> экскурсовода</a:t>
                      </a:r>
                      <a:r>
                        <a:rPr lang="ru-RU" sz="2400" i="1" dirty="0" smtClean="0"/>
                        <a:t>»</a:t>
                      </a:r>
                      <a:endParaRPr lang="ru-RU" sz="2400" i="1" dirty="0"/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82299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Тип проекта</a:t>
                      </a:r>
                      <a:endParaRPr lang="ru-RU" sz="2400" dirty="0"/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Познавательно – творческий, долгосрочный</a:t>
                      </a:r>
                      <a:r>
                        <a:rPr lang="ru-RU" sz="2400" i="1" baseline="0" dirty="0" smtClean="0"/>
                        <a:t> </a:t>
                      </a:r>
                      <a:endParaRPr lang="ru-RU" sz="2400" i="1" dirty="0"/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34880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Проблема</a:t>
                      </a:r>
                      <a:endParaRPr lang="ru-RU" sz="2400" dirty="0"/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Приобретение детьми </a:t>
                      </a:r>
                      <a:r>
                        <a:rPr lang="ru-RU" sz="2400" i="1" dirty="0" err="1" smtClean="0"/>
                        <a:t>познаватель-ного</a:t>
                      </a:r>
                      <a:r>
                        <a:rPr lang="ru-RU" sz="2400" i="1" dirty="0" smtClean="0"/>
                        <a:t> опыта в процессе знакомства с историей  своего родного края</a:t>
                      </a:r>
                      <a:endParaRPr lang="ru-RU" sz="2400" i="1" dirty="0"/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3063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Цель</a:t>
                      </a:r>
                      <a:endParaRPr lang="ru-RU" sz="2400" dirty="0"/>
                    </a:p>
                  </a:txBody>
                  <a:tcPr marL="91439" marR="91439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Планомерное ознакомление дошкольников с историей нашего отечества, республики, города.</a:t>
                      </a:r>
                    </a:p>
                  </a:txBody>
                  <a:tcPr marL="91439" marR="91439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12395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b="0" dirty="0" smtClean="0"/>
              <a:t>«Краеведческий музей им.    И.Д. Воронина</a:t>
            </a:r>
            <a:r>
              <a:rPr lang="ru-RU" b="0" dirty="0" smtClean="0"/>
              <a:t>»</a:t>
            </a:r>
            <a:endParaRPr lang="ru-RU" b="0" dirty="0"/>
          </a:p>
        </p:txBody>
      </p:sp>
      <p:pic>
        <p:nvPicPr>
          <p:cNvPr id="4" name="Содержимое 3" descr="G:\IMG_015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5" y="1857375"/>
            <a:ext cx="7215188" cy="4643438"/>
          </a:xfrm>
          <a:ln w="762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38200"/>
          </a:xfrm>
        </p:spPr>
        <p:txBody>
          <a:bodyPr/>
          <a:lstStyle/>
          <a:p>
            <a:pPr algn="ctr">
              <a:defRPr/>
            </a:pPr>
            <a:r>
              <a:rPr lang="ru-RU" b="0" dirty="0" smtClean="0"/>
              <a:t>Видеоряд </a:t>
            </a:r>
            <a:endParaRPr lang="ru-RU" b="0" dirty="0"/>
          </a:p>
        </p:txBody>
      </p:sp>
      <p:pic>
        <p:nvPicPr>
          <p:cNvPr id="4" name="Содержимое 3" descr="G:\IMG_014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285875"/>
            <a:ext cx="4500563" cy="2879725"/>
          </a:xfrm>
          <a:ln w="76200">
            <a:solidFill>
              <a:schemeClr val="tx1"/>
            </a:solidFill>
          </a:ln>
        </p:spPr>
      </p:pic>
      <p:pic>
        <p:nvPicPr>
          <p:cNvPr id="5" name="Рисунок 4" descr="G:\IMG_03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2357438"/>
            <a:ext cx="4500562" cy="2879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:\IMG_03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3714750"/>
            <a:ext cx="4500562" cy="2879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4" descr="G:\IMG_038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85750"/>
            <a:ext cx="4071938" cy="3071813"/>
          </a:xfrm>
          <a:ln w="76200">
            <a:solidFill>
              <a:srgbClr val="FFC000"/>
            </a:solidFill>
          </a:ln>
        </p:spPr>
      </p:pic>
      <p:pic>
        <p:nvPicPr>
          <p:cNvPr id="39939" name="Рисунок 7" descr="G:\IMG_0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571500"/>
            <a:ext cx="4071937" cy="5715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SL27143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643314"/>
            <a:ext cx="4214810" cy="295989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:\IMG_037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" y="357188"/>
            <a:ext cx="3600450" cy="2879725"/>
          </a:xfrm>
          <a:ln w="76200">
            <a:solidFill>
              <a:schemeClr val="tx1"/>
            </a:solidFill>
          </a:ln>
        </p:spPr>
      </p:pic>
      <p:pic>
        <p:nvPicPr>
          <p:cNvPr id="6" name="Рисунок 5" descr="SL2714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57188"/>
            <a:ext cx="3600450" cy="2879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SL2714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3500438"/>
            <a:ext cx="3600450" cy="2879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G:\IMG_03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500438"/>
            <a:ext cx="3600450" cy="28797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IMG_037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596" y="500042"/>
            <a:ext cx="3960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G:\IMG_037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500042"/>
            <a:ext cx="3960000" cy="57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музей\P101591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500063"/>
            <a:ext cx="4284662" cy="5759450"/>
          </a:xfrm>
          <a:ln w="76200">
            <a:solidFill>
              <a:schemeClr val="tx1"/>
            </a:solidFill>
          </a:ln>
        </p:spPr>
      </p:pic>
      <p:pic>
        <p:nvPicPr>
          <p:cNvPr id="5" name="Рисунок 4" descr="G:\музей\P10159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500063"/>
            <a:ext cx="4140200" cy="57594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3" descr="G:\музей\P1015920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88" y="2571750"/>
            <a:ext cx="5486400" cy="4114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IMG_012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3" y="214313"/>
            <a:ext cx="4140200" cy="3060700"/>
          </a:xfrm>
          <a:ln w="76200">
            <a:solidFill>
              <a:schemeClr val="tx1"/>
            </a:solidFill>
          </a:ln>
        </p:spPr>
      </p:pic>
      <p:pic>
        <p:nvPicPr>
          <p:cNvPr id="5" name="Рисунок 4" descr="G:\IMG_01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14313"/>
            <a:ext cx="4140200" cy="3060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:\IMG_01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4140200" cy="3060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IMG_01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500438"/>
            <a:ext cx="4140200" cy="3060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:\музей\P101586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4214813" cy="3214687"/>
          </a:xfrm>
          <a:ln w="76200">
            <a:solidFill>
              <a:schemeClr val="tx1"/>
            </a:solidFill>
          </a:ln>
        </p:spPr>
      </p:pic>
      <p:pic>
        <p:nvPicPr>
          <p:cNvPr id="5" name="Рисунок 4" descr="G:\музей\P10158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214313"/>
            <a:ext cx="4000500" cy="321468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G:\музей\P10158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643313"/>
            <a:ext cx="4214813" cy="29289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:\музей\P10158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643313"/>
            <a:ext cx="4000500" cy="29289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04800"/>
            <a:ext cx="8286750" cy="1431925"/>
          </a:xfrm>
        </p:spPr>
        <p:txBody>
          <a:bodyPr/>
          <a:lstStyle/>
          <a:p>
            <a:pPr>
              <a:defRPr/>
            </a:pPr>
            <a:r>
              <a:rPr lang="ru-RU" sz="2800" b="0" dirty="0" smtClean="0"/>
              <a:t>Спасибо нашим доблестным солдатам за то, что победили в этой жестокой войне. И вот день 9 Мая провозглашён Всемирным Днём Победы!</a:t>
            </a:r>
            <a:endParaRPr lang="ru-RU" sz="2800" b="0" dirty="0"/>
          </a:p>
        </p:txBody>
      </p:sp>
      <p:pic>
        <p:nvPicPr>
          <p:cNvPr id="4" name="Содержимое 3" descr="G:\IMG_014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62" y="1857364"/>
            <a:ext cx="7429552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Винера Асымовна\9 Мая\Музей боевой\DSC_002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19588" cy="3635375"/>
          </a:xfrm>
        </p:spPr>
      </p:pic>
      <p:pic>
        <p:nvPicPr>
          <p:cNvPr id="5" name="Рисунок 4" descr="D:\Винера Асымовна\9 Мая\Музей боевой\DSC_00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3" y="0"/>
            <a:ext cx="431958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:\Винера Асымовна\9 Мая\Музей боевой\DSC_0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2214563"/>
            <a:ext cx="59404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2667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Продолжение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049338"/>
          <a:ext cx="8429626" cy="51943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928938"/>
                <a:gridCol w="5500688"/>
              </a:tblGrid>
              <a:tr h="45724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n-lt"/>
                        </a:rPr>
                        <a:t>1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n-lt"/>
                        </a:rPr>
                        <a:t>2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73705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Задачи</a:t>
                      </a:r>
                      <a:endParaRPr lang="ru-RU" sz="2400" dirty="0"/>
                    </a:p>
                  </a:txBody>
                  <a:tcPr marL="91439" marR="91439" marT="45724" marB="4572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0" indent="-54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Char char="v"/>
                        <a:defRPr/>
                      </a:pPr>
                      <a:r>
                        <a:rPr lang="ru-RU" sz="2400" b="0" i="1" dirty="0" smtClean="0"/>
                        <a:t>Приобщение детей к национальной и мировой культуре.</a:t>
                      </a:r>
                    </a:p>
                    <a:p>
                      <a:pPr marL="540000" indent="-54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Char char="v"/>
                        <a:defRPr/>
                      </a:pPr>
                      <a:r>
                        <a:rPr lang="ru-RU" sz="2400" b="0" i="1" dirty="0" smtClean="0"/>
                        <a:t>Воспитание духовных и познавательных потребностей детей.</a:t>
                      </a:r>
                    </a:p>
                    <a:p>
                      <a:pPr marL="540000" indent="-540000">
                        <a:buClr>
                          <a:schemeClr val="tx1"/>
                        </a:buClr>
                        <a:buFont typeface="Wingdings" pitchFamily="2" charset="2"/>
                        <a:buChar char="v"/>
                        <a:defRPr/>
                      </a:pPr>
                      <a:r>
                        <a:rPr lang="ru-RU" sz="2400" b="0" i="1" dirty="0" smtClean="0"/>
                        <a:t>Воспитание музейной культуры.</a:t>
                      </a:r>
                    </a:p>
                    <a:p>
                      <a:pPr marL="540000" indent="-54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Char char="v"/>
                        <a:defRPr/>
                      </a:pPr>
                      <a:r>
                        <a:rPr lang="ru-RU" sz="2400" b="0" i="1" dirty="0" smtClean="0"/>
                        <a:t>Развитие эмоциональной сферы и эстетической восприимчивости, развитие коммуникативных навыков.</a:t>
                      </a:r>
                    </a:p>
                    <a:p>
                      <a:pPr marL="540000" indent="-54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Char char="v"/>
                        <a:defRPr/>
                      </a:pPr>
                      <a:r>
                        <a:rPr lang="ru-RU" sz="2400" b="0" i="1" dirty="0" smtClean="0"/>
                        <a:t>Развитие связной монологической и диалогической речи.</a:t>
                      </a: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Винера Асымовна\9 Мая\Музей боевой\DSC_0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4608513" cy="360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:\Винера Асымовна\9 Мая\Музей боевой\DSC_0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3" y="214313"/>
            <a:ext cx="43195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:\Винера Асымовна\9 Мая\Музей боевой\DSC_0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2143125"/>
            <a:ext cx="481330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Винера Асымовна\9 Мая\Музей боевой\DSC_004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357188"/>
            <a:ext cx="8207375" cy="619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929687" cy="1285875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ru-RU" sz="4000" b="0" i="1" dirty="0" smtClean="0"/>
              <a:t/>
            </a:r>
            <a:br>
              <a:rPr lang="ru-RU" sz="4000" b="0" i="1" dirty="0" smtClean="0"/>
            </a:br>
            <a:r>
              <a:rPr lang="ru-RU" sz="3200" b="0" i="1" dirty="0" smtClean="0"/>
              <a:t>Помните! Через века, через года, - помните! </a:t>
            </a:r>
            <a:br>
              <a:rPr lang="ru-RU" sz="3200" b="0" i="1" dirty="0" smtClean="0"/>
            </a:br>
            <a:r>
              <a:rPr lang="ru-RU" sz="3200" b="0" i="1" dirty="0" smtClean="0"/>
              <a:t>О тех, кто уже не придет никогда, - помните!</a:t>
            </a:r>
            <a:r>
              <a:rPr lang="ru-RU" sz="4000" b="0" dirty="0" smtClean="0"/>
              <a:t/>
            </a:r>
            <a:br>
              <a:rPr lang="ru-RU" sz="4000" b="0" dirty="0" smtClean="0"/>
            </a:br>
            <a:endParaRPr lang="ru-RU" sz="4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00188"/>
            <a:ext cx="8715375" cy="5143500"/>
          </a:xfrm>
        </p:spPr>
        <p:txBody>
          <a:bodyPr/>
          <a:lstStyle/>
          <a:p>
            <a:pPr marL="0" indent="342900"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Пусть ребенок не все поймет, при посещении музея «Военного Трудового подвига», но след в его сердце останется и позже он сможет осмыслить цену завоеванного для него счастья. И наши усилия не пройдут даром. Они дадут ростки светлой памяти в сердце ребенка. </a:t>
            </a:r>
          </a:p>
          <a:p>
            <a:pPr marL="0" indent="342900"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Мы живем в другое время, и мир стал другим, но у нас все та же Родина. За нее пролито столько крови и отдано столько жизней.… Поэтому нужно помнить и бережно хранить эту память ради детей и нашего общего благополучия.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b="0" dirty="0" smtClean="0"/>
              <a:t>«Музей изобразительных искусств им. С.Д. Эрьзи»</a:t>
            </a:r>
            <a:endParaRPr lang="ru-RU" sz="4000" b="0" dirty="0"/>
          </a:p>
        </p:txBody>
      </p:sp>
      <p:pic>
        <p:nvPicPr>
          <p:cNvPr id="4" name="Содержимое 3" descr="IMGA021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857364"/>
            <a:ext cx="5715040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929687" cy="178593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b="0" dirty="0" smtClean="0"/>
              <a:t>Темы занятий в музее изобразительных искусств </a:t>
            </a:r>
            <a:br>
              <a:rPr lang="ru-RU" sz="4000" b="0" dirty="0" smtClean="0"/>
            </a:br>
            <a:r>
              <a:rPr lang="ru-RU" sz="4000" b="0" dirty="0" smtClean="0"/>
              <a:t>им. С. Эрьзи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981200"/>
            <a:ext cx="8643938" cy="45910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1.</a:t>
            </a:r>
            <a:r>
              <a:rPr lang="ru-RU" sz="2800" dirty="0" smtClean="0"/>
              <a:t> «Путешествие по храму, где живут музы» (Знакомство с музеем изобразительных  искусств  им. С.Д. Эрьзи).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2.</a:t>
            </a:r>
            <a:r>
              <a:rPr lang="ru-RU" sz="2800" dirty="0" smtClean="0"/>
              <a:t> «Удивительные истории  о карандашах,    краске и глине» (Знакомство с художественными материалами).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3</a:t>
            </a:r>
            <a:r>
              <a:rPr lang="ru-RU" sz="2800" i="1" dirty="0" smtClean="0"/>
              <a:t>.</a:t>
            </a:r>
            <a:r>
              <a:rPr lang="ru-RU" sz="2800" dirty="0" smtClean="0"/>
              <a:t> «Десять путешествий скульптора   Эрьзи»   (О  скульпторе   С.Д. 	Эрьзи и скульптуре).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4.</a:t>
            </a:r>
            <a:r>
              <a:rPr lang="ru-RU" sz="2800" dirty="0" smtClean="0"/>
              <a:t> «Забавы деревенской улицы» (О   </a:t>
            </a:r>
            <a:r>
              <a:rPr lang="ru-RU" sz="2800" dirty="0" err="1" smtClean="0"/>
              <a:t>твор-честве</a:t>
            </a:r>
            <a:r>
              <a:rPr lang="ru-RU" sz="2800" dirty="0" smtClean="0"/>
              <a:t>   Ф.В. Сычкова   и 	бытовой жизни).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338138"/>
          </a:xfrm>
        </p:spPr>
        <p:txBody>
          <a:bodyPr/>
          <a:lstStyle/>
          <a:p>
            <a:pPr algn="r">
              <a:defRPr/>
            </a:pPr>
            <a:r>
              <a:rPr lang="ru-RU" sz="1600" i="1" dirty="0" smtClean="0"/>
              <a:t>Продолжение</a:t>
            </a:r>
            <a:endParaRPr lang="ru-RU" sz="1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43938" cy="54292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5.</a:t>
            </a:r>
            <a:r>
              <a:rPr lang="ru-RU" sz="2800" i="1" dirty="0" smtClean="0"/>
              <a:t> </a:t>
            </a:r>
            <a:r>
              <a:rPr lang="ru-RU" sz="2800" dirty="0" smtClean="0"/>
              <a:t>«Родные картинки» (О пейзаже и русских пейзажистах А.К. Саврасове, И.И. Шишкине, И.К.  Айвазовском).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6.</a:t>
            </a:r>
            <a:r>
              <a:rPr lang="ru-RU" sz="2800" i="1" dirty="0" smtClean="0"/>
              <a:t> </a:t>
            </a:r>
            <a:r>
              <a:rPr lang="ru-RU" sz="2800" dirty="0" smtClean="0"/>
              <a:t>«Сказка о благородном художнике» (О портрете и портретисте  И.К. Макарове).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7.</a:t>
            </a:r>
            <a:r>
              <a:rPr lang="ru-RU" sz="2800" i="1" dirty="0" smtClean="0"/>
              <a:t> </a:t>
            </a:r>
            <a:r>
              <a:rPr lang="ru-RU" sz="2800" dirty="0" smtClean="0"/>
              <a:t>«Мы идём на ярмарку» (Народные промыслы России).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Тема 8.</a:t>
            </a:r>
            <a:r>
              <a:rPr lang="ru-RU" sz="2800" dirty="0" smtClean="0"/>
              <a:t> «Кто-кто в теремочке живёт…» (Образы    животных  в изобразительном искусстве).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2800" b="1" i="1" dirty="0" smtClean="0"/>
              <a:t>Заключение.</a:t>
            </a:r>
            <a:r>
              <a:rPr lang="ru-RU" sz="2800" dirty="0" smtClean="0"/>
              <a:t> Выставка детского творчества в музее «Наш любимый  музей».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543800" cy="71437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b="0" dirty="0" smtClean="0"/>
              <a:t>Игры с детьми</a:t>
            </a:r>
            <a:endParaRPr lang="ru-RU" dirty="0"/>
          </a:p>
        </p:txBody>
      </p:sp>
      <p:pic>
        <p:nvPicPr>
          <p:cNvPr id="4" name="Содержимое 3" descr="IMGA0178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357313"/>
            <a:ext cx="4319587" cy="3600450"/>
          </a:xfrm>
          <a:ln w="76200">
            <a:solidFill>
              <a:schemeClr val="tx1"/>
            </a:solidFill>
          </a:ln>
        </p:spPr>
      </p:pic>
      <p:pic>
        <p:nvPicPr>
          <p:cNvPr id="8" name="Рисунок 7" descr="G:\IMG_1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2071688"/>
            <a:ext cx="4319587" cy="36004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P100066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3071810"/>
            <a:ext cx="432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04800"/>
            <a:ext cx="8253412" cy="1052513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b="0" i="1" dirty="0" smtClean="0"/>
              <a:t/>
            </a:r>
            <a:br>
              <a:rPr lang="ru-RU" sz="4000" b="0" i="1" dirty="0" smtClean="0"/>
            </a:br>
            <a:r>
              <a:rPr lang="ru-RU" sz="4000" b="0" dirty="0" smtClean="0"/>
              <a:t>«Путешествие по храму, где живут музы»</a:t>
            </a:r>
            <a:br>
              <a:rPr lang="ru-RU" sz="4000" b="0" dirty="0" smtClean="0"/>
            </a:br>
            <a:endParaRPr lang="ru-RU" sz="4000" b="0" i="1" dirty="0"/>
          </a:p>
        </p:txBody>
      </p:sp>
      <p:pic>
        <p:nvPicPr>
          <p:cNvPr id="8" name="Рисунок 7" descr="G:\IMG_11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4319588" cy="30956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9" descr="IMGA014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428750"/>
            <a:ext cx="4000500" cy="3071813"/>
          </a:xfrm>
          <a:ln w="76200">
            <a:solidFill>
              <a:schemeClr val="tx1"/>
            </a:solidFill>
          </a:ln>
        </p:spPr>
      </p:pic>
      <p:pic>
        <p:nvPicPr>
          <p:cNvPr id="11" name="Рисунок 10" descr="G:\IMG_11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3071813"/>
            <a:ext cx="4319587" cy="36004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04800"/>
            <a:ext cx="8001000" cy="98107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>«Удивительные истории о карандашах, краске и глине»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A031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643063"/>
            <a:ext cx="2905125" cy="2376487"/>
          </a:xfrm>
          <a:ln w="76200">
            <a:solidFill>
              <a:srgbClr val="FFC000"/>
            </a:solidFill>
          </a:ln>
        </p:spPr>
      </p:pic>
      <p:pic>
        <p:nvPicPr>
          <p:cNvPr id="5" name="Рисунок 4" descr="IMGA019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2643188"/>
            <a:ext cx="2786063" cy="235743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A032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4572000"/>
            <a:ext cx="3232150" cy="205105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A033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1571612"/>
            <a:ext cx="3384967" cy="240486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86438" y="4643438"/>
            <a:ext cx="3357562" cy="17859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dirty="0"/>
              <a:t>Дети постигают изобразительного искусства, учатся рисовать, писать красками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53412" cy="571500"/>
          </a:xfrm>
        </p:spPr>
        <p:txBody>
          <a:bodyPr/>
          <a:lstStyle/>
          <a:p>
            <a:pPr algn="ctr">
              <a:defRPr/>
            </a:pPr>
            <a:r>
              <a:rPr lang="ru-RU" sz="4000" b="0" dirty="0" smtClean="0"/>
              <a:t/>
            </a:r>
            <a:br>
              <a:rPr lang="ru-RU" sz="4000" b="0" dirty="0" smtClean="0"/>
            </a:br>
            <a:r>
              <a:rPr lang="ru-RU" sz="4000" b="0" dirty="0" smtClean="0"/>
              <a:t>«Забавы   деревенской   улицы»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A018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214438"/>
            <a:ext cx="4000500" cy="3286125"/>
          </a:xfrm>
          <a:ln w="76200">
            <a:solidFill>
              <a:srgbClr val="FFC000"/>
            </a:solidFill>
          </a:ln>
        </p:spPr>
      </p:pic>
      <p:pic>
        <p:nvPicPr>
          <p:cNvPr id="5" name="Рисунок 4" descr="IMGA030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926" y="2214554"/>
            <a:ext cx="3983453" cy="311418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A016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571876"/>
            <a:ext cx="4071966" cy="305288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42875"/>
            <a:ext cx="7543800" cy="500063"/>
          </a:xfrm>
        </p:spPr>
        <p:txBody>
          <a:bodyPr/>
          <a:lstStyle/>
          <a:p>
            <a:pPr algn="r">
              <a:defRPr/>
            </a:pPr>
            <a:r>
              <a:rPr lang="ru-RU" sz="1600" i="1" dirty="0" smtClean="0"/>
              <a:t>Продолжение таблицы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623888"/>
          <a:ext cx="8572500" cy="60356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86052"/>
                <a:gridCol w="5786448"/>
              </a:tblGrid>
              <a:tr h="45724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</a:t>
                      </a:r>
                      <a:endParaRPr lang="ru-RU" sz="2400" b="0" dirty="0"/>
                    </a:p>
                  </a:txBody>
                  <a:tcPr marT="45725" marB="45725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</a:t>
                      </a:r>
                      <a:endParaRPr lang="ru-RU" sz="2400" b="0" dirty="0"/>
                    </a:p>
                  </a:txBody>
                  <a:tcPr marT="45725" marB="45725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78427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Идеи проекта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v"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Воспитание ребенка на </a:t>
                      </a:r>
                      <a:r>
                        <a:rPr lang="ru-RU" sz="2400" i="1" dirty="0" err="1" smtClean="0">
                          <a:solidFill>
                            <a:schemeClr val="tx1"/>
                          </a:solidFill>
                        </a:rPr>
                        <a:t>националь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dirty="0" err="1" smtClean="0">
                          <a:solidFill>
                            <a:schemeClr val="tx1"/>
                          </a:solidFill>
                        </a:rPr>
                        <a:t>ных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 традициях, событиях, </a:t>
                      </a:r>
                      <a:r>
                        <a:rPr lang="ru-RU" sz="2400" i="1" dirty="0" err="1" smtClean="0">
                          <a:solidFill>
                            <a:schemeClr val="tx1"/>
                          </a:solidFill>
                        </a:rPr>
                        <a:t>досто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примечательностях города способ-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dirty="0" err="1" smtClean="0">
                          <a:solidFill>
                            <a:schemeClr val="tx1"/>
                          </a:solidFill>
                        </a:rPr>
                        <a:t>ствует</a:t>
                      </a: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 формированию установок на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позитивные отношения с миром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людей, миром природы и с самим  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собой.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Char char="v"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Любить Родину – значит знать,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dirty="0" smtClean="0">
                          <a:solidFill>
                            <a:schemeClr val="tx1"/>
                          </a:solidFill>
                        </a:rPr>
                        <a:t>прежде всего, малую Родину. </a:t>
                      </a:r>
                      <a:r>
                        <a:rPr lang="ru-RU" sz="2400" i="1" dirty="0" err="1" smtClean="0">
                          <a:solidFill>
                            <a:schemeClr val="tx1"/>
                          </a:solidFill>
                        </a:rPr>
                        <a:t>Ис</a:t>
                      </a: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пользование в работе с детьми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краеведческого материала </a:t>
                      </a:r>
                      <a:r>
                        <a:rPr lang="ru-RU" sz="2400" i="1" baseline="0" dirty="0" err="1" smtClean="0">
                          <a:solidFill>
                            <a:schemeClr val="tx1"/>
                          </a:solidFill>
                        </a:rPr>
                        <a:t>воспи</a:t>
                      </a: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baseline="0" dirty="0" err="1" smtClean="0">
                          <a:solidFill>
                            <a:schemeClr val="tx1"/>
                          </a:solidFill>
                        </a:rPr>
                        <a:t>тывает</a:t>
                      </a: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 патриотические чувства,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которые сохраняются на всю жизнь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и служат духовному развитию </a:t>
                      </a:r>
                    </a:p>
                    <a:p>
                      <a:pPr marL="0" indent="468000">
                        <a:buClr>
                          <a:schemeClr val="tx1"/>
                        </a:buClr>
                        <a:buSzPct val="100000"/>
                        <a:buFont typeface="Wingdings" pitchFamily="2" charset="2"/>
                        <a:buNone/>
                      </a:pPr>
                      <a:r>
                        <a:rPr lang="ru-RU" sz="2400" i="1" baseline="0" dirty="0" smtClean="0">
                          <a:solidFill>
                            <a:schemeClr val="tx1"/>
                          </a:solidFill>
                        </a:rPr>
                        <a:t>личности.</a:t>
                      </a:r>
                      <a:endParaRPr lang="ru-RU" sz="24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5" marB="45725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181975" cy="112395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Роль родителей в проекте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85938"/>
            <a:ext cx="8501062" cy="4572000"/>
          </a:xfrm>
        </p:spPr>
        <p:txBody>
          <a:bodyPr/>
          <a:lstStyle/>
          <a:p>
            <a:pPr marL="0" indent="0" algn="just">
              <a:buFont typeface="Wingdings" panose="05000000000000000000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sz="2800" dirty="0" smtClean="0"/>
              <a:t>Чем могут помочь родители? Конечно, без родителей бывает трудно найти нужную книжку в домашней или районной библиотеке. А также необходимо согласие родителей на то, чтобы выехать на прогулку-экскурсию вместе с группой. А если нужно подготовить серьезную экскурсию (для защиты проекта), то родителям, возможно, придется помочь ребенку «проверить маршрут» - посетить вместе с ним те места, о которых будет рассказывать юный экскурсовод. </a:t>
            </a:r>
          </a:p>
          <a:p>
            <a:pPr marL="0" indent="0"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57188" y="285750"/>
            <a:ext cx="8501062" cy="2143125"/>
          </a:xfrm>
        </p:spPr>
        <p:txBody>
          <a:bodyPr/>
          <a:lstStyle/>
          <a:p>
            <a:pPr marL="0" algn="just">
              <a:buFont typeface="Wingdings" panose="05000000000000000000" pitchFamily="2" charset="2"/>
              <a:buNone/>
              <a:defRPr/>
            </a:pPr>
            <a:r>
              <a:rPr lang="ru-RU" sz="2800" dirty="0" smtClean="0"/>
              <a:t>	Приобретение детьми и их родителями познавательного опыта в процессе ознакомления с культурно-историческими и природными </a:t>
            </a:r>
            <a:r>
              <a:rPr lang="ru-RU" sz="2800" dirty="0" err="1" smtClean="0"/>
              <a:t>досто-примечательностями</a:t>
            </a:r>
            <a:r>
              <a:rPr lang="ru-RU" sz="2800" dirty="0" smtClean="0"/>
              <a:t> родного города - главный итог всей работы.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8" name="Picture 3" descr="Новое изображе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496"/>
            <a:ext cx="4143404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Новое изображениемама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4810" y="3357562"/>
            <a:ext cx="4429156" cy="3019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33813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600" i="1" dirty="0" smtClean="0"/>
              <a:t>Продолжение таблицы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1049338"/>
          <a:ext cx="8429625" cy="5102225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071688"/>
                <a:gridCol w="3029316"/>
                <a:gridCol w="3328621"/>
              </a:tblGrid>
              <a:tr h="45718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n-lt"/>
                        </a:rPr>
                        <a:t>1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+mn-lt"/>
                        </a:rPr>
                        <a:t>2</a:t>
                      </a:r>
                      <a:endParaRPr lang="ru-RU" sz="2400" b="0" dirty="0">
                        <a:latin typeface="+mn-lt"/>
                      </a:endParaRP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0614">
                <a:tc rowSpan="3">
                  <a:txBody>
                    <a:bodyPr/>
                    <a:lstStyle/>
                    <a:p>
                      <a:r>
                        <a:rPr lang="ru-RU" sz="2400" dirty="0" smtClean="0"/>
                        <a:t>Мероприятия</a:t>
                      </a:r>
                      <a:endParaRPr lang="ru-RU" sz="2400" dirty="0"/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40000" indent="-540000" algn="ctr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Формы работы </a:t>
                      </a:r>
                      <a:endParaRPr lang="ru-RU" sz="2400" b="0" i="1" dirty="0" smtClean="0"/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40000" indent="-54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endParaRPr lang="ru-RU" sz="2400" b="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20614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0" indent="-540000" algn="ctr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2400" b="0" i="0" dirty="0" smtClean="0"/>
                        <a:t>с детьми</a:t>
                      </a:r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0" indent="-540000" algn="ctr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Wingdings" pitchFamily="2" charset="2"/>
                        <a:buNone/>
                        <a:defRPr/>
                      </a:pPr>
                      <a:r>
                        <a:rPr lang="ru-RU" sz="2400" b="0" i="0" dirty="0" smtClean="0"/>
                        <a:t>с родителями</a:t>
                      </a:r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395668">
                <a:tc v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Экскурсии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Игровая</a:t>
                      </a:r>
                      <a:r>
                        <a:rPr lang="ru-RU" sz="2400" b="0" i="1" baseline="0" dirty="0" smtClean="0"/>
                        <a:t> деятельность</a:t>
                      </a:r>
                      <a:endParaRPr lang="ru-RU" sz="2400" b="0" i="1" dirty="0" smtClean="0"/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Театрализованные </a:t>
                      </a:r>
                      <a:r>
                        <a:rPr lang="ru-RU" sz="2400" b="0" i="1" baseline="0" dirty="0" smtClean="0"/>
                        <a:t> занятия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baseline="0" dirty="0" smtClean="0"/>
                        <a:t>Детские выставки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baseline="0" dirty="0" smtClean="0"/>
                        <a:t>Беседы</a:t>
                      </a:r>
                      <a:endParaRPr lang="ru-RU" sz="2400" b="0" i="1" dirty="0" smtClean="0"/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Консультации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Экскурсии всей семьёй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День открытых дверей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Анкетирование</a:t>
                      </a:r>
                    </a:p>
                  </a:txBody>
                  <a:tcPr marL="91439" marR="91439"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40814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Методы и приёмы  работы</a:t>
                      </a:r>
                      <a:endParaRPr lang="ru-RU" sz="2400" dirty="0"/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Дидактические игры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Проведение экскурсий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Просмотр видеофильмов</a:t>
                      </a:r>
                    </a:p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ru-RU" sz="2400" b="0" i="1" dirty="0" smtClean="0"/>
                        <a:t>Наблюдения</a:t>
                      </a:r>
                    </a:p>
                  </a:txBody>
                  <a:tcPr marL="91439" marR="9143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indent="-180000">
                        <a:lnSpc>
                          <a:spcPct val="9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  <a:defRPr/>
                      </a:pPr>
                      <a:endParaRPr lang="ru-RU" sz="2400" b="0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66800" y="214313"/>
            <a:ext cx="7086600" cy="214312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600" i="1" dirty="0" smtClean="0"/>
              <a:t>Продолжение таблицы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642938"/>
          <a:ext cx="8358187" cy="571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00313"/>
                <a:gridCol w="5857874"/>
              </a:tblGrid>
              <a:tr h="734205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980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lvl="0" indent="-360000" algn="just">
                        <a:buFont typeface="Arial" pitchFamily="34" charset="0"/>
                        <a:buChar char="•"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 интерес к роли экскурсовода;</a:t>
                      </a:r>
                    </a:p>
                    <a:p>
                      <a:pPr marL="360000" lvl="0" indent="-360000" algn="just">
                        <a:buFont typeface="Arial" pitchFamily="34" charset="0"/>
                        <a:buChar char="•"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Сформированы коммуникативные навыки – дети готовы к новым формам общения;</a:t>
                      </a:r>
                    </a:p>
                    <a:p>
                      <a:pPr marL="360000" lvl="0" indent="-360000" algn="just">
                        <a:buFont typeface="Arial" pitchFamily="34" charset="0"/>
                        <a:buChar char="•"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знают назначение каждого кабинета и помещения ДОУ;</a:t>
                      </a:r>
                    </a:p>
                    <a:p>
                      <a:pPr marL="360000" lvl="0" indent="-360000" algn="just">
                        <a:buFont typeface="Arial" pitchFamily="34" charset="0"/>
                        <a:buChar char="•"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знают каждого сотрудника, могут  рассказать о его профессии и его деятельности в МДОУ;</a:t>
                      </a:r>
                    </a:p>
                    <a:p>
                      <a:pPr marL="360000" lvl="0" indent="-360000" algn="just">
                        <a:buFont typeface="Arial" pitchFamily="34" charset="0"/>
                        <a:buChar char="•"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Повышается авторитет сотрудников детского сада среди детей, родителей и педагогов МДОУ.</a:t>
                      </a:r>
                    </a:p>
                  </a:txBody>
                  <a:tcPr marL="91439" marR="91439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409575"/>
          </a:xfrm>
        </p:spPr>
        <p:txBody>
          <a:bodyPr/>
          <a:lstStyle/>
          <a:p>
            <a:pPr algn="r">
              <a:defRPr/>
            </a:pPr>
            <a:r>
              <a:rPr lang="ru-RU" sz="1600" i="1" dirty="0" smtClean="0">
                <a:solidFill>
                  <a:schemeClr val="tx1"/>
                </a:solidFill>
              </a:rPr>
              <a:t>Продолжение таблицы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214438"/>
          <a:ext cx="8358188" cy="48466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5987"/>
                <a:gridCol w="6072201"/>
              </a:tblGrid>
              <a:tr h="48466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3" marB="45723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0" indent="-360000">
                        <a:buFont typeface="Arial" pitchFamily="34" charset="0"/>
                        <a:buChar char="•"/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Предполагается, что защитники узнают и поймут такие понятия, как экспонат, экскурсия, экскурсовод.</a:t>
                      </a:r>
                    </a:p>
                    <a:p>
                      <a:pPr marL="360000" indent="-360000">
                        <a:buFont typeface="Arial" pitchFamily="34" charset="0"/>
                        <a:buChar char="•"/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Разовьется внимание, восприятие, наблюдательность, разные формы мышления, речь.</a:t>
                      </a:r>
                    </a:p>
                    <a:p>
                      <a:pPr marL="360000" indent="-360000">
                        <a:buFont typeface="Arial" pitchFamily="34" charset="0"/>
                        <a:buChar char="•"/>
                      </a:pPr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Сформируется широкий кругозор. Результатом всей работы можно считать то, что практически каждый ребенок может выступить в роли экскурсовода и рассказать</a:t>
                      </a:r>
                      <a:r>
                        <a:rPr lang="ru-RU" sz="2400" b="0" i="1" baseline="0" dirty="0" smtClean="0">
                          <a:solidFill>
                            <a:schemeClr val="tx1"/>
                          </a:solidFill>
                        </a:rPr>
                        <a:t> много интересного родителям, гостям, посетителям, посетителям музея.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66800" y="357188"/>
            <a:ext cx="7086600" cy="714375"/>
          </a:xfrm>
        </p:spPr>
        <p:txBody>
          <a:bodyPr anchor="ctr"/>
          <a:lstStyle/>
          <a:p>
            <a:pPr algn="ctr">
              <a:defRPr/>
            </a:pPr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14313" y="1357313"/>
            <a:ext cx="8715375" cy="5214937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/>
              <a:t>	В наше время научного прогресса остро стоит вопрос о нравственном, эстетическом воспитании детей. Нравственность, традиции, любовь часто становятся лишь отвлеченными понятиями. </a:t>
            </a:r>
          </a:p>
          <a:p>
            <a:pPr algn="just">
              <a:defRPr/>
            </a:pPr>
            <a:r>
              <a:rPr lang="ru-RU" sz="2400" dirty="0" smtClean="0"/>
              <a:t>	Именно в детском саду дети получают первые сведения о различных явлениях жизни, впитывают уважение к своему городу, к Родине, узнают много нового и интересного об их прошлом и настоящем, знакомятся с мастерами, создающими красоту: художниками, скульпторами. Поэтому чрезвычайно важно в этот период сформировать вокруг ребенка одухотворенную среду, развить эстетическое к ней отношение; подготовить дошкольника не столько информационно, сколько эмоционально к восприятию произведения искусства.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338138"/>
          </a:xfrm>
        </p:spPr>
        <p:txBody>
          <a:bodyPr/>
          <a:lstStyle/>
          <a:p>
            <a:pPr algn="r">
              <a:defRPr/>
            </a:pPr>
            <a:r>
              <a:rPr lang="ru-RU" sz="1600" i="1" dirty="0" smtClean="0"/>
              <a:t>Продолжение</a:t>
            </a:r>
            <a:endParaRPr lang="ru-RU" sz="1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928688"/>
            <a:ext cx="8643938" cy="5715000"/>
          </a:xfrm>
        </p:spPr>
        <p:txBody>
          <a:bodyPr/>
          <a:lstStyle/>
          <a:p>
            <a:pPr marL="0" indent="540000" algn="just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На помощь взрослым пришла довольно молодая отрасль педагогической науки – музейная педагогика. </a:t>
            </a:r>
          </a:p>
          <a:p>
            <a:pPr marL="0" indent="540000" algn="just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Музейная педагогика прочно завоевала свое место в работе детского сада. Ведь музей помогает не только узнать историю вещей, но и объединяет детей и взрослых.</a:t>
            </a:r>
          </a:p>
          <a:p>
            <a:pPr marL="0" indent="540000" algn="just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Музей это место, где дети имеют реальную возможность соприкоснуться с историей своего края. Работа музеев предусматривает и обучение детей в “Школе маленького экскурсовода”.</a:t>
            </a:r>
          </a:p>
          <a:p>
            <a:pPr marL="0" indent="540000" algn="just">
              <a:buFont typeface="Wingdings" panose="05000000000000000000" pitchFamily="2" charset="2"/>
              <a:buNone/>
              <a:defRPr/>
            </a:pPr>
            <a:r>
              <a:rPr lang="ru-RU" sz="2400" dirty="0" smtClean="0"/>
              <a:t>Экскурсии раскрывают широкие возможности для воспитания восприятия ребенка, а также для воспитания музейной культуры. При помощи экскурсии можно научить детей дошкольного возраста не только слушать, но и слышать, не только смотреть, но и видеть, наблюдать.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1841</TotalTime>
  <Words>916</Words>
  <Application>Microsoft Office PowerPoint</Application>
  <PresentationFormat>Экран (4:3)</PresentationFormat>
  <Paragraphs>189</Paragraphs>
  <Slides>41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Tahoma</vt:lpstr>
      <vt:lpstr>Arial</vt:lpstr>
      <vt:lpstr>Wingdings</vt:lpstr>
      <vt:lpstr>Calibri</vt:lpstr>
      <vt:lpstr>Сумерки</vt:lpstr>
      <vt:lpstr>Муниципальное  дошкольное образовательное учреждение         «Детский сад №18  комбинированного  вида» </vt:lpstr>
      <vt:lpstr>Паспорт проекта</vt:lpstr>
      <vt:lpstr>Продолжение таблицы</vt:lpstr>
      <vt:lpstr>Продолжение таблицы</vt:lpstr>
      <vt:lpstr>Продолжение таблицы</vt:lpstr>
      <vt:lpstr>Продолжение таблицы</vt:lpstr>
      <vt:lpstr>Продолжение таблицы</vt:lpstr>
      <vt:lpstr>Актуальность</vt:lpstr>
      <vt:lpstr>Продолжение</vt:lpstr>
      <vt:lpstr>Гипотеза</vt:lpstr>
      <vt:lpstr>Презентация PowerPoint</vt:lpstr>
      <vt:lpstr>Формы работы:</vt:lpstr>
      <vt:lpstr>Дидактические игры:</vt:lpstr>
      <vt:lpstr> «Прошлая жизнь старых вещей» </vt:lpstr>
      <vt:lpstr>Презентация PowerPoint</vt:lpstr>
      <vt:lpstr>Презентация PowerPoint</vt:lpstr>
      <vt:lpstr>Сюжетно – ролевые игры</vt:lpstr>
      <vt:lpstr> Экскурсии по музею детского сада маленькими экскурсоводами </vt:lpstr>
      <vt:lpstr>Экскурсии  в музеи,  посещение выставок,  просмотр  экспозиций</vt:lpstr>
      <vt:lpstr>«Краеведческий музей им.    И.Д. Воронина»</vt:lpstr>
      <vt:lpstr>Видеоряд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нашим доблестным солдатам за то, что победили в этой жестокой войне. И вот день 9 Мая провозглашён Всемирным Днём Победы!</vt:lpstr>
      <vt:lpstr>Презентация PowerPoint</vt:lpstr>
      <vt:lpstr>Презентация PowerPoint</vt:lpstr>
      <vt:lpstr>Презентация PowerPoint</vt:lpstr>
      <vt:lpstr> Помните! Через века, через года, - помните!  О тех, кто уже не придет никогда, - помните! </vt:lpstr>
      <vt:lpstr>«Музей изобразительных искусств им. С.Д. Эрьзи»</vt:lpstr>
      <vt:lpstr>Темы занятий в музее изобразительных искусств  им. С. Эрьзи</vt:lpstr>
      <vt:lpstr>Продолжение</vt:lpstr>
      <vt:lpstr>Игры с детьми</vt:lpstr>
      <vt:lpstr> «Путешествие по храму, где живут музы» </vt:lpstr>
      <vt:lpstr> «Удивительные истории о карандашах, краске и глине» </vt:lpstr>
      <vt:lpstr> «Забавы   деревенской   улицы» </vt:lpstr>
      <vt:lpstr>Роль родителей в проекте</vt:lpstr>
      <vt:lpstr>Презентация PowerPoint</vt:lpstr>
    </vt:vector>
  </TitlesOfParts>
  <Company>Дом 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образовательное учреждение         «Детский сад №18  комбинированного  вида»</dc:title>
  <dc:creator>К9</dc:creator>
  <cp:lastModifiedBy>fessleder.ru@mail.ru</cp:lastModifiedBy>
  <cp:revision>185</cp:revision>
  <dcterms:created xsi:type="dcterms:W3CDTF">2012-03-23T16:50:26Z</dcterms:created>
  <dcterms:modified xsi:type="dcterms:W3CDTF">2014-10-12T12:56:57Z</dcterms:modified>
</cp:coreProperties>
</file>