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24"/>
  </p:notesMasterIdLst>
  <p:sldIdLst>
    <p:sldId id="256" r:id="rId2"/>
    <p:sldId id="275" r:id="rId3"/>
    <p:sldId id="266" r:id="rId4"/>
    <p:sldId id="257" r:id="rId5"/>
    <p:sldId id="269" r:id="rId6"/>
    <p:sldId id="258" r:id="rId7"/>
    <p:sldId id="270" r:id="rId8"/>
    <p:sldId id="259" r:id="rId9"/>
    <p:sldId id="271" r:id="rId10"/>
    <p:sldId id="260" r:id="rId11"/>
    <p:sldId id="261" r:id="rId12"/>
    <p:sldId id="262" r:id="rId13"/>
    <p:sldId id="263" r:id="rId14"/>
    <p:sldId id="264" r:id="rId15"/>
    <p:sldId id="265" r:id="rId16"/>
    <p:sldId id="267" r:id="rId17"/>
    <p:sldId id="268" r:id="rId18"/>
    <p:sldId id="272" r:id="rId19"/>
    <p:sldId id="273" r:id="rId20"/>
    <p:sldId id="274" r:id="rId21"/>
    <p:sldId id="277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B732C6-D943-494A-AD0B-160F94856962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79757B-8651-497D-B069-44BF384A67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9757B-8651-497D-B069-44BF384A679D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0832A-9A65-4656-AA55-172CB933495D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97C53E9-FBE0-4D1D-83FB-E5734DB62D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0832A-9A65-4656-AA55-172CB933495D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C53E9-FBE0-4D1D-83FB-E5734DB62D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0832A-9A65-4656-AA55-172CB933495D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C53E9-FBE0-4D1D-83FB-E5734DB62D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0832A-9A65-4656-AA55-172CB933495D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97C53E9-FBE0-4D1D-83FB-E5734DB62D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0832A-9A65-4656-AA55-172CB933495D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C53E9-FBE0-4D1D-83FB-E5734DB62D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0832A-9A65-4656-AA55-172CB933495D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C53E9-FBE0-4D1D-83FB-E5734DB62D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0832A-9A65-4656-AA55-172CB933495D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97C53E9-FBE0-4D1D-83FB-E5734DB62D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0832A-9A65-4656-AA55-172CB933495D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C53E9-FBE0-4D1D-83FB-E5734DB62D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0832A-9A65-4656-AA55-172CB933495D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C53E9-FBE0-4D1D-83FB-E5734DB62D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0832A-9A65-4656-AA55-172CB933495D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C53E9-FBE0-4D1D-83FB-E5734DB62D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0832A-9A65-4656-AA55-172CB933495D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C53E9-FBE0-4D1D-83FB-E5734DB62D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940832A-9A65-4656-AA55-172CB933495D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97C53E9-FBE0-4D1D-83FB-E5734DB62D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81000" y="1628801"/>
            <a:ext cx="8458200" cy="93610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Использование </a:t>
            </a:r>
            <a:br>
              <a:rPr lang="ru-RU" dirty="0" smtClean="0"/>
            </a:br>
            <a:r>
              <a:rPr lang="ru-RU" dirty="0" err="1" smtClean="0"/>
              <a:t>здоровьезберегающих</a:t>
            </a:r>
            <a:r>
              <a:rPr lang="ru-RU" dirty="0" smtClean="0"/>
              <a:t> технологий при организации организованной деятельности.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81000" y="836712"/>
            <a:ext cx="8458200" cy="57606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потягивание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Выполняется лежа. Тянем правою ногу </a:t>
            </a:r>
            <a:r>
              <a:rPr lang="ru-RU" sz="1600" dirty="0" err="1" smtClean="0"/>
              <a:t>пяточкой</a:t>
            </a:r>
            <a:r>
              <a:rPr lang="ru-RU" sz="1600" dirty="0" smtClean="0"/>
              <a:t> вперед, левую руку вверх вдоль туловища на выдоху. Задерживаем дыхание и на выдохе произносим: «ИД – Д - А». Это должно вызвать чувство удовлетворения от растяжки мышц. Тянем правую ногу </a:t>
            </a:r>
            <a:r>
              <a:rPr lang="ru-RU" sz="1600" dirty="0" err="1" smtClean="0"/>
              <a:t>пяточкой</a:t>
            </a:r>
            <a:r>
              <a:rPr lang="ru-RU" sz="1600" dirty="0" smtClean="0"/>
              <a:t> вперед, правую руку вверх вдоль туловища на выдохе. Задерживаем дыхание и на выдохе произносим: «ПИНГАЛЛА». Тянем обе ноги пяточками вперед и двумя руками вверх вдоль туловища. Задерживаем дыхание и на выдохе произносим: «ШУСУМНА».</a:t>
            </a:r>
          </a:p>
          <a:p>
            <a:endParaRPr lang="ru-RU" sz="1600" dirty="0"/>
          </a:p>
        </p:txBody>
      </p:sp>
      <p:pic>
        <p:nvPicPr>
          <p:cNvPr id="1026" name="Picture 2" descr="G:\foto\P10308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212976"/>
            <a:ext cx="5112568" cy="3196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МАССАЖ ЖИВОТА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Поглаживание животика по часовой стрелке, пощипывание, похлопывание ребром ладони и кулачком. С левой стороны пальчиками нажимаем более глубоко. (Воздействие на сигмовидную кишку).</a:t>
            </a:r>
            <a:endParaRPr lang="ru-RU" sz="1600" dirty="0"/>
          </a:p>
        </p:txBody>
      </p:sp>
      <p:pic>
        <p:nvPicPr>
          <p:cNvPr id="2050" name="Picture 2" descr="G:\foto\P10308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420888"/>
            <a:ext cx="4704523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Массаж области груди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Выполняется сидя, ноги согнуты «по </a:t>
            </a:r>
            <a:r>
              <a:rPr lang="ru-RU" sz="1600" dirty="0" err="1" smtClean="0"/>
              <a:t>турецки</a:t>
            </a:r>
            <a:r>
              <a:rPr lang="ru-RU" sz="1600" dirty="0" smtClean="0"/>
              <a:t>». Поглаживаем область грудной клетки со словами: «Я милая, чудесная прекрасная».</a:t>
            </a:r>
            <a:endParaRPr lang="ru-RU" sz="1600" dirty="0"/>
          </a:p>
        </p:txBody>
      </p:sp>
      <p:pic>
        <p:nvPicPr>
          <p:cNvPr id="3074" name="Picture 2" descr="G:\foto\P10308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276872"/>
            <a:ext cx="4896544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Заводим машину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Выполняется сидя, ноги согнуты «по </a:t>
            </a:r>
            <a:r>
              <a:rPr lang="ru-RU" sz="1600" dirty="0" err="1" smtClean="0"/>
              <a:t>турецки</a:t>
            </a:r>
            <a:r>
              <a:rPr lang="ru-RU" sz="1600" dirty="0" smtClean="0"/>
              <a:t>». Ставим пальчики по середине грудины и вращательными движениями по часовой стрелки заводим машину со звуком: «</a:t>
            </a:r>
            <a:r>
              <a:rPr lang="ru-RU" sz="1600" dirty="0" err="1" smtClean="0"/>
              <a:t>Жжж</a:t>
            </a:r>
            <a:r>
              <a:rPr lang="ru-RU" sz="1600" dirty="0" smtClean="0"/>
              <a:t>». Затем тоже против часовой стрелки. Воздействуем на точку между грудными отделами со звуком: «Пи» (сигнал, что машина завелась).</a:t>
            </a:r>
            <a:endParaRPr lang="ru-RU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Качалочка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Лежа на спине, подтянуть за колени ноги к животу. Раскачиваться вдоль позвоночника, затем с бока на бок (боковая </a:t>
            </a:r>
            <a:r>
              <a:rPr lang="ru-RU" sz="1600" dirty="0" err="1" smtClean="0"/>
              <a:t>качалочка</a:t>
            </a:r>
            <a:r>
              <a:rPr lang="ru-RU" sz="1600" dirty="0" smtClean="0"/>
              <a:t>). Происходит улучшение работы позвоночных дисков, выведение шлаков из организма.</a:t>
            </a:r>
          </a:p>
          <a:p>
            <a:endParaRPr lang="ru-RU" sz="1600" dirty="0"/>
          </a:p>
        </p:txBody>
      </p:sp>
      <p:pic>
        <p:nvPicPr>
          <p:cNvPr id="5122" name="Picture 2" descr="G:\foto\P10308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492896"/>
            <a:ext cx="5184576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Велосипед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Лежа на спине, «крутим» педали велосипеда со звуковым сопровождением (</a:t>
            </a:r>
            <a:r>
              <a:rPr lang="ru-RU" sz="1600" dirty="0" err="1" smtClean="0"/>
              <a:t>Жж</a:t>
            </a:r>
            <a:r>
              <a:rPr lang="ru-RU" sz="1600" dirty="0" smtClean="0"/>
              <a:t>). Упражнение улучшает кровообращение в ногах, восстанавливает работу кишечника.</a:t>
            </a:r>
            <a:endParaRPr lang="ru-RU" sz="1600" dirty="0"/>
          </a:p>
        </p:txBody>
      </p:sp>
      <p:pic>
        <p:nvPicPr>
          <p:cNvPr id="4" name="Picture 2" descr="G:\foto\P10308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492896"/>
            <a:ext cx="4968552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Дыхательная и звуковая гимнастика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Погладить нос от кончика к переносице – вдох. Вдох левой ноздрей, правая ноздря закрыта, выдох правой. На выдохе постучать по ноздрям  5 раз.</a:t>
            </a:r>
          </a:p>
          <a:p>
            <a:r>
              <a:rPr lang="ru-RU" sz="1800" dirty="0" smtClean="0"/>
              <a:t>Сделать 8-10 вдохов и выдохов через правую и левую ноздри, по очереди закрывая отдыхающую ноздрю указательным пальцем.</a:t>
            </a:r>
          </a:p>
          <a:p>
            <a:r>
              <a:rPr lang="ru-RU" sz="1800" dirty="0" smtClean="0"/>
              <a:t>Сделать вдох носом. На выдохе протяжно потянуть звуки</a:t>
            </a:r>
          </a:p>
          <a:p>
            <a:pPr>
              <a:buNone/>
            </a:pPr>
            <a:r>
              <a:rPr lang="ru-RU" sz="1800" dirty="0" smtClean="0"/>
              <a:t>«м-м-м» одновременно постукивая пальцем по крыльям носа.</a:t>
            </a:r>
          </a:p>
          <a:p>
            <a:r>
              <a:rPr lang="ru-RU" sz="1800" dirty="0" smtClean="0"/>
              <a:t>Закрыть правую ноздрю и протяжно тянуть «г-м-м», на выдохе                                                       </a:t>
            </a:r>
          </a:p>
          <a:p>
            <a:pPr>
              <a:buNone/>
            </a:pPr>
            <a:r>
              <a:rPr lang="ru-RU" sz="1800" dirty="0" smtClean="0"/>
              <a:t> то же самое, закрыть левую ноздрю</a:t>
            </a:r>
          </a:p>
          <a:p>
            <a:r>
              <a:rPr lang="ru-RU" sz="1800" dirty="0" smtClean="0"/>
              <a:t>Энергично произносить «</a:t>
            </a:r>
            <a:r>
              <a:rPr lang="ru-RU" sz="1800" dirty="0" err="1" smtClean="0"/>
              <a:t>п-б</a:t>
            </a:r>
            <a:r>
              <a:rPr lang="ru-RU" sz="1800" dirty="0" smtClean="0"/>
              <a:t>» произношение этих звуков укрепляет мышцы губ.</a:t>
            </a:r>
          </a:p>
          <a:p>
            <a:r>
              <a:rPr lang="ru-RU" sz="1800" dirty="0" smtClean="0"/>
              <a:t> Энергично произносить «</a:t>
            </a:r>
            <a:r>
              <a:rPr lang="ru-RU" sz="1800" dirty="0" err="1" smtClean="0"/>
              <a:t>т-д</a:t>
            </a:r>
            <a:r>
              <a:rPr lang="ru-RU" sz="1800" dirty="0" smtClean="0"/>
              <a:t>». Упражнение служит для укрепления мышц языка.</a:t>
            </a:r>
          </a:p>
          <a:p>
            <a:r>
              <a:rPr lang="ru-RU" sz="1800" dirty="0" smtClean="0"/>
              <a:t>Высунуть язык, энергично произносить «</a:t>
            </a:r>
            <a:r>
              <a:rPr lang="ru-RU" sz="1800" dirty="0" err="1" smtClean="0"/>
              <a:t>к-г</a:t>
            </a:r>
            <a:r>
              <a:rPr lang="ru-RU" sz="1800" dirty="0" smtClean="0"/>
              <a:t>», «</a:t>
            </a:r>
            <a:r>
              <a:rPr lang="ru-RU" sz="1800" dirty="0" err="1" smtClean="0"/>
              <a:t>н-г</a:t>
            </a:r>
            <a:r>
              <a:rPr lang="ru-RU" sz="1800" dirty="0" smtClean="0"/>
              <a:t>». Укрепляются мышцы полости глотки.</a:t>
            </a:r>
          </a:p>
          <a:p>
            <a:r>
              <a:rPr lang="ru-RU" sz="1800" dirty="0" smtClean="0"/>
              <a:t>Несколько раз зевнуть и потянуться. Зевание стимулирует гортанно-легочный аппарат, деятельность головного мозга, снимает стрессовое состояние.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/>
          </a:p>
        </p:txBody>
      </p:sp>
      <p:pic>
        <p:nvPicPr>
          <p:cNvPr id="7171" name="Picture 3" descr="G:\foto\P10308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60778">
            <a:off x="6998410" y="2561317"/>
            <a:ext cx="1858574" cy="13939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Упражнение для улучшения осанки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  1. «Улучшим осанку»</a:t>
            </a:r>
          </a:p>
          <a:p>
            <a:pPr>
              <a:buNone/>
            </a:pPr>
            <a:r>
              <a:rPr lang="ru-RU" sz="1600" dirty="0" smtClean="0"/>
              <a:t>        Встать вплотную к стене, стопы сомкнуть, втянуть живот, голова касается стены, глаза закрыты,  затем походить с гордо поднятой головой, плечи немного</a:t>
            </a:r>
          </a:p>
          <a:p>
            <a:pPr>
              <a:buNone/>
            </a:pPr>
            <a:r>
              <a:rPr lang="ru-RU" sz="1600" dirty="0" smtClean="0"/>
              <a:t>        откинуты,  живот подтянут</a:t>
            </a:r>
          </a:p>
          <a:p>
            <a:pPr>
              <a:buNone/>
            </a:pPr>
            <a:r>
              <a:rPr lang="ru-RU" sz="1600" dirty="0" smtClean="0"/>
              <a:t>        (укрепление мышц спины и брюшного пресса).</a:t>
            </a:r>
          </a:p>
          <a:p>
            <a:pPr lvl="1">
              <a:buNone/>
            </a:pPr>
            <a:r>
              <a:rPr lang="ru-RU" sz="1600" dirty="0" smtClean="0"/>
              <a:t> Сидеть «по </a:t>
            </a:r>
            <a:r>
              <a:rPr lang="ru-RU" sz="1600" dirty="0" err="1" smtClean="0"/>
              <a:t>турецки</a:t>
            </a:r>
            <a:r>
              <a:rPr lang="ru-RU" sz="1600" dirty="0" smtClean="0"/>
              <a:t>» 20-30 секунд, дыхание произвольное.</a:t>
            </a:r>
          </a:p>
          <a:p>
            <a:pPr lvl="1">
              <a:buNone/>
            </a:pPr>
            <a:r>
              <a:rPr lang="ru-RU" sz="1600" dirty="0" smtClean="0"/>
              <a:t> </a:t>
            </a:r>
          </a:p>
          <a:p>
            <a:pPr lvl="1">
              <a:buNone/>
            </a:pPr>
            <a:r>
              <a:rPr lang="ru-RU" sz="1800" dirty="0" smtClean="0"/>
              <a:t>2. «Птицы перед взлётом»</a:t>
            </a:r>
          </a:p>
          <a:p>
            <a:pPr lvl="1" algn="r">
              <a:buNone/>
            </a:pPr>
            <a:r>
              <a:rPr lang="ru-RU" sz="1600" dirty="0" smtClean="0"/>
              <a:t>	             Стоя, подышать спокойно, затем наклон вперед, ноги не сгибаем,</a:t>
            </a:r>
          </a:p>
          <a:p>
            <a:pPr lvl="1" algn="r">
              <a:buNone/>
            </a:pPr>
            <a:r>
              <a:rPr lang="ru-RU" sz="1600" dirty="0" smtClean="0"/>
              <a:t>                                   голова           вперед, руки за спиной, подняты вверх с напряжением, </a:t>
            </a:r>
          </a:p>
          <a:p>
            <a:pPr lvl="1" algn="r">
              <a:buNone/>
            </a:pPr>
            <a:r>
              <a:rPr lang="ru-RU" sz="1600" dirty="0" smtClean="0"/>
              <a:t>                             как крылья. Уронили голову, руки расслабленно упали вниз и висят </a:t>
            </a:r>
          </a:p>
          <a:p>
            <a:pPr lvl="1" algn="r">
              <a:buNone/>
            </a:pPr>
            <a:r>
              <a:rPr lang="ru-RU" sz="1600" dirty="0" smtClean="0"/>
              <a:t>                                                                   свободно 5-6 секунд (это упражнение</a:t>
            </a:r>
          </a:p>
          <a:p>
            <a:pPr lvl="1" algn="r">
              <a:buNone/>
            </a:pPr>
            <a:r>
              <a:rPr lang="ru-RU" sz="1600" dirty="0" smtClean="0"/>
              <a:t>                                                     позволяет научить детей напрягать и </a:t>
            </a:r>
          </a:p>
          <a:p>
            <a:pPr lvl="1" algn="r">
              <a:buNone/>
            </a:pPr>
            <a:r>
              <a:rPr lang="ru-RU" sz="1600" dirty="0" smtClean="0"/>
              <a:t>расслаблять мышцы спины)</a:t>
            </a:r>
            <a:endParaRPr lang="ru-RU" sz="1600" dirty="0"/>
          </a:p>
        </p:txBody>
      </p:sp>
      <p:pic>
        <p:nvPicPr>
          <p:cNvPr id="6146" name="Picture 2" descr="G:\foto\P10308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17822">
            <a:off x="6679862" y="2259758"/>
            <a:ext cx="2193501" cy="1645126"/>
          </a:xfrm>
          <a:prstGeom prst="rect">
            <a:avLst/>
          </a:prstGeom>
          <a:noFill/>
        </p:spPr>
      </p:pic>
      <p:pic>
        <p:nvPicPr>
          <p:cNvPr id="6147" name="Picture 3" descr="G:\foto\P10308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05064"/>
            <a:ext cx="2496277" cy="1872208"/>
          </a:xfrm>
          <a:prstGeom prst="rect">
            <a:avLst/>
          </a:prstGeom>
          <a:noFill/>
        </p:spPr>
      </p:pic>
      <p:pic>
        <p:nvPicPr>
          <p:cNvPr id="6148" name="Picture 4" descr="G:\foto\P10308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4869160"/>
            <a:ext cx="2280253" cy="17101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Артикуляционная гимнастика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2000" b="1" dirty="0" smtClean="0"/>
              <a:t>Цель артикуляционной гимнастики:</a:t>
            </a:r>
            <a:r>
              <a:rPr lang="ru-RU" sz="2000" dirty="0" smtClean="0"/>
              <a:t> выработка полноценных движений и определенных положений органов артикуляционного аппарата, необходимых для правильного произношения звуков.</a:t>
            </a:r>
            <a:endParaRPr lang="en-US" sz="2000" dirty="0" smtClean="0"/>
          </a:p>
          <a:p>
            <a:endParaRPr lang="ru-RU" sz="2000" dirty="0" smtClean="0"/>
          </a:p>
          <a:p>
            <a:pPr>
              <a:buNone/>
            </a:pPr>
            <a:r>
              <a:rPr lang="en-US" sz="2000" dirty="0" smtClean="0"/>
              <a:t>             </a:t>
            </a:r>
            <a:r>
              <a:rPr lang="ru-RU" sz="2000" b="1" dirty="0" smtClean="0"/>
              <a:t>Рекомендации по проведению упражнений артикуляционной гимнастики</a:t>
            </a:r>
          </a:p>
          <a:p>
            <a:r>
              <a:rPr lang="ru-RU" sz="2000" dirty="0" smtClean="0"/>
              <a:t>Проводить артикуляционную гимнастику нужно ежедневно, чтобы вырабатываемые у детей навыки закреплялись.</a:t>
            </a:r>
          </a:p>
          <a:p>
            <a:r>
              <a:rPr lang="ru-RU" sz="2000" dirty="0" smtClean="0"/>
              <a:t>Лучше выполнять упражнения3-4 раза в день по 3-5 минут. Не следует предлагать детям больше 2-3 упражнений за раз.</a:t>
            </a:r>
          </a:p>
          <a:p>
            <a:r>
              <a:rPr lang="ru-RU" sz="2000" dirty="0" smtClean="0"/>
              <a:t>Каждое упражнение выполняется по 5-7 раз.</a:t>
            </a:r>
          </a:p>
          <a:p>
            <a:r>
              <a:rPr lang="ru-RU" sz="2000" dirty="0" smtClean="0"/>
              <a:t>Статические упражнения выполняются по 10-15 секунд (удержание артикуляционной позы в одном </a:t>
            </a:r>
            <a:r>
              <a:rPr lang="ru-RU" sz="2000" dirty="0" err="1" smtClean="0"/>
              <a:t>положениb</a:t>
            </a:r>
            <a:r>
              <a:rPr lang="ru-RU" sz="2000" dirty="0" smtClean="0"/>
              <a:t>).</a:t>
            </a:r>
          </a:p>
          <a:p>
            <a:r>
              <a:rPr lang="ru-RU" sz="2000" dirty="0" smtClean="0"/>
              <a:t>При отборе упражнений для артикуляционной гимнастики надо соблюдать определенную последовательность, идти от простых упражнений к более сложным упражнениям. Проводить их лучше эмоционально, в игровой форме.</a:t>
            </a:r>
          </a:p>
          <a:p>
            <a:r>
              <a:rPr lang="ru-RU" sz="2000" dirty="0" smtClean="0"/>
              <a:t>Из выполняемых двух-трех упражнений новым может быть только одно, второе и третье даются для повторения и закрепления. Если же ребенок выполняет какое-то упражнение недостаточно хорошо, не следует вводить новых упражнений, лучше отрабатывать старый материал. Для его закрепления можно придумать новые игровые приемы.</a:t>
            </a:r>
          </a:p>
          <a:p>
            <a:r>
              <a:rPr lang="ru-RU" sz="2000" dirty="0" smtClean="0"/>
              <a:t>Артикуляционную гимнастку выполняют сидя, так как в таком положении у ребенка прямая спина, тело не напряжено, руки и ноги находятся в спокойном положении.</a:t>
            </a:r>
          </a:p>
          <a:p>
            <a:r>
              <a:rPr lang="ru-RU" sz="2000" dirty="0" smtClean="0"/>
              <a:t>Ребенок должен хорошо видеть лицо взрослого, а также свое лицо, чтобы самостоятельно контролировать правильность выполнения упражнений. Поэтому ребенок и взрослый во время проведения артикуляционной гимнастики должны находиться перед настенным зеркалом. Также ребенок может воспользоваться небольшим ручным зеркалом (примерно 9х12 см), но тогда взрослый должен находиться напротив ребенка лицом к нему.</a:t>
            </a:r>
          </a:p>
          <a:p>
            <a:r>
              <a:rPr lang="ru-RU" sz="2000" dirty="0" smtClean="0"/>
              <a:t>Начинать гимнастику лучше с упражнений для губ.</a:t>
            </a:r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Комплекс упражнений: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2000" b="1" dirty="0" smtClean="0"/>
              <a:t>             Статические упражнения для языка.</a:t>
            </a:r>
          </a:p>
          <a:p>
            <a:r>
              <a:rPr lang="ru-RU" sz="2000" i="1" dirty="0" smtClean="0"/>
              <a:t>«Птенчики».</a:t>
            </a:r>
            <a:r>
              <a:rPr lang="ru-RU" sz="2000" dirty="0" smtClean="0"/>
              <a:t>Рот широко открыт, язык спокойно лежит в ротовой полости.</a:t>
            </a:r>
          </a:p>
          <a:p>
            <a:r>
              <a:rPr lang="ru-RU" sz="2000" i="1" dirty="0" smtClean="0"/>
              <a:t>«Лопаточка».</a:t>
            </a:r>
            <a:r>
              <a:rPr lang="ru-RU" sz="2000" dirty="0" smtClean="0"/>
              <a:t>Рот открыт, широкий расслабленный язык лежит на нижней губе.</a:t>
            </a:r>
          </a:p>
          <a:p>
            <a:r>
              <a:rPr lang="ru-RU" sz="2000" i="1" dirty="0" smtClean="0"/>
              <a:t>«Чашечка».</a:t>
            </a:r>
            <a:r>
              <a:rPr lang="ru-RU" sz="2000" dirty="0" smtClean="0"/>
              <a:t>Рот широко открыт. Передний и боковой края широкого языка подняты, но не касаются зубов.</a:t>
            </a:r>
          </a:p>
          <a:p>
            <a:r>
              <a:rPr lang="ru-RU" sz="2000" i="1" dirty="0" smtClean="0"/>
              <a:t>«Иголочка», («Стрелочка», «Жало»).</a:t>
            </a:r>
            <a:r>
              <a:rPr lang="ru-RU" sz="2000" dirty="0" smtClean="0"/>
              <a:t>Рот открыт. Узкий напряженный язык выдвинут вперед.</a:t>
            </a:r>
          </a:p>
          <a:p>
            <a:r>
              <a:rPr lang="ru-RU" sz="2000" i="1" dirty="0" smtClean="0"/>
              <a:t>«Горка», («Киска сердится»).</a:t>
            </a:r>
            <a:r>
              <a:rPr lang="ru-RU" sz="2000" dirty="0" smtClean="0"/>
              <a:t> Рот открыт. Кончик языка упирается в нижние резцы, спинка языка поднята вверх.</a:t>
            </a:r>
          </a:p>
          <a:p>
            <a:r>
              <a:rPr lang="ru-RU" sz="2000" dirty="0" smtClean="0"/>
              <a:t>«</a:t>
            </a:r>
            <a:r>
              <a:rPr lang="ru-RU" sz="2000" i="1" dirty="0" smtClean="0"/>
              <a:t>Трубочка</a:t>
            </a:r>
            <a:r>
              <a:rPr lang="ru-RU" sz="2000" dirty="0" smtClean="0"/>
              <a:t>».Рот открыт. Боковые края языка загнуты вверх.</a:t>
            </a:r>
          </a:p>
          <a:p>
            <a:r>
              <a:rPr lang="ru-RU" sz="2000" dirty="0" smtClean="0"/>
              <a:t>«Грибок».Рот открыт.Язык присосать к нёбу.</a:t>
            </a:r>
          </a:p>
          <a:p>
            <a:pPr>
              <a:buNone/>
            </a:pPr>
            <a:r>
              <a:rPr lang="ru-RU" sz="2000" b="1" dirty="0" smtClean="0"/>
              <a:t>              Динамические упражнения для языка.</a:t>
            </a:r>
          </a:p>
          <a:p>
            <a:r>
              <a:rPr lang="ru-RU" sz="2000" i="1" dirty="0" smtClean="0"/>
              <a:t>«Часики», («Маятник»).</a:t>
            </a:r>
            <a:r>
              <a:rPr lang="ru-RU" sz="2000" dirty="0" smtClean="0"/>
              <a:t>Рот приоткрыт. Губы растянуты в улыбку. Кончиком узкого языка попеременно тянуться под счет педагога к уголкам рта.</a:t>
            </a:r>
          </a:p>
          <a:p>
            <a:r>
              <a:rPr lang="ru-RU" sz="2000" i="1" dirty="0" smtClean="0"/>
              <a:t>«Змейка».</a:t>
            </a:r>
            <a:r>
              <a:rPr lang="ru-RU" sz="2000" dirty="0" smtClean="0"/>
              <a:t>Рот широко открыт. Узкий язык сильно выдвинуть вперед и убрать в глубь рта.</a:t>
            </a:r>
          </a:p>
          <a:p>
            <a:r>
              <a:rPr lang="ru-RU" sz="2000" i="1" dirty="0" smtClean="0"/>
              <a:t>«Качели».</a:t>
            </a:r>
            <a:r>
              <a:rPr lang="ru-RU" sz="2000" dirty="0" smtClean="0"/>
              <a:t>Рот открыт. Напряженным языком тянуться к носу и подбородку, либо к верхним и нижним резцам.</a:t>
            </a:r>
          </a:p>
          <a:p>
            <a:r>
              <a:rPr lang="ru-RU" sz="2000" i="1" dirty="0" smtClean="0"/>
              <a:t>«Футбол», («Спрячь конфетку»).</a:t>
            </a:r>
            <a:r>
              <a:rPr lang="ru-RU" sz="2000" dirty="0" smtClean="0"/>
              <a:t>Рот закрыт. Напряженным языком упереться то в одну, то в другую щеку.</a:t>
            </a:r>
          </a:p>
          <a:p>
            <a:r>
              <a:rPr lang="ru-RU" sz="2000" i="1" dirty="0" smtClean="0"/>
              <a:t>«Почистить зубы».</a:t>
            </a:r>
            <a:r>
              <a:rPr lang="ru-RU" sz="2000" dirty="0" smtClean="0"/>
              <a:t>Рот закрыт. Круговым движением языка обвести между губами и зубами.</a:t>
            </a:r>
          </a:p>
          <a:p>
            <a:r>
              <a:rPr lang="ru-RU" sz="2000" i="1" dirty="0" smtClean="0"/>
              <a:t>«Катушка».</a:t>
            </a:r>
            <a:r>
              <a:rPr lang="ru-RU" sz="2000" dirty="0" smtClean="0"/>
              <a:t>Рот открыт. Кончик языка упирается в нижние резцы, боковые края прижаты к верхним коренным зубам. Широкий язык «выкатывается» вперед и убирается в глубь рта.</a:t>
            </a:r>
          </a:p>
          <a:p>
            <a:r>
              <a:rPr lang="ru-RU" sz="2000" i="1" dirty="0" smtClean="0"/>
              <a:t>«Лошадка».</a:t>
            </a:r>
            <a:r>
              <a:rPr lang="ru-RU" sz="2000" dirty="0" smtClean="0"/>
              <a:t>Присосать язык к нёбу, щелкнуть языком. Цокать медленно и сильно, тянуть подъязычную связку.</a:t>
            </a:r>
          </a:p>
          <a:p>
            <a:r>
              <a:rPr lang="ru-RU" sz="2000" i="1" dirty="0" smtClean="0"/>
              <a:t>«Гармошка».</a:t>
            </a:r>
            <a:r>
              <a:rPr lang="ru-RU" sz="2000" dirty="0" smtClean="0"/>
              <a:t>Рот раскрыт. Язык присосать к нёбу. Не отрывая язык от нёба, сильно оттягивать вниз нижнюю челюсть.</a:t>
            </a:r>
          </a:p>
          <a:p>
            <a:r>
              <a:rPr lang="ru-RU" sz="2000" i="1" dirty="0" smtClean="0"/>
              <a:t>«Маляр».</a:t>
            </a:r>
            <a:r>
              <a:rPr lang="ru-RU" sz="2000" dirty="0" smtClean="0"/>
              <a:t>Рот открыт. Широким кончиком языка, как кисточкой, ведем от верхних резцов до мягкого нёба.</a:t>
            </a:r>
          </a:p>
          <a:p>
            <a:r>
              <a:rPr lang="ru-RU" sz="2000" dirty="0" smtClean="0"/>
              <a:t>«</a:t>
            </a:r>
            <a:r>
              <a:rPr lang="ru-RU" sz="2000" i="1" dirty="0" smtClean="0"/>
              <a:t>Вкусное варенье».</a:t>
            </a:r>
            <a:r>
              <a:rPr lang="ru-RU" sz="2000" dirty="0" smtClean="0"/>
              <a:t> Рот открыт. Широким языком облизать верхнюю губу и убрать язык в глубь рта.</a:t>
            </a:r>
          </a:p>
          <a:p>
            <a:r>
              <a:rPr lang="ru-RU" sz="2000" dirty="0" smtClean="0"/>
              <a:t>«</a:t>
            </a:r>
            <a:r>
              <a:rPr lang="ru-RU" sz="2000" i="1" dirty="0" smtClean="0"/>
              <a:t>Оближем губки».</a:t>
            </a:r>
            <a:r>
              <a:rPr lang="ru-RU" sz="2000" dirty="0" smtClean="0"/>
              <a:t>Рот приоткрыт. Облизать сначала </a:t>
            </a:r>
            <a:r>
              <a:rPr lang="ru-RU" sz="2000" dirty="0" err="1" smtClean="0"/>
              <a:t>верхнюю,затем</a:t>
            </a:r>
            <a:r>
              <a:rPr lang="ru-RU" sz="2000" dirty="0" smtClean="0"/>
              <a:t> нижнюю губу по кругу.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Пальчиковая гимнастика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000" dirty="0" smtClean="0"/>
              <a:t>"Пальчиковые игры" - это инсценировка каких-либо рифмованных историй, сказок при помощи пальцев. В ходе "пальчиковых игр" ребенок, повторяя движения взрослых, достигает хорошего развития мелкой моторики рук, которая не только оказывает благоприятное влияние на развитие речи, но и подготавливает ребенка к рисованию, письму.</a:t>
            </a:r>
          </a:p>
          <a:p>
            <a:pPr>
              <a:buNone/>
            </a:pPr>
            <a:r>
              <a:rPr lang="ru-RU" sz="2000" b="1" dirty="0" smtClean="0"/>
              <a:t>Пальчиковая гимнастика</a:t>
            </a:r>
            <a:r>
              <a:rPr lang="ru-RU" sz="2000" dirty="0" smtClean="0"/>
              <a:t> включает очень разнообразные упражнения и фигуры, которые делаются с помощью положения рук и пальцев в пространстве. Чтобы она действительно развивала, нужно правильно подбирать упражнения, отрабатывать их и усложнять.  </a:t>
            </a:r>
          </a:p>
          <a:p>
            <a:pPr>
              <a:buNone/>
            </a:pPr>
            <a:r>
              <a:rPr lang="ru-RU" sz="2000" dirty="0" smtClean="0"/>
              <a:t>      </a:t>
            </a:r>
            <a:r>
              <a:rPr lang="ru-RU" sz="1800" dirty="0" smtClean="0"/>
              <a:t>У нас подобраны комплексы пальчиковой гимнастики в соответствии с тематическим планированием:</a:t>
            </a:r>
          </a:p>
          <a:p>
            <a:pPr>
              <a:buNone/>
            </a:pPr>
            <a:r>
              <a:rPr lang="ru-RU" sz="1800" dirty="0" smtClean="0"/>
              <a:t> тема: «Осень» - </a:t>
            </a:r>
            <a:r>
              <a:rPr lang="ru-RU" sz="1800" b="1" i="1" dirty="0" smtClean="0"/>
              <a:t>«Осенние листья»  , </a:t>
            </a: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 тема: «Овощи»- </a:t>
            </a:r>
            <a:r>
              <a:rPr lang="ru-RU" sz="1800" b="1" i="1" dirty="0" smtClean="0"/>
              <a:t>«У Лариски — две редиски», «Засолка капусты»</a:t>
            </a:r>
          </a:p>
          <a:p>
            <a:pPr>
              <a:buNone/>
            </a:pPr>
            <a:r>
              <a:rPr lang="ru-RU" sz="1800" dirty="0" smtClean="0"/>
              <a:t> тема: «Фрукты» - </a:t>
            </a:r>
            <a:r>
              <a:rPr lang="ru-RU" sz="1800" b="1" i="1" dirty="0" smtClean="0"/>
              <a:t>«Компот» , «Апельсин»</a:t>
            </a:r>
          </a:p>
          <a:p>
            <a:pPr>
              <a:buNone/>
            </a:pPr>
            <a:r>
              <a:rPr lang="ru-RU" sz="1800" b="1" i="1" dirty="0" smtClean="0"/>
              <a:t> </a:t>
            </a:r>
            <a:r>
              <a:rPr lang="ru-RU" sz="1800" dirty="0" smtClean="0"/>
              <a:t>тема:  «Грибы» - </a:t>
            </a:r>
            <a:r>
              <a:rPr lang="ru-RU" sz="1800" b="1" i="1" dirty="0" smtClean="0"/>
              <a:t>«Этот пальчик в лес пошел»</a:t>
            </a:r>
          </a:p>
          <a:p>
            <a:pPr>
              <a:buNone/>
            </a:pPr>
            <a:r>
              <a:rPr lang="ru-RU" sz="1800" b="1" i="1" dirty="0" smtClean="0"/>
              <a:t> </a:t>
            </a:r>
            <a:r>
              <a:rPr lang="ru-RU" sz="1800" dirty="0" smtClean="0"/>
              <a:t>тема: «Зимующие птицы» </a:t>
            </a:r>
            <a:r>
              <a:rPr lang="ru-RU" sz="1800" b="1" i="1" dirty="0" smtClean="0"/>
              <a:t>- «Кормушка»</a:t>
            </a:r>
          </a:p>
          <a:p>
            <a:pPr>
              <a:buNone/>
            </a:pPr>
            <a:endParaRPr lang="ru-RU" sz="1800" b="1" i="1" dirty="0" smtClean="0"/>
          </a:p>
          <a:p>
            <a:pPr>
              <a:buNone/>
            </a:pPr>
            <a:endParaRPr lang="ru-RU" sz="1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Ожидаемые результаты: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   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спасибо за внимание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          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Быть здоровым – это естественное стремление человека.</a:t>
            </a:r>
          </a:p>
          <a:p>
            <a:pPr>
              <a:buNone/>
            </a:pPr>
            <a:r>
              <a:rPr lang="ru-RU" sz="2000" dirty="0" smtClean="0"/>
              <a:t>  здоровый и духовно развитой человек счастлив: он отлично себя чувствует, получает удовольствие от своей работы, стремится к самосовершенствованию, достигая неувядающей молодости  и красоты. Великие поэты, вдохновляющие нас гимном прекрасному, часто  отождествляют красоту и здоровье. Целостность, гармония человеческой личности  проявляются, прежде всего, во взаимосвязи и взаимодействии психических и физических сил организма, гармонии самовыражения в различных областях нашей жизни. Активный и здоровый человек надолго сохраняет молодость, продолжая сознательную деятельность не позволяя «душе лениться».</a:t>
            </a:r>
          </a:p>
          <a:p>
            <a:pPr>
              <a:buNone/>
            </a:pPr>
            <a:r>
              <a:rPr lang="ru-RU" sz="2000" dirty="0" smtClean="0"/>
              <a:t>Такого человека мы должны «создать» и воспитать, начиная с самого раннего детства и для этого в настоящее время есть различные пути и возможности.</a:t>
            </a:r>
          </a:p>
          <a:p>
            <a:pPr>
              <a:buNone/>
            </a:pPr>
            <a:endParaRPr lang="ru-RU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Сохранить</a:t>
            </a:r>
            <a:r>
              <a:rPr lang="ru-RU" dirty="0" smtClean="0"/>
              <a:t> </a:t>
            </a:r>
            <a:r>
              <a:rPr lang="ru-RU" sz="2000" dirty="0" smtClean="0"/>
              <a:t>здоровье детей; </a:t>
            </a:r>
          </a:p>
          <a:p>
            <a:r>
              <a:rPr lang="ru-RU" sz="2000" dirty="0" smtClean="0"/>
              <a:t>Создать условия для их своевременного и полноценного психического развития; </a:t>
            </a:r>
          </a:p>
          <a:p>
            <a:r>
              <a:rPr lang="ru-RU" sz="2000" dirty="0" smtClean="0"/>
              <a:t>Обеспечить каждому ребенку возможность радостно и содержательно прожить период дошкольного детства.  </a:t>
            </a:r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 Обеспечение высокого уровня реального здоровья воспитаннику детского сада и воспитание </a:t>
            </a:r>
            <a:r>
              <a:rPr lang="ru-RU" sz="2000" dirty="0" err="1" smtClean="0"/>
              <a:t>валеологической</a:t>
            </a:r>
            <a:r>
              <a:rPr lang="ru-RU" sz="2000" dirty="0" smtClean="0"/>
              <a:t> культуры как совокупности осознанного отношения ребенка к здоровью и жизни человека, знаний о здоровье и умений оберегать, поддерживать и охранять его, </a:t>
            </a:r>
            <a:r>
              <a:rPr lang="ru-RU" sz="2000" dirty="0" err="1" smtClean="0"/>
              <a:t>валеологической</a:t>
            </a:r>
            <a:r>
              <a:rPr lang="ru-RU" sz="2000" dirty="0" smtClean="0"/>
              <a:t> компетентности, позволяющей дошкольнику самостоятельно и эффективно решать задачи здорового образа жизни и безопасного поведения, задачи, связанные с оказанием элементарной медицинской, психологической самопомощи и помощи</a:t>
            </a:r>
            <a:r>
              <a:rPr lang="ru-RU" sz="2000" dirty="0" smtClean="0"/>
              <a:t>.</a:t>
            </a:r>
            <a:endParaRPr lang="en-US" sz="2000" dirty="0" smtClean="0"/>
          </a:p>
          <a:p>
            <a:endParaRPr lang="ru-RU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Принципы: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- системность и последовательность реализации </a:t>
            </a:r>
            <a:r>
              <a:rPr lang="ru-RU" sz="2000" dirty="0" err="1" smtClean="0"/>
              <a:t>здоровьесберегающих</a:t>
            </a:r>
            <a:r>
              <a:rPr lang="ru-RU" sz="2000" dirty="0" smtClean="0"/>
              <a:t>  технологий;</a:t>
            </a:r>
          </a:p>
          <a:p>
            <a:r>
              <a:rPr lang="ru-RU" sz="2000" dirty="0" smtClean="0"/>
              <a:t>- сознательность и активность  каждого субъекта  образовательного  процесса (дети, педагоги, родители);</a:t>
            </a:r>
          </a:p>
          <a:p>
            <a:r>
              <a:rPr lang="ru-RU" sz="2000" dirty="0" smtClean="0"/>
              <a:t>- непрерывность </a:t>
            </a:r>
            <a:r>
              <a:rPr lang="ru-RU" sz="2000" dirty="0" err="1" smtClean="0"/>
              <a:t>здоровьесберегающего</a:t>
            </a:r>
            <a:r>
              <a:rPr lang="ru-RU" sz="2000" dirty="0" smtClean="0"/>
              <a:t> процесса;</a:t>
            </a:r>
          </a:p>
          <a:p>
            <a:r>
              <a:rPr lang="ru-RU" sz="2000" dirty="0" smtClean="0"/>
              <a:t>- доступность технологии детям;</a:t>
            </a:r>
          </a:p>
          <a:p>
            <a:r>
              <a:rPr lang="ru-RU" sz="2000" dirty="0" smtClean="0"/>
              <a:t>- учет индивидуальных и возрастных особенностей  каждого ребенка;</a:t>
            </a:r>
            <a:endParaRPr lang="ru-RU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Виды </a:t>
            </a:r>
            <a:r>
              <a:rPr lang="ru-RU" dirty="0" err="1" smtClean="0"/>
              <a:t>здоровьесберегающих</a:t>
            </a:r>
            <a:r>
              <a:rPr lang="ru-RU" dirty="0" smtClean="0"/>
              <a:t> технологий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000" dirty="0" err="1" smtClean="0"/>
              <a:t>Медико</a:t>
            </a:r>
            <a:r>
              <a:rPr lang="ru-RU" sz="2000" dirty="0" smtClean="0"/>
              <a:t> – профилактические; (</a:t>
            </a:r>
            <a:r>
              <a:rPr lang="ru-RU" sz="1200" dirty="0" smtClean="0"/>
              <a:t>это  технологии, обеспечивающие  сохранение  и  приумножение  здоровья  детей  под  руководством  медицинского  персонала  ДОУ  в  соответствии  с  медицинскими  требованиями  и  нормами,  с  использованием  медицинских  средств. </a:t>
            </a:r>
            <a:r>
              <a:rPr lang="ru-RU" sz="2000" dirty="0" smtClean="0"/>
              <a:t>)</a:t>
            </a:r>
          </a:p>
          <a:p>
            <a:pPr lvl="0"/>
            <a:r>
              <a:rPr lang="ru-RU" sz="2000" dirty="0" err="1" smtClean="0"/>
              <a:t>Здоровьесберегающие</a:t>
            </a:r>
            <a:r>
              <a:rPr lang="ru-RU" sz="2000" dirty="0" smtClean="0"/>
              <a:t>  образовательные  технологии в детском  саду. </a:t>
            </a:r>
            <a:r>
              <a:rPr lang="ru-RU" sz="1200" dirty="0" smtClean="0"/>
              <a:t>(это прежде  всего  технологии   воспитания   </a:t>
            </a:r>
            <a:r>
              <a:rPr lang="ru-RU" sz="1200" dirty="0" err="1" smtClean="0"/>
              <a:t>валеологической</a:t>
            </a:r>
            <a:r>
              <a:rPr lang="ru-RU" sz="1200" dirty="0" smtClean="0"/>
              <a:t>  культуры  или  культуры  здоровья дошкольников.)</a:t>
            </a:r>
          </a:p>
          <a:p>
            <a:pPr lvl="0"/>
            <a:r>
              <a:rPr lang="ru-RU" sz="2000" dirty="0" smtClean="0"/>
              <a:t>Технологии  обеспечения  социально – психологического  благополучия  ребенка; </a:t>
            </a:r>
            <a:r>
              <a:rPr lang="ru-RU" sz="1200" dirty="0" smtClean="0"/>
              <a:t>(обеспечивающие  психологическое  и  социальное  здоровье  ребенка – дошкольника)</a:t>
            </a:r>
          </a:p>
          <a:p>
            <a:pPr lvl="0"/>
            <a:r>
              <a:rPr lang="ru-RU" sz="2000" dirty="0" err="1" smtClean="0"/>
              <a:t>Здоровьесбережение</a:t>
            </a:r>
            <a:r>
              <a:rPr lang="ru-RU" sz="2000" dirty="0" smtClean="0"/>
              <a:t>  и  </a:t>
            </a:r>
            <a:r>
              <a:rPr lang="ru-RU" sz="2000" dirty="0" err="1" smtClean="0"/>
              <a:t>здоровьеобогащения</a:t>
            </a:r>
            <a:r>
              <a:rPr lang="ru-RU" sz="2000" dirty="0" smtClean="0"/>
              <a:t>   педагогов; </a:t>
            </a:r>
            <a:r>
              <a:rPr lang="ru-RU" sz="1200" dirty="0" smtClean="0"/>
              <a:t>(технологии, направленные  на  развитие  культуры  здоровья  педагогов  детского  сада,  в том  числе   культуры  профессионального  здоровья, развитие  потребности  к  здоровому образу  жизни.)</a:t>
            </a:r>
          </a:p>
          <a:p>
            <a:r>
              <a:rPr lang="ru-RU" sz="2000" dirty="0" err="1" smtClean="0"/>
              <a:t>Физкультурно</a:t>
            </a:r>
            <a:r>
              <a:rPr lang="ru-RU" sz="2000" dirty="0" smtClean="0"/>
              <a:t> – оздоровительные технологии; </a:t>
            </a:r>
            <a:r>
              <a:rPr lang="ru-RU" sz="1200" dirty="0" smtClean="0"/>
              <a:t>(направлены   на  физическое  развитие  и  укрепление  здоровья   ребенка:)</a:t>
            </a:r>
          </a:p>
          <a:p>
            <a:r>
              <a:rPr lang="ru-RU" sz="2000" dirty="0" err="1" smtClean="0"/>
              <a:t>Валеологическое</a:t>
            </a:r>
            <a:r>
              <a:rPr lang="ru-RU" sz="2000" dirty="0" smtClean="0"/>
              <a:t>  просвещение  родителей; </a:t>
            </a:r>
            <a:r>
              <a:rPr lang="ru-RU" sz="1200" dirty="0" smtClean="0"/>
              <a:t>(папки – передвижки, стендовая  информация, беседы, совместные  мероприятия и </a:t>
            </a:r>
            <a:r>
              <a:rPr lang="ru-RU" sz="1200" dirty="0" err="1" smtClean="0"/>
              <a:t>пр</a:t>
            </a:r>
            <a:r>
              <a:rPr lang="ru-RU" sz="1200" dirty="0" smtClean="0"/>
              <a:t>)</a:t>
            </a:r>
            <a:endParaRPr lang="ru-RU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Соблюдение  режима, больше движения, правильное  питание, как  можно  больше  положительных эмоций, прочь уныние и тоску, пожелание себе и окружающим только добра</a:t>
            </a:r>
          </a:p>
          <a:p>
            <a:endParaRPr lang="ru-RU" sz="2000" dirty="0"/>
          </a:p>
        </p:txBody>
      </p:sp>
      <p:pic>
        <p:nvPicPr>
          <p:cNvPr id="1026" name="Picture 2" descr="G:\foto\P10308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564904"/>
            <a:ext cx="3384376" cy="2538282"/>
          </a:xfrm>
          <a:prstGeom prst="rect">
            <a:avLst/>
          </a:prstGeom>
          <a:noFill/>
        </p:spPr>
      </p:pic>
      <p:pic>
        <p:nvPicPr>
          <p:cNvPr id="1027" name="Picture 3" descr="C:\Users\Досм\Desktop\1\IMG_19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519010"/>
            <a:ext cx="3528392" cy="26462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Оздоровительные мероприятия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В нашей группе проводятся такие оздоровительные мероприятия:</a:t>
            </a:r>
          </a:p>
          <a:p>
            <a:r>
              <a:rPr lang="ru-RU" sz="2000" dirty="0" smtClean="0"/>
              <a:t>Ионизация воздуха при помощи люстры Чижевского;</a:t>
            </a:r>
          </a:p>
          <a:p>
            <a:r>
              <a:rPr lang="ru-RU" sz="2000" dirty="0" smtClean="0"/>
              <a:t>Проведение лечебной дыхательной гимнастики после сна;</a:t>
            </a:r>
          </a:p>
          <a:p>
            <a:r>
              <a:rPr lang="ru-RU" sz="2000" dirty="0" smtClean="0"/>
              <a:t>Артикуляционная гимнастика;</a:t>
            </a:r>
          </a:p>
          <a:p>
            <a:r>
              <a:rPr lang="ru-RU" sz="2000" dirty="0" smtClean="0"/>
              <a:t>Пальчиковая гимнастика;</a:t>
            </a:r>
          </a:p>
          <a:p>
            <a:r>
              <a:rPr lang="ru-RU" sz="2000" dirty="0" smtClean="0"/>
              <a:t>Проведение точечного массажа.</a:t>
            </a:r>
          </a:p>
          <a:p>
            <a:pPr>
              <a:buNone/>
            </a:pPr>
            <a:r>
              <a:rPr lang="ru-RU" sz="2000" dirty="0" smtClean="0"/>
              <a:t>Все упражнения и игры проводятся в свободном темпе и без принуждения.</a:t>
            </a:r>
            <a:endParaRPr lang="ru-RU" sz="20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301</TotalTime>
  <Words>1360</Words>
  <Application>Microsoft Office PowerPoint</Application>
  <PresentationFormat>Экран (4:3)</PresentationFormat>
  <Paragraphs>119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Трек</vt:lpstr>
      <vt:lpstr>Использование  здоровьезберегающих технологий при организации организованной деятельности. </vt:lpstr>
      <vt:lpstr>Слайд 2</vt:lpstr>
      <vt:lpstr>Актуальность:</vt:lpstr>
      <vt:lpstr>Задачи:</vt:lpstr>
      <vt:lpstr>Цель:</vt:lpstr>
      <vt:lpstr>Принципы:</vt:lpstr>
      <vt:lpstr>Виды здоровьесберегающих технологий</vt:lpstr>
      <vt:lpstr>Правила:</vt:lpstr>
      <vt:lpstr>Оздоровительные мероприятия</vt:lpstr>
      <vt:lpstr>потягивание</vt:lpstr>
      <vt:lpstr>МАССАЖ ЖИВОТА</vt:lpstr>
      <vt:lpstr>Массаж области груди</vt:lpstr>
      <vt:lpstr>Заводим машину</vt:lpstr>
      <vt:lpstr>Качалочка</vt:lpstr>
      <vt:lpstr>Велосипед</vt:lpstr>
      <vt:lpstr>Дыхательная и звуковая гимнастика</vt:lpstr>
      <vt:lpstr>Упражнение для улучшения осанки</vt:lpstr>
      <vt:lpstr>Артикуляционная гимнастика</vt:lpstr>
      <vt:lpstr>Комплекс упражнений:</vt:lpstr>
      <vt:lpstr>Пальчиковая гимнастика</vt:lpstr>
      <vt:lpstr>Ожидаемые результаты:</vt:lpstr>
      <vt:lpstr>                                         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Досм</dc:creator>
  <cp:lastModifiedBy>Досм</cp:lastModifiedBy>
  <cp:revision>35</cp:revision>
  <dcterms:created xsi:type="dcterms:W3CDTF">2013-10-22T15:22:30Z</dcterms:created>
  <dcterms:modified xsi:type="dcterms:W3CDTF">2013-10-23T08:47:55Z</dcterms:modified>
</cp:coreProperties>
</file>