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6" r:id="rId2"/>
    <p:sldId id="257" r:id="rId3"/>
    <p:sldId id="258" r:id="rId4"/>
    <p:sldId id="267" r:id="rId5"/>
    <p:sldId id="259" r:id="rId6"/>
    <p:sldId id="260" r:id="rId7"/>
    <p:sldId id="263" r:id="rId8"/>
    <p:sldId id="261" r:id="rId9"/>
    <p:sldId id="262" r:id="rId10"/>
    <p:sldId id="264" r:id="rId11"/>
    <p:sldId id="268" r:id="rId12"/>
    <p:sldId id="270" r:id="rId13"/>
    <p:sldId id="269" r:id="rId14"/>
    <p:sldId id="271" r:id="rId15"/>
    <p:sldId id="287" r:id="rId16"/>
    <p:sldId id="291" r:id="rId17"/>
    <p:sldId id="292" r:id="rId18"/>
    <p:sldId id="293" r:id="rId19"/>
    <p:sldId id="272" r:id="rId20"/>
    <p:sldId id="273" r:id="rId21"/>
    <p:sldId id="277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8F9D7"/>
    <a:srgbClr val="F0F2B0"/>
    <a:srgbClr val="FFFFCC"/>
    <a:srgbClr val="B71999"/>
    <a:srgbClr val="AAC3F4"/>
    <a:srgbClr val="66FF99"/>
    <a:srgbClr val="99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0" autoAdjust="0"/>
    <p:restoredTop sz="94660"/>
  </p:normalViewPr>
  <p:slideViewPr>
    <p:cSldViewPr>
      <p:cViewPr varScale="1">
        <p:scale>
          <a:sx n="40" d="100"/>
          <a:sy n="40" d="100"/>
        </p:scale>
        <p:origin x="91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784BE-DCDD-4F34-9BEC-54A2403D5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2210E-DD6F-4A73-A4E2-7F5332A09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6B501-E8B4-4E2C-BB6F-C4134D97B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98DB-D9CA-498D-A7F0-0C5BE8541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645AA-FC0B-4D7E-9216-AC6015EFC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AAE5-36E3-4BC5-9446-847B7BB93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4EE43-0729-4939-AAA4-653060DB9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91AC8-8BB9-4C4E-BB78-22F8C90E3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2D01F-00A6-4A82-B3DB-893117A47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705AC-A050-41AE-8C3F-FA9194128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4B52-3687-429E-93C4-3D67D1FA0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B40D3AF-8189-4332-892E-4083209FB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лако 4"/>
          <p:cNvSpPr/>
          <p:nvPr/>
        </p:nvSpPr>
        <p:spPr>
          <a:xfrm>
            <a:off x="6286512" y="142852"/>
            <a:ext cx="321467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Консультация/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практикум для педагогов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2" name="Picture 5" descr="Calc_0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3429000"/>
            <a:ext cx="2143076" cy="310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Calc_0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1857388" cy="329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115064" cy="32258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Визуальные тренировки 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группах для детей с нарушением зрения.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500430" y="4643446"/>
            <a:ext cx="3286148" cy="2000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Подготовлено тифлопедагогом </a:t>
            </a:r>
            <a:r>
              <a:rPr lang="ru-RU" b="1" dirty="0" err="1" smtClean="0">
                <a:solidFill>
                  <a:srgbClr val="7030A0"/>
                </a:solidFill>
              </a:rPr>
              <a:t>Лезжовой</a:t>
            </a:r>
            <a:r>
              <a:rPr lang="ru-RU" b="1" dirty="0" smtClean="0">
                <a:solidFill>
                  <a:srgbClr val="7030A0"/>
                </a:solidFill>
              </a:rPr>
              <a:t> О.В.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179512" y="3857628"/>
            <a:ext cx="4464496" cy="12275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7030A0"/>
                </a:solidFill>
              </a:rPr>
              <a:t>ГБОУ СОШ № 1375 Дошкольное отделение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( д/с1177)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500034" y="214290"/>
            <a:ext cx="8001056" cy="1143008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По рекомендациям  при различных патологиях зрения.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4000528" cy="65563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миопии.</a:t>
            </a:r>
            <a:endParaRPr lang="ru-RU" sz="1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2914648" cy="2214578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Стимуляция светом.</a:t>
            </a:r>
          </a:p>
          <a:p>
            <a:pPr marL="342900" indent="-342900" algn="l">
              <a:buAutoNum type="arabicPeriod"/>
            </a:pPr>
            <a:r>
              <a:rPr lang="ru-RU" sz="1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Пальминг</a:t>
            </a: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l">
              <a:buAutoNum type="arabicPeriod"/>
            </a:pPr>
            <a:r>
              <a:rPr lang="ru-RU" sz="1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Перефокусировка</a:t>
            </a: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Вращение.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Моргание.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Массаж глаз.</a:t>
            </a:r>
          </a:p>
          <a:p>
            <a:pPr marL="342900" indent="-342900" algn="l">
              <a:buAutoNum type="arabicPeriod"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4286248" y="1785926"/>
            <a:ext cx="4000528" cy="6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 гиперметропии.</a:t>
            </a:r>
            <a:endParaRPr kumimoji="0" lang="ru-RU" sz="1800" b="1" i="1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4929190" y="2500306"/>
            <a:ext cx="342902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Стимуляция светом.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Пальминг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Перефокусировка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Вращение.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Моргание.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Массаж глаз.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kern="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7. Упражнение с рисунками и горизонтами.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8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8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build="p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500034" y="214290"/>
            <a:ext cx="8001056" cy="1143008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По рекомендациям  при различных патологиях зрения.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4000528" cy="65563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астигматизме.</a:t>
            </a:r>
            <a:endParaRPr lang="ru-RU" sz="1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2914648" cy="2214578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Стимуляция светом.</a:t>
            </a:r>
          </a:p>
          <a:p>
            <a:pPr marL="342900" indent="-342900" algn="l">
              <a:buAutoNum type="arabicPeriod"/>
            </a:pPr>
            <a:r>
              <a:rPr lang="ru-RU" sz="1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Пальминг</a:t>
            </a: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l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Перефокусировка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Вращение.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Моргание.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Массаж глаз.</a:t>
            </a:r>
          </a:p>
          <a:p>
            <a:pPr marL="342900" indent="-342900" algn="l">
              <a:buAutoNum type="arabicPeriod"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4286248" y="1785926"/>
            <a:ext cx="4000528" cy="6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 косоглазии.</a:t>
            </a:r>
            <a:endParaRPr kumimoji="0" lang="ru-RU" sz="1800" b="1" i="1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 bwMode="auto">
          <a:xfrm>
            <a:off x="4929190" y="2500306"/>
            <a:ext cx="342902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Стимуляция светом.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Пальминг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Перефокусировка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Вращение.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Моргание.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Массаж глаз.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7. Упражнение с рисунками и горизонтами.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     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kern="0" noProof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8. Повороты.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4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24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6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12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12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технологиям и методам  проведения. 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843738" cy="4357718"/>
          </a:xfrm>
        </p:spPr>
        <p:txBody>
          <a:bodyPr/>
          <a:lstStyle/>
          <a:p>
            <a:pPr algn="l"/>
            <a:r>
              <a:rPr lang="ru-RU" sz="1800" b="1" i="1" dirty="0" smtClean="0">
                <a:solidFill>
                  <a:srgbClr val="7030A0"/>
                </a:solidFill>
              </a:rPr>
              <a:t>Группа упражнений « Тренировок на оконное стекло»;</a:t>
            </a:r>
          </a:p>
          <a:p>
            <a:pPr algn="l"/>
            <a:endParaRPr lang="ru-RU" sz="1800" b="1" i="1" dirty="0" smtClean="0">
              <a:solidFill>
                <a:srgbClr val="7030A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7030A0"/>
                </a:solidFill>
              </a:rPr>
              <a:t>Группа упражнений, объединенных под названием «Зрительные метки-ориентиры»;</a:t>
            </a:r>
          </a:p>
          <a:p>
            <a:pPr algn="l"/>
            <a:endParaRPr lang="ru-RU" sz="1800" b="1" dirty="0" smtClean="0">
              <a:solidFill>
                <a:srgbClr val="7030A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7030A0"/>
                </a:solidFill>
              </a:rPr>
              <a:t>группа упражнений ,объединенных под названием </a:t>
            </a:r>
          </a:p>
          <a:p>
            <a:pPr algn="l"/>
            <a:r>
              <a:rPr lang="ru-RU" sz="1800" b="1" dirty="0" smtClean="0">
                <a:solidFill>
                  <a:srgbClr val="7030A0"/>
                </a:solidFill>
              </a:rPr>
              <a:t>«Зрительно-двигательные траектории»;</a:t>
            </a:r>
          </a:p>
          <a:p>
            <a:pPr algn="l"/>
            <a:endParaRPr lang="ru-RU" sz="1800" b="1" dirty="0" smtClean="0">
              <a:solidFill>
                <a:srgbClr val="7030A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7030A0"/>
                </a:solidFill>
              </a:rPr>
              <a:t> группа упражнений , объединенных под названием </a:t>
            </a:r>
          </a:p>
          <a:p>
            <a:pPr algn="l"/>
            <a:r>
              <a:rPr lang="ru-RU" sz="1800" b="1" dirty="0" smtClean="0">
                <a:solidFill>
                  <a:srgbClr val="7030A0"/>
                </a:solidFill>
              </a:rPr>
              <a:t>« Зрительные горизонты»;</a:t>
            </a:r>
          </a:p>
          <a:p>
            <a:pPr algn="l"/>
            <a:r>
              <a:rPr lang="ru-RU" sz="1800" b="1" dirty="0" smtClean="0">
                <a:solidFill>
                  <a:srgbClr val="7030A0"/>
                </a:solidFill>
              </a:rPr>
              <a:t>Группа упражнений  ,объединенных  по оказанию </a:t>
            </a:r>
            <a:r>
              <a:rPr lang="ru-RU" sz="1800" b="1" dirty="0" err="1" smtClean="0">
                <a:solidFill>
                  <a:srgbClr val="7030A0"/>
                </a:solidFill>
              </a:rPr>
              <a:t>свето-теплового</a:t>
            </a:r>
            <a:r>
              <a:rPr lang="ru-RU" sz="1800" b="1" dirty="0" smtClean="0">
                <a:solidFill>
                  <a:srgbClr val="7030A0"/>
                </a:solidFill>
              </a:rPr>
              <a:t> и физического воздействия на глаза.</a:t>
            </a:r>
            <a:endParaRPr lang="ru-RU" sz="1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6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7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4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32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9286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проведения.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071546"/>
            <a:ext cx="7286676" cy="521497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При работе с малышами.***</a:t>
            </a:r>
          </a:p>
          <a:p>
            <a:pPr algn="l"/>
            <a:r>
              <a:rPr lang="ru-RU" sz="2000" b="1" dirty="0" smtClean="0">
                <a:solidFill>
                  <a:srgbClr val="7030A0"/>
                </a:solidFill>
              </a:rPr>
              <a:t>Обучение технологиям-</a:t>
            </a:r>
          </a:p>
          <a:p>
            <a:pPr algn="l"/>
            <a:r>
              <a:rPr lang="ru-RU" sz="2000" b="1" u="sng" dirty="0" err="1" smtClean="0">
                <a:solidFill>
                  <a:srgbClr val="7030A0"/>
                </a:solidFill>
              </a:rPr>
              <a:t>Пальмингу</a:t>
            </a:r>
            <a:r>
              <a:rPr lang="ru-RU" sz="2000" b="1" dirty="0" smtClean="0">
                <a:solidFill>
                  <a:srgbClr val="7030A0"/>
                </a:solidFill>
              </a:rPr>
              <a:t>, через игры «светло темно», «глазки уснули»;</a:t>
            </a:r>
          </a:p>
          <a:p>
            <a:pPr algn="l"/>
            <a:endParaRPr lang="ru-RU" sz="2000" b="1" dirty="0" smtClean="0">
              <a:solidFill>
                <a:srgbClr val="7030A0"/>
              </a:solidFill>
            </a:endParaRPr>
          </a:p>
          <a:p>
            <a:pPr algn="l"/>
            <a:r>
              <a:rPr lang="ru-RU" sz="2000" b="1" u="sng" dirty="0" smtClean="0">
                <a:solidFill>
                  <a:srgbClr val="7030A0"/>
                </a:solidFill>
              </a:rPr>
              <a:t>Морганию,</a:t>
            </a:r>
            <a:r>
              <a:rPr lang="ru-RU" sz="2000" b="1" dirty="0" smtClean="0">
                <a:solidFill>
                  <a:srgbClr val="7030A0"/>
                </a:solidFill>
              </a:rPr>
              <a:t> через игры « </a:t>
            </a:r>
            <a:r>
              <a:rPr lang="ru-RU" sz="2000" b="1" dirty="0" err="1" smtClean="0">
                <a:solidFill>
                  <a:srgbClr val="7030A0"/>
                </a:solidFill>
              </a:rPr>
              <a:t>Моргалочки</a:t>
            </a:r>
            <a:r>
              <a:rPr lang="ru-RU" sz="2000" b="1" dirty="0" smtClean="0">
                <a:solidFill>
                  <a:srgbClr val="7030A0"/>
                </a:solidFill>
              </a:rPr>
              <a:t>», « Сожмем разожмем»;</a:t>
            </a:r>
          </a:p>
          <a:p>
            <a:pPr algn="l"/>
            <a:endParaRPr lang="ru-RU" sz="2000" b="1" dirty="0" smtClean="0">
              <a:solidFill>
                <a:srgbClr val="7030A0"/>
              </a:solidFill>
            </a:endParaRPr>
          </a:p>
          <a:p>
            <a:pPr algn="l"/>
            <a:r>
              <a:rPr lang="ru-RU" sz="2000" b="1" u="sng" dirty="0" smtClean="0">
                <a:solidFill>
                  <a:srgbClr val="7030A0"/>
                </a:solidFill>
              </a:rPr>
              <a:t>Вращению</a:t>
            </a:r>
            <a:r>
              <a:rPr lang="ru-RU" sz="2000" b="1" dirty="0" smtClean="0">
                <a:solidFill>
                  <a:srgbClr val="7030A0"/>
                </a:solidFill>
              </a:rPr>
              <a:t>, через  игры « Небо – земля»,» « Часики», «Мельница» и др.</a:t>
            </a:r>
          </a:p>
          <a:p>
            <a:pPr algn="l"/>
            <a:endParaRPr lang="ru-RU" sz="2000" b="1" dirty="0" smtClean="0">
              <a:solidFill>
                <a:srgbClr val="7030A0"/>
              </a:solidFill>
            </a:endParaRPr>
          </a:p>
          <a:p>
            <a:pPr algn="l"/>
            <a:r>
              <a:rPr lang="ru-RU" sz="2000" b="1" u="sng" dirty="0" err="1" smtClean="0">
                <a:solidFill>
                  <a:srgbClr val="7030A0"/>
                </a:solidFill>
              </a:rPr>
              <a:t>Перефокусировке</a:t>
            </a:r>
            <a:r>
              <a:rPr lang="ru-RU" sz="2000" b="1" dirty="0" smtClean="0">
                <a:solidFill>
                  <a:srgbClr val="7030A0"/>
                </a:solidFill>
              </a:rPr>
              <a:t> , через игры «Смотри ближе, смотри дальше», « расскажи , что высоко ,что низко»;</a:t>
            </a:r>
          </a:p>
          <a:p>
            <a:pPr algn="l"/>
            <a:r>
              <a:rPr lang="ru-RU" sz="2000" b="1" dirty="0" smtClean="0">
                <a:solidFill>
                  <a:srgbClr val="7030A0"/>
                </a:solidFill>
              </a:rPr>
              <a:t> </a:t>
            </a:r>
          </a:p>
          <a:p>
            <a:pPr algn="l"/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214282" y="571480"/>
            <a:ext cx="1271590" cy="142876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7215206" y="642918"/>
            <a:ext cx="1571636" cy="914400"/>
          </a:xfrm>
          <a:prstGeom prst="clou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857224" y="5715016"/>
            <a:ext cx="1714512" cy="914400"/>
          </a:xfrm>
          <a:prstGeom prst="clou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6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92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2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проведения.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357298"/>
            <a:ext cx="7000924" cy="5072098"/>
          </a:xfrm>
        </p:spPr>
        <p:txBody>
          <a:bodyPr/>
          <a:lstStyle/>
          <a:p>
            <a:r>
              <a:rPr lang="ru-RU" sz="16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Пальминг</a:t>
            </a:r>
            <a:r>
              <a:rPr lang="ru-RU" sz="16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u="sng" dirty="0" smtClean="0">
                <a:solidFill>
                  <a:srgbClr val="7030A0"/>
                </a:solidFill>
              </a:rPr>
              <a:t>выполняется следующим образом:</a:t>
            </a:r>
            <a:r>
              <a:rPr lang="ru-RU" sz="1600" b="1" i="1" dirty="0" smtClean="0">
                <a:solidFill>
                  <a:srgbClr val="7030A0"/>
                </a:solidFill>
              </a:rPr>
              <a:t/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- снимите очки;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- сядьте прямо, свободно, живот и диафрагму не втягивайте, не сутультесь, дышите естественно и легко, стараясь почувствовать, как поток воздуха и энергии проходит через тело, достигая глаз и мозга;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- энергично потрите ладони одна о другую до тех пор, пока они не станут горячими;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- поставьте локти на стол (при необходимости подложите под них толстую папку или стопку книг);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- расслабьте плечи, не поднимайте их вверх;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- закройте глаза и прикройте их ладонями, которые складываются крест-накрест, сначала левую, на нее правую. Ладони не должны давить на глаза.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Вы сразу же "окунетесь" в бархатную черноту.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Следите за дыханием: дышите глубоко. При выдохе мысленно сбрасывайте с себя усталость и мышечное напряжение.</a:t>
            </a:r>
            <a:br>
              <a:rPr lang="ru-RU" sz="1600" b="1" i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Все внимание сосредоточьте на глазах. </a:t>
            </a:r>
          </a:p>
          <a:p>
            <a:r>
              <a:rPr lang="ru-RU" sz="1600" b="1" i="1" dirty="0" smtClean="0">
                <a:solidFill>
                  <a:srgbClr val="7030A0"/>
                </a:solidFill>
              </a:rPr>
              <a:t>Для детей прочитайте стихотворение.</a:t>
            </a:r>
            <a:r>
              <a:rPr lang="en-US" sz="1600" b="1" i="1" dirty="0" smtClean="0">
                <a:solidFill>
                  <a:srgbClr val="7030A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5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Пальминг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1177\Рабочий стол\визуальные тренинг\Новая папка (2)\P10201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232257"/>
            <a:ext cx="7500990" cy="56257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177\Рабочий стол\визуальные тренинг\Новая папка (2)\P10201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944407" y="989918"/>
            <a:ext cx="6732082" cy="50490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177\Рабочий стол\визуальные тренинг\Новая папка (2)\P10201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177\Рабочий стол\визуальные тренинг\Новая папка (2)\P102016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89722" y="1446988"/>
            <a:ext cx="4718049" cy="3538537"/>
          </a:xfrm>
          <a:prstGeom prst="rect">
            <a:avLst/>
          </a:prstGeom>
          <a:noFill/>
        </p:spPr>
      </p:pic>
      <p:pic>
        <p:nvPicPr>
          <p:cNvPr id="4099" name="Picture 3" descr="C:\Documents and Settings\1177\Рабочий стол\визуальные тренинг\Новая папка (2)\P102016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264022" y="2093904"/>
            <a:ext cx="4749839" cy="35623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357158" y="214290"/>
            <a:ext cx="7358114" cy="6143668"/>
          </a:xfrm>
          <a:prstGeom prst="sun">
            <a:avLst/>
          </a:prstGeom>
          <a:solidFill>
            <a:srgbClr val="FFFFCC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07157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Соляризация.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929618" cy="535785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Необходимо снять очки.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Первое время принимать солнечные ванны нужно с закрытыми глазами, делая по 2 поворота на солнце и по 4 в тень.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Сразу после соляризации можно сделать </a:t>
            </a:r>
            <a:r>
              <a:rPr lang="ru-RU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пальминг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по времени – в 2 раза дольше. В дальнейшем, ребенок встает на край густой тени, поставив одну ногу на теневой участок, а другую – на освещенный ярким светом. Закрыв глаза, он должен сделать глубокий вдох и поворачивать голову из стороны в сторону так, чтобы закрытые глаза попеременно проходили через неосвещенный участок и участок, на который падает солнечный свет.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Время поворота 7 – 10 секунд. </a:t>
            </a:r>
            <a:b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Делать соляризацию можно и через оконное стекло. Стекло, в данном случае, не служит каким-либо препятствием. Яркость – вот что дает отдых и укрепляет глаза. 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6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000164" y="642918"/>
            <a:ext cx="7858180" cy="47149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70C0"/>
            </a:solidFill>
          </a:ln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Содержание.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3074" name="Picture 4" descr="Calc_0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3806824"/>
            <a:ext cx="2214546" cy="305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0" y="1285860"/>
            <a:ext cx="6929486" cy="48577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Цель проведения.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Принципы.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Периодичность.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Симптомы зрительного утомления.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Виды зрительных гимнастик.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Техники проведения.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Литература.</a:t>
            </a:r>
          </a:p>
          <a:p>
            <a:pPr marL="342900" indent="-342900"/>
            <a:r>
              <a:rPr lang="ru-RU" b="1" dirty="0" smtClean="0"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10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10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10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10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3" dur="10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0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000" autoRev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" dur="1000" autoRev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1000" autoRev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0" autoRev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-конечная звезда 2"/>
          <p:cNvSpPr/>
          <p:nvPr/>
        </p:nvSpPr>
        <p:spPr>
          <a:xfrm>
            <a:off x="642910" y="285728"/>
            <a:ext cx="8001056" cy="6429420"/>
          </a:xfrm>
          <a:prstGeom prst="star12">
            <a:avLst/>
          </a:prstGeom>
          <a:solidFill>
            <a:srgbClr val="F8F9D7"/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Стимуляцию глаз светом</a:t>
            </a:r>
            <a:r>
              <a:rPr lang="ru-RU" sz="1800" b="1" dirty="0" smtClean="0">
                <a:solidFill>
                  <a:srgbClr val="7030A0"/>
                </a:solidFill>
              </a:rPr>
              <a:t> можно осуществить и при использовании лампы в 100 Вт.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 Ребенок садится от лампы на расстоянии около 1 м, закрывает глаза. С каждым сеансом передвигать лампу нужно на несколько сантиметров ближе, но не ближе чем на 20 см от глаз. 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Свет лампы должен приятно согревать глаза, а не слепить их (смотреть на прямые лучи света нельзя). 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Необходимо поворачивать голову из стороны в сторону, с тем, чтобы каждый глаз получал равномерное количество света и тепла.</a:t>
            </a:r>
            <a: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Температурное воздействие. </a:t>
            </a:r>
            <a:b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Необходимо взять 2 чистых мягких куска ткани. </a:t>
            </a:r>
            <a:b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Погрузить один конец ткани в горячую воду (до 400), отжать ее и приложить к глазам, прижав на 1 минуту. Вслед за этим прикладывается другой конец ткани (комнатная температура). Проделывать данное упражнение необходимо три раза, а затем вытереть глаза насухо. </a:t>
            </a:r>
            <a:b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endParaRPr lang="ru-RU" sz="1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Соляризация.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1177\Рабочий стол\визуальные тренинг\Новая папка (2)\P10201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818829" y="1753015"/>
            <a:ext cx="5451754" cy="40888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1177\Рабочий стол\визуальные тренинг\Новая папка (2)\P10201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174467" y="1111493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1177\Рабочий стол\визуальные тренинг\Новая папка (2)\P10201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944407" y="989917"/>
            <a:ext cx="6732083" cy="5049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692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1177\Рабочий стол\визуальные тренинг\Новая папка (2)\P10201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309664" y="833396"/>
            <a:ext cx="6667547" cy="5000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6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428711"/>
            <a:ext cx="7772400" cy="2214603"/>
          </a:xfrm>
        </p:spPr>
        <p:txBody>
          <a:bodyPr/>
          <a:lstStyle/>
          <a:p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Выполняется сидя. Закрыть глаза, массировать их круговыми движениями пальцев в течение 1 минуты; </a:t>
            </a:r>
            <a:b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б) тремя пальцами каждой руки легко нажимать на верхние веки в течение 1 – 2 секунд. Затем, снять пальцы с век. Повторить 5 раз. </a:t>
            </a:r>
            <a:b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в) крепко зажмурить глаза в течение 3 – 5 секунд. Затем открыть глаза на 3 – 5 секунд. Повторить 7 – 8 минут. </a:t>
            </a:r>
            <a:b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3714752"/>
            <a:ext cx="7786742" cy="2714644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rgbClr val="7030A0"/>
                </a:solidFill>
              </a:rPr>
              <a:t>                            - Точечный массаж глаз: 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Рекомендуется массаж следующих точек: 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а) точка под лобной костью с внутренней стороны бровей; 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б) точки на переносице; 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в) кончиками указательных пальцев массировать скулы на расстоянии в толщину одного пальца от носа; 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г) круговыми движениями массировать участки глаз, начиная с точек под бровями, затем брови, продвигаясь к краям, под глазами.</a:t>
            </a:r>
            <a:endParaRPr lang="ru-RU" sz="1800" dirty="0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714348" y="214290"/>
            <a:ext cx="7715304" cy="804672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Массаж глаз: </a:t>
            </a:r>
          </a:p>
        </p:txBody>
      </p:sp>
    </p:spTree>
    <p:extLst>
      <p:ext uri="{BB962C8B-B14F-4D97-AF65-F5344CB8AC3E}">
        <p14:creationId xmlns:p14="http://schemas.microsoft.com/office/powerpoint/2010/main" val="132467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Массаж.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C:\Documents and Settings\1177\Рабочий стол\визуальные тренинг\Новая папка (2)\P10201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608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1177\Рабочий стол\визуальные тренинг\Новая папка (2)\P10201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895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1177\Рабочий стол\визуальные тренинг\Новая папка (2)\P10201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714356"/>
            <a:ext cx="7120492" cy="5340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297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1177\Рабочий стол\визуальные тренинг\Новая папка (2)\P10201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554691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832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6286512" y="1500174"/>
            <a:ext cx="2500330" cy="228601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214822" y="2928922"/>
            <a:ext cx="5214950" cy="264320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928938" y="3571864"/>
            <a:ext cx="5072074" cy="150019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78641" y="3464707"/>
            <a:ext cx="5000636" cy="178595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-276260" y="2714620"/>
            <a:ext cx="4633946" cy="308135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64315" y="1821645"/>
            <a:ext cx="3000396" cy="292895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Блок-схема: перфолента 2"/>
          <p:cNvSpPr/>
          <p:nvPr/>
        </p:nvSpPr>
        <p:spPr>
          <a:xfrm>
            <a:off x="1142976" y="2071678"/>
            <a:ext cx="7215238" cy="4643470"/>
          </a:xfrm>
          <a:prstGeom prst="flowChartPunchedTape">
            <a:avLst/>
          </a:prstGeom>
          <a:solidFill>
            <a:srgbClr val="AAC3F4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Нормализовать зрительные функции.</a:t>
            </a:r>
          </a:p>
          <a:p>
            <a:pPr marL="342900" indent="-342900" algn="ctr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Обеспечить кратковременный отдых для глаз и снять зрительное и общее утомление.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лнце 3"/>
          <p:cNvSpPr/>
          <p:nvPr/>
        </p:nvSpPr>
        <p:spPr>
          <a:xfrm rot="21233423">
            <a:off x="229150" y="156931"/>
            <a:ext cx="8429684" cy="2071702"/>
          </a:xfrm>
          <a:prstGeom prst="sun">
            <a:avLst>
              <a:gd name="adj" fmla="val 1918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проведения визуальных тренировок.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1177\Рабочий стол\визуальные тренинг\Новая папка (2)\P10201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554691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478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лнце 6"/>
          <p:cNvSpPr/>
          <p:nvPr/>
        </p:nvSpPr>
        <p:spPr>
          <a:xfrm>
            <a:off x="4000496" y="428604"/>
            <a:ext cx="2286016" cy="171451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7215206" y="1214422"/>
            <a:ext cx="1414466" cy="914400"/>
          </a:xfrm>
          <a:prstGeom prst="clou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500034" y="285728"/>
            <a:ext cx="2286016" cy="914400"/>
          </a:xfrm>
          <a:prstGeom prst="clou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33543">
            <a:off x="492303" y="518934"/>
            <a:ext cx="7772400" cy="1470025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Симптомы зрительного утомления.</a:t>
            </a:r>
            <a:endParaRPr lang="ru-RU" sz="4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308275">
            <a:off x="500034" y="2214554"/>
            <a:ext cx="8215370" cy="4286280"/>
          </a:xfrm>
          <a:ln w="38100">
            <a:solidFill>
              <a:srgbClr val="7030A0"/>
            </a:solidFill>
            <a:prstDash val="sysDash"/>
            <a:bevel/>
          </a:ln>
        </p:spPr>
        <p:txBody>
          <a:bodyPr/>
          <a:lstStyle/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ухудшение общего самочувствия и зрительное утомление;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снижение работоспособности глаз;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периодически возникающие головные боли;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чувство тяжести в затылке;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скованность, напряженность мышц в воротниковой зоне и в области плечевого пояса;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рассеянность;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чувство разбитости;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апатия;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покраснение глаз, слезливость;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возникает резь и ощущение инородного тела в глазах;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размытое изображение, двоится в глазах;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давящие боли в висках и в области надбровных дуг;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1800" b="1" i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светобоязнь.</a:t>
            </a:r>
            <a:endParaRPr lang="ru-RU" sz="1800" b="1" i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3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8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18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78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58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94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14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98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46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68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alc_0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2928934"/>
            <a:ext cx="2357422" cy="355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7772400" cy="1470025"/>
          </a:xfrm>
        </p:spPr>
        <p:txBody>
          <a:bodyPr/>
          <a:lstStyle/>
          <a:p>
            <a:pPr lvl="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предупреждения зрительного утомления воспитателю необходимо: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7215238" cy="4929222"/>
          </a:xfrm>
        </p:spPr>
        <p:txBody>
          <a:bodyPr/>
          <a:lstStyle/>
          <a:p>
            <a:pPr lvl="0" indent="450850" algn="l" eaLnBrk="0" hangingPunct="0">
              <a:spcBef>
                <a:spcPct val="0"/>
              </a:spcBef>
            </a:pP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знать детей с нарушением зрения и повышенным риском близорукости в группе;</a:t>
            </a:r>
            <a:endParaRPr lang="ru-RU" sz="2000" b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знать данные детям рекомендации и следить за их выполнением;</a:t>
            </a:r>
            <a:endParaRPr lang="ru-RU" sz="2000" b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знать детей, имеющих ограничения к занятиям физкультурой и следить за их соблюдением;</a:t>
            </a:r>
            <a:endParaRPr lang="ru-RU" sz="2000" b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при подозрении на ухудшение зрения ребенка направлять его к врачу;</a:t>
            </a:r>
            <a:endParaRPr lang="ru-RU" sz="2000" b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следить за исправностью осветительной арматуры в группе и правильной подгонке</a:t>
            </a: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мебели;</a:t>
            </a:r>
            <a:endParaRPr lang="ru-RU" sz="2000" b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следить за правильной позой детей при </a:t>
            </a:r>
          </a:p>
          <a:p>
            <a:pPr lvl="0" indent="450850" algn="l" eaLnBrk="0" hangingPunct="0">
              <a:spcBef>
                <a:spcPct val="0"/>
              </a:spcBef>
            </a:pP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проведении образовательных манипуляций.</a:t>
            </a:r>
            <a:endParaRPr lang="ru-RU" sz="2000" b="1" dirty="0" smtClean="0">
              <a:solidFill>
                <a:srgbClr val="B71999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l" eaLnBrk="0" hangingPunct="0">
              <a:spcBef>
                <a:spcPct val="0"/>
              </a:spcBef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Солнце 6"/>
          <p:cNvSpPr/>
          <p:nvPr/>
        </p:nvSpPr>
        <p:spPr>
          <a:xfrm>
            <a:off x="7715272" y="71435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8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8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2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96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28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6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alc_0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2714620"/>
            <a:ext cx="2500298" cy="381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/>
          <a:lstStyle/>
          <a:p>
            <a:pPr lvl="0" indent="450850" algn="l" eaLnBrk="0" hangingPunct="0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Занимаясь зарядкой для глаз, необходимо соблюдать следующие основные принципы:</a:t>
            </a:r>
            <a:b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-регулярность воздействий;</a:t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-постепенное увеличение физической нагрузки и сложности  на протяжении отдельного упражнения;</a:t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индивидуализация упражнений в зависимости </a:t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от возраста, состояния органа зрения;</a:t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-сочетание общей и специальной </a:t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тренировки во время этапа лечения;</a:t>
            </a:r>
            <a: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B71999"/>
                </a:solidFill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  <p:sp>
        <p:nvSpPr>
          <p:cNvPr id="4" name="Облако 3"/>
          <p:cNvSpPr/>
          <p:nvPr/>
        </p:nvSpPr>
        <p:spPr>
          <a:xfrm>
            <a:off x="6072198" y="785794"/>
            <a:ext cx="2700350" cy="1414466"/>
          </a:xfrm>
          <a:prstGeom prst="clou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alc_1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4429132"/>
            <a:ext cx="7572428" cy="207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0830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Периодичность проведения: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solidFill>
                  <a:srgbClr val="7030A0"/>
                </a:solidFill>
              </a:rPr>
              <a:t>1. У слабовидящих каждые 3-5 минут непрерывной зрительной нагрузки.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/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2. У детей с косоглазием и </a:t>
            </a:r>
            <a:r>
              <a:rPr lang="ru-RU" sz="1800" b="1" dirty="0" err="1" smtClean="0">
                <a:solidFill>
                  <a:srgbClr val="7030A0"/>
                </a:solidFill>
              </a:rPr>
              <a:t>амблиопией</a:t>
            </a:r>
            <a:r>
              <a:rPr lang="ru-RU" sz="1800" b="1" dirty="0" smtClean="0">
                <a:solidFill>
                  <a:srgbClr val="7030A0"/>
                </a:solidFill>
              </a:rPr>
              <a:t> каждые 5-7 минут непрерывной зрительной нагрузки.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/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ДЛИТЕЛЬНОСТЬ проведения 2-5 мин.</a:t>
            </a: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142844" y="285728"/>
            <a:ext cx="1428760" cy="1214446"/>
          </a:xfrm>
          <a:prstGeom prst="sun">
            <a:avLst/>
          </a:prstGeom>
          <a:solidFill>
            <a:srgbClr val="FFFF00"/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олнце 43"/>
          <p:cNvSpPr/>
          <p:nvPr/>
        </p:nvSpPr>
        <p:spPr>
          <a:xfrm>
            <a:off x="0" y="142852"/>
            <a:ext cx="1785950" cy="12858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Визуальные упражнения- зрительные гимнастики.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Дуга 12"/>
          <p:cNvSpPr/>
          <p:nvPr/>
        </p:nvSpPr>
        <p:spPr>
          <a:xfrm>
            <a:off x="5072066" y="235743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5072066" y="2500306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4071934" y="2214554"/>
            <a:ext cx="789271" cy="3571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143636" y="3143248"/>
            <a:ext cx="642942" cy="50006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40" idx="3"/>
          </p:cNvCxnSpPr>
          <p:nvPr/>
        </p:nvCxnSpPr>
        <p:spPr>
          <a:xfrm rot="10800000" flipV="1">
            <a:off x="4143372" y="4286255"/>
            <a:ext cx="714380" cy="17859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2178827" y="2893215"/>
            <a:ext cx="1143008" cy="50006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перфолента 35"/>
          <p:cNvSpPr/>
          <p:nvPr/>
        </p:nvSpPr>
        <p:spPr>
          <a:xfrm>
            <a:off x="1142976" y="1571612"/>
            <a:ext cx="2857520" cy="1214446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По решаемым задачам.</a:t>
            </a:r>
          </a:p>
          <a:p>
            <a:pPr algn="ctr"/>
            <a:endParaRPr lang="ru-RU" dirty="0"/>
          </a:p>
        </p:txBody>
      </p:sp>
      <p:sp>
        <p:nvSpPr>
          <p:cNvPr id="37" name="Блок-схема: перфолента 36"/>
          <p:cNvSpPr/>
          <p:nvPr/>
        </p:nvSpPr>
        <p:spPr>
          <a:xfrm>
            <a:off x="4857752" y="1500174"/>
            <a:ext cx="3571900" cy="1643074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По технологиям и методам  проведения.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Блок-схема: перфолента 38"/>
          <p:cNvSpPr/>
          <p:nvPr/>
        </p:nvSpPr>
        <p:spPr>
          <a:xfrm>
            <a:off x="4857752" y="3571876"/>
            <a:ext cx="3357586" cy="1785950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По месту включения в образовательный процесс.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0" name="Блок-схема: перфолента 39"/>
          <p:cNvSpPr/>
          <p:nvPr/>
        </p:nvSpPr>
        <p:spPr>
          <a:xfrm>
            <a:off x="714348" y="3643314"/>
            <a:ext cx="3429024" cy="1643074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По рекомендациям  при различных патологиях зрения.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 animBg="1"/>
      <p:bldP spid="37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олнце 23"/>
          <p:cNvSpPr/>
          <p:nvPr/>
        </p:nvSpPr>
        <p:spPr>
          <a:xfrm>
            <a:off x="428596" y="357166"/>
            <a:ext cx="2286016" cy="200026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428860" y="1643050"/>
            <a:ext cx="2000264" cy="1928826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429256" y="2428868"/>
            <a:ext cx="2071702" cy="500066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перфолента 18"/>
          <p:cNvSpPr/>
          <p:nvPr/>
        </p:nvSpPr>
        <p:spPr>
          <a:xfrm>
            <a:off x="1643042" y="928670"/>
            <a:ext cx="5072098" cy="804672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решаемым задачам.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428596" y="3357562"/>
            <a:ext cx="4643470" cy="1500198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Активирующие и стимулирующие зрительные функции.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5429256" y="3429000"/>
            <a:ext cx="2914664" cy="2000264"/>
          </a:xfrm>
          <a:prstGeom prst="flowChartPunchedTap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Снимающие зрительное напряжение.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6000">
        <p14:prism dir="u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Schitalki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Schitalki</Template>
  <TotalTime>403</TotalTime>
  <Words>695</Words>
  <Application>Microsoft Office PowerPoint</Application>
  <PresentationFormat>Экран (4:3)</PresentationFormat>
  <Paragraphs>135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Arial</vt:lpstr>
      <vt:lpstr>Calibri</vt:lpstr>
      <vt:lpstr>Schitalki</vt:lpstr>
      <vt:lpstr>Визуальные тренировки   в группах для детей с нарушением зрения.</vt:lpstr>
      <vt:lpstr>Презентация PowerPoint</vt:lpstr>
      <vt:lpstr>Презентация PowerPoint</vt:lpstr>
      <vt:lpstr>Симптомы зрительного утомления.</vt:lpstr>
      <vt:lpstr>Для предупреждения зрительного утомления воспитателю необходимо: </vt:lpstr>
      <vt:lpstr>Занимаясь зарядкой для глаз, необходимо соблюдать следующие основные принципы:       -регулярность воздействий;     -постепенное увеличение физической нагрузки и сложности  на протяжении отдельного упражнения;  - индивидуализация упражнений в зависимости  от возраста, состояния органа зрения;  -сочетание общей и специальной  тренировки во время этапа лечения; </vt:lpstr>
      <vt:lpstr>Периодичность проведения:   1. У слабовидящих каждые 3-5 минут непрерывной зрительной нагрузки.  2. У детей с косоглазием и амблиопией каждые 5-7 минут непрерывной зрительной нагрузки.  ДЛИТЕЛЬНОСТЬ проведения 2-5 мин.</vt:lpstr>
      <vt:lpstr>Визуальные упражнения- зрительные гимнастики.</vt:lpstr>
      <vt:lpstr>Презентация PowerPoint</vt:lpstr>
      <vt:lpstr>При миопии.</vt:lpstr>
      <vt:lpstr>При астигматизме.</vt:lpstr>
      <vt:lpstr>По технологиям и методам  проведения. </vt:lpstr>
      <vt:lpstr>Технологии проведения.</vt:lpstr>
      <vt:lpstr>Технологии проведения.</vt:lpstr>
      <vt:lpstr>Пальминг.</vt:lpstr>
      <vt:lpstr>Презентация PowerPoint</vt:lpstr>
      <vt:lpstr>Презентация PowerPoint</vt:lpstr>
      <vt:lpstr>Презентация PowerPoint</vt:lpstr>
      <vt:lpstr>Соляризация.</vt:lpstr>
      <vt:lpstr>Стимуляцию глаз светом можно осуществить и при использовании лампы в 100 Вт.  Ребенок садится от лампы на расстоянии около 1 м, закрывает глаза. С каждым сеансом передвигать лампу нужно на несколько сантиметров ближе, но не ближе чем на 20 см от глаз.  Свет лампы должен приятно согревать глаза, а не слепить их (смотреть на прямые лучи света нельзя).  Необходимо поворачивать голову из стороны в сторону, с тем, чтобы каждый глаз получал равномерное количество света и тепла. Температурное воздействие.  Необходимо взять 2 чистых мягких куска ткани.  Погрузить один конец ткани в горячую воду (до 400), отжать ее и приложить к глазам, прижав на 1 минуту. Вслед за этим прикладывается другой конец ткани (комнатная температура). Проделывать данное упражнение необходимо три раза, а затем вытереть глаза насухо.  </vt:lpstr>
      <vt:lpstr>Соляризация.</vt:lpstr>
      <vt:lpstr>Презентация PowerPoint</vt:lpstr>
      <vt:lpstr>Презентация PowerPoint</vt:lpstr>
      <vt:lpstr>Презентация PowerPoint</vt:lpstr>
      <vt:lpstr> Выполняется сидя. Закрыть глаза, массировать их круговыми движениями пальцев в течение 1 минуты;  б) тремя пальцами каждой руки легко нажимать на верхние веки в течение 1 – 2 секунд. Затем, снять пальцы с век. Повторить 5 раз.  в) крепко зажмурить глаза в течение 3 – 5 секунд. Затем открыть глаза на 3 – 5 секунд. Повторить 7 – 8 минут.   </vt:lpstr>
      <vt:lpstr>Массаж.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Визуальные тренировки  в группах для детей с нарушением зрения.</dc:title>
  <dc:creator>ольга абра</dc:creator>
  <cp:keywords>зрительные </cp:keywords>
  <dc:description>для вас</dc:description>
  <cp:lastModifiedBy>сергей</cp:lastModifiedBy>
  <cp:revision>46</cp:revision>
  <dcterms:created xsi:type="dcterms:W3CDTF">2012-03-10T11:33:18Z</dcterms:created>
  <dcterms:modified xsi:type="dcterms:W3CDTF">2013-11-26T19:48:16Z</dcterms:modified>
</cp:coreProperties>
</file>