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38" d="100"/>
          <a:sy n="38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AFCB-13E1-4089-A22E-D0B98DD8F240}" type="datetimeFigureOut">
              <a:rPr lang="ru-RU" smtClean="0"/>
              <a:pPr/>
              <a:t>13.04.2014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0F68-F2C2-4840-B9D7-479A19220B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AFCB-13E1-4089-A22E-D0B98DD8F240}" type="datetimeFigureOut">
              <a:rPr lang="ru-RU" smtClean="0"/>
              <a:pPr/>
              <a:t>13.04.2014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0F68-F2C2-4840-B9D7-479A19220B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AFCB-13E1-4089-A22E-D0B98DD8F240}" type="datetimeFigureOut">
              <a:rPr lang="ru-RU" smtClean="0"/>
              <a:pPr/>
              <a:t>13.04.2014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0F68-F2C2-4840-B9D7-479A19220B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AFCB-13E1-4089-A22E-D0B98DD8F240}" type="datetimeFigureOut">
              <a:rPr lang="ru-RU" smtClean="0"/>
              <a:pPr/>
              <a:t>13.04.2014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0F68-F2C2-4840-B9D7-479A19220B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AFCB-13E1-4089-A22E-D0B98DD8F240}" type="datetimeFigureOut">
              <a:rPr lang="ru-RU" smtClean="0"/>
              <a:pPr/>
              <a:t>13.04.2014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0F68-F2C2-4840-B9D7-479A19220B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AFCB-13E1-4089-A22E-D0B98DD8F240}" type="datetimeFigureOut">
              <a:rPr lang="ru-RU" smtClean="0"/>
              <a:pPr/>
              <a:t>13.04.2014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0F68-F2C2-4840-B9D7-479A19220B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AFCB-13E1-4089-A22E-D0B98DD8F240}" type="datetimeFigureOut">
              <a:rPr lang="ru-RU" smtClean="0"/>
              <a:pPr/>
              <a:t>13.04.2014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0F68-F2C2-4840-B9D7-479A19220B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AFCB-13E1-4089-A22E-D0B98DD8F240}" type="datetimeFigureOut">
              <a:rPr lang="ru-RU" smtClean="0"/>
              <a:pPr/>
              <a:t>13.04.2014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A20F68-F2C2-4840-B9D7-479A19220B0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AFCB-13E1-4089-A22E-D0B98DD8F240}" type="datetimeFigureOut">
              <a:rPr lang="ru-RU" smtClean="0"/>
              <a:pPr/>
              <a:t>13.04.2014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0F68-F2C2-4840-B9D7-479A19220B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AFCB-13E1-4089-A22E-D0B98DD8F240}" type="datetimeFigureOut">
              <a:rPr lang="ru-RU" smtClean="0"/>
              <a:pPr/>
              <a:t>13.04.2014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BA20F68-F2C2-4840-B9D7-479A19220B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7EBAFCB-13E1-4089-A22E-D0B98DD8F240}" type="datetimeFigureOut">
              <a:rPr lang="ru-RU" smtClean="0"/>
              <a:pPr/>
              <a:t>13.04.2014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0F68-F2C2-4840-B9D7-479A19220B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EBAFCB-13E1-4089-A22E-D0B98DD8F240}" type="datetimeFigureOut">
              <a:rPr lang="ru-RU" smtClean="0"/>
              <a:pPr/>
              <a:t>13.04.2014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BA20F68-F2C2-4840-B9D7-479A19220B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857256"/>
          </a:xfrm>
        </p:spPr>
        <p:txBody>
          <a:bodyPr>
            <a:noAutofit/>
          </a:bodyPr>
          <a:lstStyle/>
          <a:p>
            <a:pPr lvl="0" algn="ctr"/>
            <a:r>
              <a:rPr lang="ru-RU" sz="200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 Light" pitchFamily="34" charset="0"/>
              </a:rPr>
              <a:t>ГБДОУ детский сад № 39 комбинированного вида  </a:t>
            </a:r>
            <a:r>
              <a:rPr lang="ru-RU" sz="200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 Light" pitchFamily="34" charset="0"/>
              </a:rPr>
              <a:t>Колпинского</a:t>
            </a:r>
            <a:r>
              <a:rPr lang="ru-RU" sz="200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 Light" pitchFamily="34" charset="0"/>
              </a:rPr>
              <a:t> района Санкт-Петербурга</a:t>
            </a:r>
            <a:endParaRPr lang="ru-RU" sz="2000" dirty="0">
              <a:latin typeface="Calibri Ligh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000108"/>
            <a:ext cx="8062912" cy="214314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Calibri Light" pitchFamily="34" charset="0"/>
              </a:rPr>
              <a:t>Фольклорный праздник посвящённый 8 марта 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Calibri Light" pitchFamily="34" charset="0"/>
              </a:rPr>
              <a:t>  «При солнышке – тепло, при матушке – добро!»</a:t>
            </a:r>
            <a:endParaRPr lang="ru-RU" sz="4000" b="1" dirty="0">
              <a:solidFill>
                <a:schemeClr val="accent2"/>
              </a:solidFill>
              <a:latin typeface="Calibri Ligh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4714884"/>
            <a:ext cx="4286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2"/>
                </a:solidFill>
                <a:latin typeface="Calibri Light" pitchFamily="34" charset="0"/>
              </a:rPr>
              <a:t>Музыкальный руководитель</a:t>
            </a:r>
          </a:p>
          <a:p>
            <a:pPr algn="ctr"/>
            <a:r>
              <a:rPr lang="ru-RU" sz="2400" i="1" dirty="0" smtClean="0">
                <a:solidFill>
                  <a:schemeClr val="accent2"/>
                </a:solidFill>
                <a:latin typeface="Calibri Light" pitchFamily="34" charset="0"/>
              </a:rPr>
              <a:t>Кухаренко </a:t>
            </a:r>
          </a:p>
          <a:p>
            <a:pPr algn="ctr"/>
            <a:r>
              <a:rPr lang="ru-RU" sz="2400" i="1" dirty="0" smtClean="0">
                <a:solidFill>
                  <a:schemeClr val="accent2"/>
                </a:solidFill>
                <a:latin typeface="Calibri Light" pitchFamily="34" charset="0"/>
              </a:rPr>
              <a:t>Татьяна Михайловна</a:t>
            </a:r>
            <a:endParaRPr lang="ru-RU" sz="2400" i="1" dirty="0"/>
          </a:p>
        </p:txBody>
      </p:sp>
      <p:pic>
        <p:nvPicPr>
          <p:cNvPr id="5122" name="Picture 2" descr="http://im1-tub-ru.yandex.net/i?id=127317475-0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86124"/>
            <a:ext cx="428628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72074"/>
            <a:ext cx="8643998" cy="16430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dirty="0" smtClean="0">
                <a:latin typeface="Calibri Light" pitchFamily="34" charset="0"/>
              </a:rPr>
              <a:t>Игра «Музыкальный венок»</a:t>
            </a:r>
          </a:p>
          <a:p>
            <a:pPr algn="ctr">
              <a:buNone/>
            </a:pPr>
            <a:r>
              <a:rPr lang="ru-RU" sz="2400" i="1" dirty="0" smtClean="0">
                <a:latin typeface="Calibri Light" pitchFamily="34" charset="0"/>
              </a:rPr>
              <a:t>Звучит музыка «венок» передают по кругу, музыка останавливается, у кого в руках венок выходит плясать в середину круга.</a:t>
            </a:r>
            <a:endParaRPr lang="ru-RU" sz="2400" i="1" dirty="0">
              <a:latin typeface="Calibri Light" pitchFamily="34" charset="0"/>
            </a:endParaRPr>
          </a:p>
        </p:txBody>
      </p:sp>
      <p:pic>
        <p:nvPicPr>
          <p:cNvPr id="4" name="Рисунок 3" descr="P306016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2071678"/>
            <a:ext cx="4115799" cy="2997551"/>
          </a:xfrm>
          <a:prstGeom prst="rect">
            <a:avLst/>
          </a:prstGeom>
        </p:spPr>
      </p:pic>
      <p:pic>
        <p:nvPicPr>
          <p:cNvPr id="5" name="Рисунок 4" descr="P306016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2071678"/>
            <a:ext cx="3929090" cy="2928958"/>
          </a:xfrm>
          <a:prstGeom prst="rect">
            <a:avLst/>
          </a:prstGeom>
        </p:spPr>
      </p:pic>
      <p:pic>
        <p:nvPicPr>
          <p:cNvPr id="19460" name="Picture 4" descr="http://im0-tub-ru.yandex.net/i?id=487483024-1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0"/>
            <a:ext cx="2133600" cy="121442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282" y="214290"/>
            <a:ext cx="8501154" cy="1857388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itchFamily="34" charset="0"/>
                <a:ea typeface="+mj-ea"/>
                <a:cs typeface="+mj-cs"/>
              </a:rPr>
              <a:t>Цветут ромашки на лугу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  <a:ea typeface="+mj-ea"/>
                <a:cs typeface="+mj-cs"/>
              </a:rPr>
              <a:t>В траве краснеет мак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itchFamily="34" charset="0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itchFamily="34" charset="0"/>
                <a:ea typeface="+mj-ea"/>
                <a:cs typeface="+mj-cs"/>
              </a:rPr>
            </a:b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itchFamily="34" charset="0"/>
                <a:ea typeface="+mj-ea"/>
                <a:cs typeface="+mj-cs"/>
              </a:rPr>
              <a:t>				Из них венок сплести</a:t>
            </a:r>
            <a:r>
              <a:rPr kumimoji="0" lang="ru-RU" sz="31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itchFamily="34" charset="0"/>
                <a:ea typeface="+mj-ea"/>
                <a:cs typeface="+mj-cs"/>
              </a:rPr>
              <a:t> могу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itchFamily="34" charset="0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itchFamily="34" charset="0"/>
                <a:ea typeface="+mj-ea"/>
                <a:cs typeface="+mj-cs"/>
              </a:rPr>
            </a:b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itchFamily="34" charset="0"/>
                <a:ea typeface="+mj-ea"/>
                <a:cs typeface="+mj-cs"/>
              </a:rPr>
              <a:t>				Вот так, вот так, вот так</a:t>
            </a:r>
            <a: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  <a:ea typeface="+mj-ea"/>
                <a:cs typeface="+mj-cs"/>
              </a:rPr>
              <a:t>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 Ligh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207167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Calibri Light" pitchFamily="34" charset="0"/>
              </a:rPr>
              <a:t>У царя Гороха дочки </a:t>
            </a:r>
            <a:br>
              <a:rPr lang="ru-RU" sz="2800" b="1" dirty="0" smtClean="0">
                <a:solidFill>
                  <a:schemeClr val="accent2"/>
                </a:solidFill>
                <a:latin typeface="Calibri Light" pitchFamily="34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Calibri Light" pitchFamily="34" charset="0"/>
              </a:rPr>
              <a:t>Спят в </a:t>
            </a:r>
            <a:r>
              <a:rPr lang="ru-RU" sz="2800" b="1" dirty="0" err="1" smtClean="0">
                <a:solidFill>
                  <a:schemeClr val="accent2"/>
                </a:solidFill>
                <a:latin typeface="Calibri Light" pitchFamily="34" charset="0"/>
              </a:rPr>
              <a:t>кроваточке</a:t>
            </a:r>
            <a:r>
              <a:rPr lang="ru-RU" sz="2800" b="1" dirty="0" smtClean="0">
                <a:solidFill>
                  <a:schemeClr val="accent2"/>
                </a:solidFill>
                <a:latin typeface="Calibri Light" pitchFamily="34" charset="0"/>
              </a:rPr>
              <a:t> – </a:t>
            </a:r>
            <a:r>
              <a:rPr lang="ru-RU" sz="2800" b="1" dirty="0" err="1" smtClean="0">
                <a:solidFill>
                  <a:schemeClr val="accent2"/>
                </a:solidFill>
                <a:latin typeface="Calibri Light" pitchFamily="34" charset="0"/>
              </a:rPr>
              <a:t>стручочке</a:t>
            </a:r>
            <a:r>
              <a:rPr lang="ru-RU" sz="2800" b="1" dirty="0" smtClean="0">
                <a:solidFill>
                  <a:schemeClr val="accent2"/>
                </a:solidFill>
                <a:latin typeface="Calibri Light" pitchFamily="34" charset="0"/>
              </a:rPr>
              <a:t> .</a:t>
            </a:r>
            <a:br>
              <a:rPr lang="ru-RU" sz="2800" b="1" dirty="0" smtClean="0">
                <a:solidFill>
                  <a:schemeClr val="accent2"/>
                </a:solidFill>
                <a:latin typeface="Calibri Light" pitchFamily="34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Calibri Light" pitchFamily="34" charset="0"/>
              </a:rPr>
              <a:t>				Кругленьки хорошеньки, </a:t>
            </a:r>
            <a:br>
              <a:rPr lang="ru-RU" sz="2800" b="1" dirty="0" smtClean="0">
                <a:solidFill>
                  <a:schemeClr val="accent2"/>
                </a:solidFill>
                <a:latin typeface="Calibri Light" pitchFamily="34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Calibri Light" pitchFamily="34" charset="0"/>
              </a:rPr>
              <a:t>					Всех зовут горошинки!</a:t>
            </a:r>
            <a:endParaRPr lang="ru-RU" sz="2800" b="1" dirty="0">
              <a:solidFill>
                <a:schemeClr val="accent2"/>
              </a:solidFill>
              <a:latin typeface="Calibri 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643578"/>
            <a:ext cx="8472518" cy="121442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i="1" dirty="0" smtClean="0">
                <a:solidFill>
                  <a:schemeClr val="tx2"/>
                </a:solidFill>
                <a:latin typeface="Calibri Light" pitchFamily="34" charset="0"/>
              </a:rPr>
              <a:t>Игра «Принцесса на горошине»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tx2"/>
                </a:solidFill>
                <a:latin typeface="Calibri Light" pitchFamily="34" charset="0"/>
              </a:rPr>
              <a:t>На стульчиках  под платком лежит несколько картошин, надо сеть на стул и их сосчитать.</a:t>
            </a:r>
          </a:p>
          <a:p>
            <a:pPr algn="ctr">
              <a:buNone/>
            </a:pPr>
            <a:endParaRPr lang="ru-RU" sz="2400" i="1" dirty="0">
              <a:solidFill>
                <a:schemeClr val="tx2"/>
              </a:solidFill>
              <a:latin typeface="Calibri Light" pitchFamily="34" charset="0"/>
            </a:endParaRPr>
          </a:p>
        </p:txBody>
      </p:sp>
      <p:pic>
        <p:nvPicPr>
          <p:cNvPr id="4" name="Рисунок 3" descr="P306017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628" y="2285992"/>
            <a:ext cx="3786214" cy="2786082"/>
          </a:xfrm>
          <a:prstGeom prst="rect">
            <a:avLst/>
          </a:prstGeom>
        </p:spPr>
      </p:pic>
      <p:pic>
        <p:nvPicPr>
          <p:cNvPr id="5" name="Рисунок 4" descr="P306017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2786058"/>
            <a:ext cx="4143404" cy="2857520"/>
          </a:xfrm>
          <a:prstGeom prst="rect">
            <a:avLst/>
          </a:prstGeom>
        </p:spPr>
      </p:pic>
      <p:pic>
        <p:nvPicPr>
          <p:cNvPr id="6" name="Рисунок 5" descr="P306017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00100" y="1214422"/>
            <a:ext cx="2214578" cy="15001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01154" cy="185738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</a:rPr>
              <a:t>Будем мы сейчас </a:t>
            </a:r>
            <a:b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</a:rPr>
            </a:br>
            <a: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</a:rPr>
              <a:t>В интересную игру играть.</a:t>
            </a:r>
            <a:b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</a:rPr>
            </a:br>
            <a: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</a:rPr>
              <a:t>				Силу нашу силушку</a:t>
            </a:r>
            <a:b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</a:rPr>
            </a:br>
            <a: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</a:rPr>
              <a:t>				Всем нам надо показать.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>
              <a:solidFill>
                <a:schemeClr val="accent2"/>
              </a:solidFill>
              <a:latin typeface="Calibri 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857364"/>
            <a:ext cx="5500726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dirty="0" smtClean="0">
                <a:latin typeface="Calibri Light" pitchFamily="34" charset="0"/>
              </a:rPr>
              <a:t>Игра «Перетяни канат»</a:t>
            </a:r>
            <a:endParaRPr lang="ru-RU" sz="2400" i="1" dirty="0">
              <a:latin typeface="Calibri Light" pitchFamily="34" charset="0"/>
            </a:endParaRPr>
          </a:p>
        </p:txBody>
      </p:sp>
      <p:pic>
        <p:nvPicPr>
          <p:cNvPr id="4" name="Рисунок 3" descr="P306017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1142984"/>
            <a:ext cx="3214710" cy="2143140"/>
          </a:xfrm>
          <a:prstGeom prst="rect">
            <a:avLst/>
          </a:prstGeom>
        </p:spPr>
      </p:pic>
      <p:pic>
        <p:nvPicPr>
          <p:cNvPr id="5" name="Рисунок 4" descr="P306017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86380" y="4286256"/>
            <a:ext cx="3500462" cy="2286015"/>
          </a:xfrm>
          <a:prstGeom prst="rect">
            <a:avLst/>
          </a:prstGeom>
        </p:spPr>
      </p:pic>
      <p:pic>
        <p:nvPicPr>
          <p:cNvPr id="6" name="Рисунок 5" descr="P306018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00694" y="2357430"/>
            <a:ext cx="3143272" cy="1857388"/>
          </a:xfrm>
          <a:prstGeom prst="rect">
            <a:avLst/>
          </a:prstGeom>
        </p:spPr>
      </p:pic>
      <p:pic>
        <p:nvPicPr>
          <p:cNvPr id="7" name="Рисунок 6" descr="P306017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7158" y="3571876"/>
            <a:ext cx="4286280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12858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Calibri Light" pitchFamily="34" charset="0"/>
              </a:rPr>
              <a:t>Нарядились вы на диво,</a:t>
            </a:r>
            <a:br>
              <a:rPr lang="ru-RU" sz="2800" b="1" dirty="0" smtClean="0">
                <a:solidFill>
                  <a:schemeClr val="accent2"/>
                </a:solidFill>
                <a:latin typeface="Calibri Light" pitchFamily="34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Calibri Light" pitchFamily="34" charset="0"/>
              </a:rPr>
              <a:t>Так нарядны, так красивы!</a:t>
            </a:r>
            <a:endParaRPr lang="ru-RU" sz="2800" b="1" dirty="0">
              <a:solidFill>
                <a:schemeClr val="accent2"/>
              </a:solidFill>
              <a:latin typeface="Calibri 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86454"/>
            <a:ext cx="8858312" cy="9286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dirty="0" smtClean="0">
                <a:solidFill>
                  <a:schemeClr val="tx2"/>
                </a:solidFill>
                <a:latin typeface="Calibri Light" pitchFamily="34" charset="0"/>
              </a:rPr>
              <a:t>					Игра  «Самая нарядная»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tx2"/>
                </a:solidFill>
                <a:latin typeface="Calibri Light" pitchFamily="34" charset="0"/>
              </a:rPr>
              <a:t>Мамы со стола выбирают вещи одевают их, и пляшут.</a:t>
            </a:r>
            <a:endParaRPr lang="ru-RU" sz="2400" i="1" dirty="0">
              <a:solidFill>
                <a:schemeClr val="tx2"/>
              </a:solidFill>
              <a:latin typeface="Calibri Light" pitchFamily="34" charset="0"/>
            </a:endParaRPr>
          </a:p>
        </p:txBody>
      </p:sp>
      <p:pic>
        <p:nvPicPr>
          <p:cNvPr id="4" name="Рисунок 3" descr="P306018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1142984"/>
            <a:ext cx="3643306" cy="2428892"/>
          </a:xfrm>
          <a:prstGeom prst="rect">
            <a:avLst/>
          </a:prstGeom>
        </p:spPr>
      </p:pic>
      <p:pic>
        <p:nvPicPr>
          <p:cNvPr id="5" name="Рисунок 4" descr="P306018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3643314"/>
            <a:ext cx="4000528" cy="2571769"/>
          </a:xfrm>
          <a:prstGeom prst="rect">
            <a:avLst/>
          </a:prstGeom>
        </p:spPr>
      </p:pic>
      <p:pic>
        <p:nvPicPr>
          <p:cNvPr id="6" name="Рисунок 5" descr="P306018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0" y="1500174"/>
            <a:ext cx="4357718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1500198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</a:rPr>
              <a:t>Мы и пели, и плясали, и ещё хотим плясать.</a:t>
            </a:r>
            <a:b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</a:rPr>
            </a:br>
            <a: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</a:rPr>
              <a:t>А теперь мы вас попросим  нашу пляску поддержать!</a:t>
            </a:r>
            <a:endParaRPr lang="ru-RU" sz="3100" b="1" dirty="0">
              <a:solidFill>
                <a:schemeClr val="accent2"/>
              </a:solidFill>
              <a:latin typeface="Calibri 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000240"/>
            <a:ext cx="7467600" cy="78581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i="1" dirty="0" smtClean="0">
                <a:latin typeface="Calibri Light" pitchFamily="34" charset="0"/>
              </a:rPr>
              <a:t>В завершении праздника общая пляска с мамами и бабушками</a:t>
            </a:r>
            <a:endParaRPr lang="ru-RU" sz="2400" i="1" dirty="0">
              <a:latin typeface="Calibri Light" pitchFamily="34" charset="0"/>
            </a:endParaRPr>
          </a:p>
        </p:txBody>
      </p:sp>
      <p:pic>
        <p:nvPicPr>
          <p:cNvPr id="4" name="Рисунок 3" descr="P306016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86380" y="3714752"/>
            <a:ext cx="3571900" cy="2857520"/>
          </a:xfrm>
          <a:prstGeom prst="rect">
            <a:avLst/>
          </a:prstGeom>
        </p:spPr>
      </p:pic>
      <p:pic>
        <p:nvPicPr>
          <p:cNvPr id="5" name="Рисунок 4" descr="P306017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2857496"/>
            <a:ext cx="4643470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929066"/>
            <a:ext cx="7858180" cy="25717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Calibri Light" pitchFamily="34" charset="0"/>
              </a:rPr>
              <a:t>О, матушка </a:t>
            </a:r>
            <a:r>
              <a:rPr lang="ru-RU" sz="3200" b="1" smtClean="0">
                <a:solidFill>
                  <a:schemeClr val="accent2"/>
                </a:solidFill>
                <a:latin typeface="Calibri Light" pitchFamily="34" charset="0"/>
              </a:rPr>
              <a:t>моя родная,</a:t>
            </a:r>
            <a:r>
              <a:rPr lang="ru-RU" sz="3200" b="1" dirty="0" smtClean="0">
                <a:solidFill>
                  <a:schemeClr val="accent2"/>
                </a:solidFill>
                <a:latin typeface="Calibri Light" pitchFamily="34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Calibri Light" pitchFamily="34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Calibri Light" pitchFamily="34" charset="0"/>
              </a:rPr>
              <a:t>Ты </a:t>
            </a:r>
            <a:r>
              <a:rPr lang="ru-RU" sz="3200" b="1" smtClean="0">
                <a:solidFill>
                  <a:schemeClr val="accent2"/>
                </a:solidFill>
                <a:latin typeface="Calibri Light" pitchFamily="34" charset="0"/>
              </a:rPr>
              <a:t>для меня прекрасней всех.</a:t>
            </a:r>
            <a:r>
              <a:rPr lang="ru-RU" sz="3200" b="1" dirty="0" smtClean="0">
                <a:solidFill>
                  <a:schemeClr val="accent2"/>
                </a:solidFill>
                <a:latin typeface="Calibri Light" pitchFamily="34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Calibri Light" pitchFamily="34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Calibri Light" pitchFamily="34" charset="0"/>
              </a:rPr>
              <a:t>И нет души на свете, дорогая,</a:t>
            </a:r>
            <a:br>
              <a:rPr lang="ru-RU" sz="3200" b="1" dirty="0" smtClean="0">
                <a:solidFill>
                  <a:schemeClr val="accent2"/>
                </a:solidFill>
                <a:latin typeface="Calibri Light" pitchFamily="34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Calibri Light" pitchFamily="34" charset="0"/>
              </a:rPr>
              <a:t>Родней и ближе матушки у всех!</a:t>
            </a:r>
            <a:endParaRPr lang="ru-RU" sz="3200" b="1" dirty="0">
              <a:solidFill>
                <a:schemeClr val="accent2"/>
              </a:solidFill>
              <a:latin typeface="Calibri Light" pitchFamily="34" charset="0"/>
            </a:endParaRPr>
          </a:p>
        </p:txBody>
      </p:sp>
      <p:pic>
        <p:nvPicPr>
          <p:cNvPr id="1026" name="Picture 2" descr="http://im2-tub-ru.yandex.net/i?id=197940515-3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4429156" cy="3286148"/>
          </a:xfrm>
          <a:prstGeom prst="rect">
            <a:avLst/>
          </a:prstGeom>
          <a:noFill/>
        </p:spPr>
      </p:pic>
      <p:pic>
        <p:nvPicPr>
          <p:cNvPr id="1028" name="Picture 4" descr="http://im5-tub-ru.yandex.net/i?id=162639609-0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14554"/>
            <a:ext cx="1928826" cy="1857388"/>
          </a:xfrm>
          <a:prstGeom prst="rect">
            <a:avLst/>
          </a:prstGeom>
          <a:noFill/>
        </p:spPr>
      </p:pic>
      <p:pic>
        <p:nvPicPr>
          <p:cNvPr id="1032" name="Picture 8" descr="http://im7-tub-ru.yandex.net/i?id=145962413-2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285860"/>
            <a:ext cx="2071670" cy="2714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5143536" cy="1643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Calibri Light" pitchFamily="34" charset="0"/>
              </a:rPr>
              <a:t>Слово «Мама» дорогое,</a:t>
            </a:r>
            <a:br>
              <a:rPr lang="ru-RU" sz="3200" b="1" dirty="0" smtClean="0">
                <a:solidFill>
                  <a:schemeClr val="accent2"/>
                </a:solidFill>
                <a:latin typeface="Calibri Light" pitchFamily="34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Calibri Light" pitchFamily="34" charset="0"/>
              </a:rPr>
              <a:t> Мамой надо дорожить!</a:t>
            </a:r>
            <a:br>
              <a:rPr lang="ru-RU" sz="3200" b="1" dirty="0" smtClean="0">
                <a:solidFill>
                  <a:schemeClr val="accent2"/>
                </a:solidFill>
                <a:latin typeface="Calibri Light" pitchFamily="34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Calibri Light" pitchFamily="34" charset="0"/>
              </a:rPr>
              <a:t>С ее лаской и заботой </a:t>
            </a:r>
            <a:br>
              <a:rPr lang="ru-RU" sz="3200" b="1" dirty="0" smtClean="0">
                <a:solidFill>
                  <a:schemeClr val="accent2"/>
                </a:solidFill>
                <a:latin typeface="Calibri Light" pitchFamily="34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Calibri Light" pitchFamily="34" charset="0"/>
              </a:rPr>
              <a:t>Легче нам на свете жить!</a:t>
            </a:r>
            <a:endParaRPr lang="ru-RU" sz="3200" b="1" dirty="0">
              <a:solidFill>
                <a:schemeClr val="accent2"/>
              </a:solidFill>
              <a:latin typeface="Calibri 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993"/>
            <a:ext cx="8401080" cy="11430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i="1" dirty="0" smtClean="0">
                <a:solidFill>
                  <a:schemeClr val="tx2"/>
                </a:solidFill>
                <a:latin typeface="Calibri Light" pitchFamily="34" charset="0"/>
              </a:rPr>
              <a:t>Дети поочерёдно высказывают своим мамам пожелания, каждый по-своему.</a:t>
            </a:r>
            <a:endParaRPr lang="ru-RU" sz="2800" i="1" dirty="0">
              <a:solidFill>
                <a:schemeClr val="tx2"/>
              </a:solidFill>
              <a:latin typeface="Calibri Light" pitchFamily="34" charset="0"/>
            </a:endParaRPr>
          </a:p>
        </p:txBody>
      </p:sp>
      <p:pic>
        <p:nvPicPr>
          <p:cNvPr id="4" name="Рисунок 3" descr="P306015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10" y="2214554"/>
            <a:ext cx="4572032" cy="3357586"/>
          </a:xfrm>
          <a:prstGeom prst="rect">
            <a:avLst/>
          </a:prstGeom>
        </p:spPr>
      </p:pic>
      <p:pic>
        <p:nvPicPr>
          <p:cNvPr id="6" name="Рисунок 5" descr="P306014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86446" y="1000108"/>
            <a:ext cx="3000396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3684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Calibri Light" pitchFamily="34" charset="0"/>
              </a:rPr>
              <a:t>«Издавна в народе маму называли ласково, маменька! </a:t>
            </a:r>
            <a:br>
              <a:rPr lang="ru-RU" sz="3200" b="1" dirty="0" smtClean="0">
                <a:solidFill>
                  <a:schemeClr val="accent2"/>
                </a:solidFill>
                <a:latin typeface="Calibri Light" pitchFamily="34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Calibri Light" pitchFamily="34" charset="0"/>
              </a:rPr>
              <a:t>Как пестуют своих детей маменьки?»</a:t>
            </a:r>
            <a:endParaRPr lang="ru-RU" sz="3200" b="1" dirty="0">
              <a:solidFill>
                <a:schemeClr val="accent2"/>
              </a:solidFill>
              <a:latin typeface="Calibri 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929330"/>
            <a:ext cx="8143932" cy="9286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dirty="0" smtClean="0">
                <a:solidFill>
                  <a:schemeClr val="tx2"/>
                </a:solidFill>
                <a:latin typeface="Calibri Light" pitchFamily="34" charset="0"/>
              </a:rPr>
              <a:t>Девочки берут кукол на руки, поочерёдно произносят </a:t>
            </a:r>
            <a:r>
              <a:rPr lang="ru-RU" sz="2400" i="1" dirty="0" err="1" smtClean="0">
                <a:solidFill>
                  <a:schemeClr val="tx2"/>
                </a:solidFill>
                <a:latin typeface="Calibri Light" pitchFamily="34" charset="0"/>
              </a:rPr>
              <a:t>потешки</a:t>
            </a:r>
            <a:r>
              <a:rPr lang="ru-RU" sz="2400" i="1" dirty="0" smtClean="0">
                <a:solidFill>
                  <a:schemeClr val="tx2"/>
                </a:solidFill>
                <a:latin typeface="Calibri Light" pitchFamily="34" charset="0"/>
              </a:rPr>
              <a:t>.</a:t>
            </a:r>
            <a:endParaRPr lang="ru-RU" sz="2400" i="1" dirty="0">
              <a:solidFill>
                <a:schemeClr val="tx2"/>
              </a:solidFill>
              <a:latin typeface="Calibri Light" pitchFamily="34" charset="0"/>
            </a:endParaRPr>
          </a:p>
        </p:txBody>
      </p:sp>
      <p:pic>
        <p:nvPicPr>
          <p:cNvPr id="4" name="Рисунок 3" descr="P306015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71604" y="1714488"/>
            <a:ext cx="6429421" cy="41433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Calibri Light" pitchFamily="34" charset="0"/>
              </a:rPr>
              <a:t>Матушки обучали своих детей хозяйственным делам. </a:t>
            </a:r>
            <a:br>
              <a:rPr lang="ru-RU" sz="3200" b="1" dirty="0" smtClean="0">
                <a:solidFill>
                  <a:schemeClr val="accent2"/>
                </a:solidFill>
                <a:latin typeface="Calibri Light" pitchFamily="34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Calibri Light" pitchFamily="34" charset="0"/>
              </a:rPr>
              <a:t>Вот об этом и будет наша песня!</a:t>
            </a:r>
            <a:endParaRPr lang="ru-RU" sz="3200" b="1" dirty="0">
              <a:solidFill>
                <a:schemeClr val="accent2"/>
              </a:solidFill>
              <a:latin typeface="Calibri 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572140"/>
            <a:ext cx="8401080" cy="9715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dirty="0" smtClean="0">
                <a:solidFill>
                  <a:schemeClr val="tx2"/>
                </a:solidFill>
                <a:latin typeface="Calibri Light" pitchFamily="34" charset="0"/>
              </a:rPr>
              <a:t>Инсценируется русская народная песня 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tx2"/>
                </a:solidFill>
                <a:latin typeface="Calibri Light" pitchFamily="34" charset="0"/>
              </a:rPr>
              <a:t>«Было у матушки двенадцать дочерей»</a:t>
            </a:r>
            <a:endParaRPr lang="ru-RU" sz="2400" i="1" dirty="0">
              <a:solidFill>
                <a:schemeClr val="tx2"/>
              </a:solidFill>
              <a:latin typeface="Calibri Light" pitchFamily="34" charset="0"/>
            </a:endParaRPr>
          </a:p>
        </p:txBody>
      </p:sp>
      <p:pic>
        <p:nvPicPr>
          <p:cNvPr id="4" name="Рисунок 3" descr="P30601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728" y="1571612"/>
            <a:ext cx="6500858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15370" cy="2286016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</a:rPr>
              <a:t>Игла – барыня, княгиня, весь мир нарядила.</a:t>
            </a:r>
            <a:b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</a:rPr>
            </a:br>
            <a: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</a:rPr>
              <a:t>Нарядила, обшила сама нагая ходила.</a:t>
            </a:r>
            <a:b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</a:rPr>
            </a:br>
            <a: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</a:rPr>
              <a:t>Хвостик нитяной, тяну – </a:t>
            </a:r>
            <a:r>
              <a:rPr lang="ru-RU" sz="3100" b="1" dirty="0" err="1" smtClean="0">
                <a:solidFill>
                  <a:schemeClr val="accent2"/>
                </a:solidFill>
                <a:latin typeface="Calibri Light" pitchFamily="34" charset="0"/>
              </a:rPr>
              <a:t>тяну</a:t>
            </a:r>
            <a: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</a:rPr>
              <a:t> за собой,</a:t>
            </a:r>
            <a:b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</a:rPr>
            </a:br>
            <a: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</a:rPr>
              <a:t>Сквозь холст проходит, конец себе находит!</a:t>
            </a:r>
            <a:endParaRPr lang="ru-RU" sz="3200" b="1" dirty="0">
              <a:solidFill>
                <a:schemeClr val="accent2"/>
              </a:solidFill>
              <a:latin typeface="Calibri 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929330"/>
            <a:ext cx="840108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dirty="0" smtClean="0">
                <a:solidFill>
                  <a:schemeClr val="tx2"/>
                </a:solidFill>
                <a:latin typeface="Calibri Light" pitchFamily="34" charset="0"/>
              </a:rPr>
              <a:t>Девочки занимаются рукоделием</a:t>
            </a:r>
            <a:endParaRPr lang="ru-RU" sz="2400" i="1" dirty="0">
              <a:solidFill>
                <a:schemeClr val="tx2"/>
              </a:solidFill>
              <a:latin typeface="Calibri Light" pitchFamily="34" charset="0"/>
            </a:endParaRPr>
          </a:p>
        </p:txBody>
      </p:sp>
      <p:pic>
        <p:nvPicPr>
          <p:cNvPr id="4" name="Рисунок 3" descr="P306015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2714620"/>
            <a:ext cx="3857652" cy="3143273"/>
          </a:xfrm>
          <a:prstGeom prst="rect">
            <a:avLst/>
          </a:prstGeom>
        </p:spPr>
      </p:pic>
      <p:pic>
        <p:nvPicPr>
          <p:cNvPr id="5" name="Рисунок 4" descr="P306015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2428868"/>
            <a:ext cx="4258675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25003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Calibri Light" pitchFamily="34" charset="0"/>
              </a:rPr>
              <a:t>Уж ты </a:t>
            </a:r>
            <a:r>
              <a:rPr lang="ru-RU" sz="2800" b="1" dirty="0" err="1" smtClean="0">
                <a:solidFill>
                  <a:schemeClr val="accent2"/>
                </a:solidFill>
                <a:latin typeface="Calibri Light" pitchFamily="34" charset="0"/>
              </a:rPr>
              <a:t>прялица</a:t>
            </a:r>
            <a:r>
              <a:rPr lang="ru-RU" sz="2800" b="1" dirty="0" smtClean="0">
                <a:solidFill>
                  <a:schemeClr val="accent2"/>
                </a:solidFill>
                <a:latin typeface="Calibri Light" pitchFamily="34" charset="0"/>
              </a:rPr>
              <a:t>, </a:t>
            </a:r>
            <a:r>
              <a:rPr lang="ru-RU" sz="2800" b="1" dirty="0" err="1" smtClean="0">
                <a:solidFill>
                  <a:schemeClr val="accent2"/>
                </a:solidFill>
                <a:latin typeface="Calibri Light" pitchFamily="34" charset="0"/>
              </a:rPr>
              <a:t>кокорица</a:t>
            </a:r>
            <a:r>
              <a:rPr lang="ru-RU" sz="2800" b="1" dirty="0" smtClean="0">
                <a:solidFill>
                  <a:schemeClr val="accent2"/>
                </a:solidFill>
                <a:latin typeface="Calibri Light" pitchFamily="34" charset="0"/>
              </a:rPr>
              <a:t> моя </a:t>
            </a:r>
            <a:br>
              <a:rPr lang="ru-RU" sz="2800" b="1" dirty="0" smtClean="0">
                <a:solidFill>
                  <a:schemeClr val="accent2"/>
                </a:solidFill>
                <a:latin typeface="Calibri Light" pitchFamily="34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Calibri Light" pitchFamily="34" charset="0"/>
              </a:rPr>
              <a:t>Пойду вынесу на улицу тебя </a:t>
            </a:r>
            <a:br>
              <a:rPr lang="ru-RU" sz="2800" b="1" dirty="0" smtClean="0">
                <a:solidFill>
                  <a:schemeClr val="accent2"/>
                </a:solidFill>
                <a:latin typeface="Calibri Light" pitchFamily="34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Calibri Light" pitchFamily="34" charset="0"/>
              </a:rPr>
              <a:t>				Буду </a:t>
            </a:r>
            <a:r>
              <a:rPr lang="ru-RU" sz="2800" b="1" dirty="0" err="1" smtClean="0">
                <a:solidFill>
                  <a:schemeClr val="accent2"/>
                </a:solidFill>
                <a:latin typeface="Calibri Light" pitchFamily="34" charset="0"/>
              </a:rPr>
              <a:t>прясти</a:t>
            </a:r>
            <a:r>
              <a:rPr lang="ru-RU" sz="2800" b="1" dirty="0" smtClean="0">
                <a:solidFill>
                  <a:schemeClr val="accent2"/>
                </a:solidFill>
                <a:latin typeface="Calibri Light" pitchFamily="34" charset="0"/>
              </a:rPr>
              <a:t> </a:t>
            </a:r>
            <a:r>
              <a:rPr lang="ru-RU" sz="2800" b="1" dirty="0" err="1" smtClean="0">
                <a:solidFill>
                  <a:schemeClr val="accent2"/>
                </a:solidFill>
                <a:latin typeface="Calibri Light" pitchFamily="34" charset="0"/>
              </a:rPr>
              <a:t>попрядывати</a:t>
            </a:r>
            <a:r>
              <a:rPr lang="ru-RU" sz="2800" b="1" dirty="0" smtClean="0">
                <a:solidFill>
                  <a:schemeClr val="accent2"/>
                </a:solidFill>
                <a:latin typeface="Calibri Light" pitchFamily="34" charset="0"/>
              </a:rPr>
              <a:t> </a:t>
            </a:r>
            <a:br>
              <a:rPr lang="ru-RU" sz="2800" b="1" dirty="0" smtClean="0">
                <a:solidFill>
                  <a:schemeClr val="accent2"/>
                </a:solidFill>
                <a:latin typeface="Calibri Light" pitchFamily="34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Calibri Light" pitchFamily="34" charset="0"/>
              </a:rPr>
              <a:t>				По </a:t>
            </a:r>
            <a:r>
              <a:rPr lang="ru-RU" sz="2800" b="1" dirty="0" err="1" smtClean="0">
                <a:solidFill>
                  <a:schemeClr val="accent2"/>
                </a:solidFill>
                <a:latin typeface="Calibri Light" pitchFamily="34" charset="0"/>
              </a:rPr>
              <a:t>беседушкам</a:t>
            </a:r>
            <a:r>
              <a:rPr lang="ru-RU" sz="2800" b="1" dirty="0" smtClean="0">
                <a:solidFill>
                  <a:schemeClr val="accent2"/>
                </a:solidFill>
                <a:latin typeface="Calibri Light" pitchFamily="34" charset="0"/>
              </a:rPr>
              <a:t> </a:t>
            </a:r>
            <a:r>
              <a:rPr lang="ru-RU" sz="2800" b="1" dirty="0" err="1" smtClean="0">
                <a:solidFill>
                  <a:schemeClr val="accent2"/>
                </a:solidFill>
                <a:latin typeface="Calibri Light" pitchFamily="34" charset="0"/>
              </a:rPr>
              <a:t>похаживати</a:t>
            </a:r>
            <a:r>
              <a:rPr lang="ru-RU" sz="2800" b="1" dirty="0" smtClean="0">
                <a:solidFill>
                  <a:schemeClr val="accent2"/>
                </a:solidFill>
                <a:latin typeface="Calibri Light" pitchFamily="34" charset="0"/>
              </a:rPr>
              <a:t>.</a:t>
            </a:r>
            <a:endParaRPr lang="ru-RU" sz="2800" b="1" dirty="0">
              <a:solidFill>
                <a:schemeClr val="accent2"/>
              </a:solidFill>
              <a:latin typeface="Calibri Light" pitchFamily="34" charset="0"/>
            </a:endParaRPr>
          </a:p>
        </p:txBody>
      </p:sp>
      <p:pic>
        <p:nvPicPr>
          <p:cNvPr id="4" name="Содержимое 3" descr="P306015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71472" y="1500174"/>
            <a:ext cx="3000396" cy="1928826"/>
          </a:xfrm>
        </p:spPr>
      </p:pic>
      <p:pic>
        <p:nvPicPr>
          <p:cNvPr id="5" name="Рисунок 4" descr="P306015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472" y="3786190"/>
            <a:ext cx="4286280" cy="2857520"/>
          </a:xfrm>
          <a:prstGeom prst="rect">
            <a:avLst/>
          </a:prstGeom>
        </p:spPr>
      </p:pic>
      <p:pic>
        <p:nvPicPr>
          <p:cNvPr id="6" name="Рисунок 5" descr="P306015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2066" y="3357562"/>
            <a:ext cx="3857652" cy="30003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86380" y="2428868"/>
            <a:ext cx="3450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2"/>
                </a:solidFill>
                <a:latin typeface="Calibri Light" pitchFamily="34" charset="0"/>
              </a:rPr>
              <a:t>Танец «</a:t>
            </a:r>
            <a:r>
              <a:rPr lang="ru-RU" sz="2800" i="1" dirty="0" err="1" smtClean="0">
                <a:solidFill>
                  <a:schemeClr val="tx2"/>
                </a:solidFill>
                <a:latin typeface="Calibri Light" pitchFamily="34" charset="0"/>
              </a:rPr>
              <a:t>Прялица</a:t>
            </a:r>
            <a:r>
              <a:rPr lang="ru-RU" sz="2800" i="1" dirty="0" smtClean="0">
                <a:solidFill>
                  <a:schemeClr val="tx2"/>
                </a:solidFill>
                <a:latin typeface="Calibri Light" pitchFamily="34" charset="0"/>
              </a:rPr>
              <a:t>»</a:t>
            </a:r>
            <a:endParaRPr lang="ru-RU" sz="28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929718" cy="17859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Calibri Light" pitchFamily="34" charset="0"/>
              </a:rPr>
              <a:t>Хозяюшка не покладая рук хлопочет по дому, хозяин допоздна трудится в поле, и в кузнице работа кипит!</a:t>
            </a:r>
            <a:endParaRPr lang="ru-RU" sz="2800" b="1" dirty="0">
              <a:solidFill>
                <a:schemeClr val="accent2"/>
              </a:solidFill>
              <a:latin typeface="Calibri 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5643602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chemeClr val="tx2"/>
                </a:solidFill>
                <a:latin typeface="Calibri Light" pitchFamily="34" charset="0"/>
              </a:rPr>
              <a:t>«Без клещей кузнец – что без рук.»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2"/>
                </a:solidFill>
                <a:latin typeface="Calibri Light" pitchFamily="34" charset="0"/>
              </a:rPr>
              <a:t>«Дело мастера боится.»</a:t>
            </a:r>
            <a:endParaRPr lang="ru-RU" sz="2800" i="1" dirty="0">
              <a:solidFill>
                <a:schemeClr val="tx2"/>
              </a:solidFill>
              <a:latin typeface="Calibri Light" pitchFamily="34" charset="0"/>
            </a:endParaRPr>
          </a:p>
        </p:txBody>
      </p:sp>
      <p:pic>
        <p:nvPicPr>
          <p:cNvPr id="4" name="Рисунок 3" descr="P306016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2857496"/>
            <a:ext cx="5572164" cy="3714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29322" y="3143248"/>
            <a:ext cx="34290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 smtClean="0">
                <a:solidFill>
                  <a:schemeClr val="tx2"/>
                </a:solidFill>
                <a:latin typeface="Calibri Light" pitchFamily="34" charset="0"/>
              </a:rPr>
              <a:t>Мальчики исполняют песню «Во  кузнице»</a:t>
            </a:r>
            <a:endParaRPr lang="ru-RU" sz="26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01056" cy="215423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</a:rPr>
              <a:t>Как от наших от ворот</a:t>
            </a:r>
            <a:b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</a:rPr>
            </a:br>
            <a: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</a:rPr>
              <a:t>В зелен садик поворот.</a:t>
            </a:r>
            <a:b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</a:rPr>
            </a:br>
            <a: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</a:rPr>
              <a:t>				Кто работы не боялся,</a:t>
            </a:r>
            <a:b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</a:rPr>
            </a:br>
            <a:r>
              <a:rPr lang="ru-RU" sz="3100" b="1" dirty="0" smtClean="0">
                <a:solidFill>
                  <a:schemeClr val="accent2"/>
                </a:solidFill>
                <a:latin typeface="Calibri Light" pitchFamily="34" charset="0"/>
              </a:rPr>
              <a:t>				Тот, и пляшет, и </a:t>
            </a:r>
            <a:r>
              <a:rPr lang="ru-RU" sz="3600" b="1" dirty="0" smtClean="0">
                <a:solidFill>
                  <a:schemeClr val="accent2"/>
                </a:solidFill>
                <a:latin typeface="Calibri Light" pitchFamily="34" charset="0"/>
              </a:rPr>
              <a:t>поёт.</a:t>
            </a:r>
            <a:br>
              <a:rPr lang="ru-RU" sz="3600" b="1" dirty="0" smtClean="0">
                <a:solidFill>
                  <a:schemeClr val="accent2"/>
                </a:solidFill>
                <a:latin typeface="Calibri Light" pitchFamily="34" charset="0"/>
              </a:rPr>
            </a:br>
            <a:endParaRPr lang="ru-RU" sz="3600" b="1" dirty="0">
              <a:solidFill>
                <a:schemeClr val="accent2"/>
              </a:solidFill>
              <a:latin typeface="Calibri 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072206"/>
            <a:ext cx="8258204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dirty="0" smtClean="0">
                <a:solidFill>
                  <a:schemeClr val="tx2"/>
                </a:solidFill>
                <a:latin typeface="Calibri Light" pitchFamily="34" charset="0"/>
              </a:rPr>
              <a:t>Инсценируют песню «Как у наших у ворот»</a:t>
            </a:r>
            <a:endParaRPr lang="ru-RU" sz="2400" i="1" dirty="0">
              <a:solidFill>
                <a:schemeClr val="tx2"/>
              </a:solidFill>
              <a:latin typeface="Calibri Light" pitchFamily="34" charset="0"/>
            </a:endParaRPr>
          </a:p>
        </p:txBody>
      </p:sp>
      <p:pic>
        <p:nvPicPr>
          <p:cNvPr id="4" name="Рисунок 3" descr="P306016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2857496"/>
            <a:ext cx="4357718" cy="3140427"/>
          </a:xfrm>
          <a:prstGeom prst="rect">
            <a:avLst/>
          </a:prstGeom>
        </p:spPr>
      </p:pic>
      <p:pic>
        <p:nvPicPr>
          <p:cNvPr id="5" name="Рисунок 4" descr="P306016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1285861"/>
            <a:ext cx="3830047" cy="2428892"/>
          </a:xfrm>
          <a:prstGeom prst="rect">
            <a:avLst/>
          </a:prstGeom>
        </p:spPr>
      </p:pic>
      <p:pic>
        <p:nvPicPr>
          <p:cNvPr id="6" name="Рисунок 5" descr="P306016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2910" y="3857628"/>
            <a:ext cx="3714776" cy="22860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01080" cy="17144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Calibri Light" pitchFamily="34" charset="0"/>
              </a:rPr>
              <a:t>Исстари добрые традиции в доме передавались детям и внукам от бабушек. Послушаем добрые слова о бабушках!</a:t>
            </a:r>
            <a:endParaRPr lang="ru-RU" sz="3200" b="1" dirty="0">
              <a:solidFill>
                <a:schemeClr val="accent2"/>
              </a:solidFill>
              <a:latin typeface="Calibri 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929330"/>
            <a:ext cx="840108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dirty="0" smtClean="0">
                <a:solidFill>
                  <a:schemeClr val="tx2"/>
                </a:solidFill>
                <a:latin typeface="Calibri Light" pitchFamily="34" charset="0"/>
              </a:rPr>
              <a:t>Частушки «Про бабушек»</a:t>
            </a:r>
            <a:endParaRPr lang="ru-RU" sz="2400" i="1" dirty="0">
              <a:solidFill>
                <a:schemeClr val="tx2"/>
              </a:solidFill>
              <a:latin typeface="Calibri Light" pitchFamily="34" charset="0"/>
            </a:endParaRPr>
          </a:p>
        </p:txBody>
      </p:sp>
      <p:pic>
        <p:nvPicPr>
          <p:cNvPr id="4" name="Рисунок 3" descr="P306018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44" y="2000240"/>
            <a:ext cx="4500594" cy="3569056"/>
          </a:xfrm>
          <a:prstGeom prst="rect">
            <a:avLst/>
          </a:prstGeom>
        </p:spPr>
      </p:pic>
      <p:pic>
        <p:nvPicPr>
          <p:cNvPr id="5" name="Рисунок 4" descr="P306018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29158" y="2071678"/>
            <a:ext cx="4214842" cy="3571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359</TotalTime>
  <Words>289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ГБДОУ детский сад № 39 комбинированного вида  Колпинского района Санкт-Петербурга</vt:lpstr>
      <vt:lpstr>Слово «Мама» дорогое,  Мамой надо дорожить! С ее лаской и заботой  Легче нам на свете жить!</vt:lpstr>
      <vt:lpstr>«Издавна в народе маму называли ласково, маменька!  Как пестуют своих детей маменьки?»</vt:lpstr>
      <vt:lpstr>Матушки обучали своих детей хозяйственным делам.  Вот об этом и будет наша песня!</vt:lpstr>
      <vt:lpstr>Игла – барыня, княгиня, весь мир нарядила. Нарядила, обшила сама нагая ходила. Хвостик нитяной, тяну – тяну за собой, Сквозь холст проходит, конец себе находит!</vt:lpstr>
      <vt:lpstr>Уж ты прялица, кокорица моя  Пойду вынесу на улицу тебя      Буду прясти попрядывати      По беседушкам похаживати.</vt:lpstr>
      <vt:lpstr>Хозяюшка не покладая рук хлопочет по дому, хозяин допоздна трудится в поле, и в кузнице работа кипит!</vt:lpstr>
      <vt:lpstr>Как от наших от ворот В зелен садик поворот.     Кто работы не боялся,     Тот, и пляшет, и поёт. </vt:lpstr>
      <vt:lpstr>Исстари добрые традиции в доме передавались детям и внукам от бабушек. Послушаем добрые слова о бабушках!</vt:lpstr>
      <vt:lpstr>Слайд 10</vt:lpstr>
      <vt:lpstr>У царя Гороха дочки  Спят в кроваточке – стручочке .     Кругленьки хорошеньки,       Всех зовут горошинки!</vt:lpstr>
      <vt:lpstr>Будем мы сейчас  В интересную игру играть.     Силу нашу силушку     Всем нам надо показать. </vt:lpstr>
      <vt:lpstr>Нарядились вы на диво, Так нарядны, так красивы!</vt:lpstr>
      <vt:lpstr>Мы и пели, и плясали, и ещё хотим плясать. А теперь мы вас попросим  нашу пляску поддержать!</vt:lpstr>
      <vt:lpstr>О, матушка моя родная, Ты для меня прекрасней всех. И нет души на свете, дорогая, Родней и ближе матушки у всех!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детский сад № 39 комбинированного вида  Колпинского района Санкт-Петербурга</dc:title>
  <dc:creator>Татьяна Кухаренко</dc:creator>
  <cp:lastModifiedBy>Татьяна Кухаренко</cp:lastModifiedBy>
  <cp:revision>54</cp:revision>
  <dcterms:created xsi:type="dcterms:W3CDTF">2014-01-14T15:35:34Z</dcterms:created>
  <dcterms:modified xsi:type="dcterms:W3CDTF">2014-04-13T16:35:18Z</dcterms:modified>
</cp:coreProperties>
</file>