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9" r:id="rId4"/>
    <p:sldId id="260" r:id="rId5"/>
    <p:sldId id="272" r:id="rId6"/>
    <p:sldId id="258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2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AAB12-2783-4AFB-A6E5-998F1195C90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AAB12-2783-4AFB-A6E5-998F1195C90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AAB12-2783-4AFB-A6E5-998F1195C90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AAB12-2783-4AFB-A6E5-998F1195C90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AAB12-2783-4AFB-A6E5-998F1195C90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AAB12-2783-4AFB-A6E5-998F1195C90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AAB12-2783-4AFB-A6E5-998F1195C90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AAB12-2783-4AFB-A6E5-998F1195C90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AAB12-2783-4AFB-A6E5-998F1195C90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AAB12-2783-4AFB-A6E5-998F1195C90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AAB12-2783-4AFB-A6E5-998F1195C90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25AAB12-2783-4AFB-A6E5-998F1195C90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D9EC1E8-C6D6-4E2A-8963-05E7E8458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-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420888"/>
            <a:ext cx="3048000" cy="2030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7302" y="188640"/>
            <a:ext cx="47966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Я узнал, что у меня есть огромная семья: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И тропинка, и лесок, в поле – каждый колосок,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Речка, небо </a:t>
            </a: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</a:rPr>
              <a:t>голубое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 – это всё моё родное!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Это Родина моя! Всех люблю на свете я!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				(В. Орлов)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420888"/>
            <a:ext cx="795637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	П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р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 о е к т</a:t>
            </a:r>
          </a:p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	по нравственно-патриотическому</a:t>
            </a:r>
          </a:p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	воспитанию</a:t>
            </a:r>
          </a:p>
          <a:p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		</a:t>
            </a:r>
            <a:r>
              <a:rPr lang="ru-RU" sz="29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Родной свой край люби и знай!</a:t>
            </a:r>
            <a:endParaRPr lang="ru-RU" sz="29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" name="Рисунок 7" descr="1391450195_ico80080020110523171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185643"/>
            <a:ext cx="3779912" cy="2672357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4824536" cy="105273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400" b="1" i="1" dirty="0" smtClean="0">
                <a:solidFill>
                  <a:schemeClr val="accent6"/>
                </a:solidFill>
              </a:rPr>
              <a:t>                                                                                                                        </a:t>
            </a:r>
            <a:r>
              <a:rPr lang="ru-RU" sz="1400" b="1" i="1" u="sng" dirty="0" smtClean="0">
                <a:solidFill>
                  <a:schemeClr val="accent6"/>
                </a:solidFill>
              </a:rPr>
              <a:t>Подготовила</a:t>
            </a:r>
            <a:r>
              <a:rPr lang="ru-RU" sz="1400" b="1" i="1" dirty="0" smtClean="0">
                <a:solidFill>
                  <a:schemeClr val="accent6"/>
                </a:solidFill>
              </a:rPr>
              <a:t>:</a:t>
            </a:r>
          </a:p>
          <a:p>
            <a:pPr algn="ctr"/>
            <a:r>
              <a:rPr lang="ru-RU" sz="1400" b="1" i="1" dirty="0" smtClean="0">
                <a:solidFill>
                  <a:schemeClr val="accent6"/>
                </a:solidFill>
              </a:rPr>
              <a:t>воспитатель-методист ГБДОУ «Детский сад №88»</a:t>
            </a:r>
          </a:p>
          <a:p>
            <a:pPr algn="ctr"/>
            <a:r>
              <a:rPr lang="ru-RU" sz="1400" b="1" i="1" dirty="0" err="1" smtClean="0">
                <a:solidFill>
                  <a:schemeClr val="accent6"/>
                </a:solidFill>
              </a:rPr>
              <a:t>Бабинец</a:t>
            </a:r>
            <a:r>
              <a:rPr lang="ru-RU" sz="1400" b="1" i="1" dirty="0" smtClean="0">
                <a:solidFill>
                  <a:schemeClr val="accent6"/>
                </a:solidFill>
              </a:rPr>
              <a:t> Марина Олеговна</a:t>
            </a:r>
            <a:endParaRPr lang="ru-RU" sz="1400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1007584" y="859482"/>
            <a:ext cx="25338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НОЯБРЬ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437126"/>
            <a:ext cx="8100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 Gothic" pitchFamily="34" charset="0"/>
              </a:rPr>
              <a:t>1)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Игра-путешествие </a:t>
            </a:r>
            <a:r>
              <a:rPr lang="ru-RU" sz="2000" b="1" dirty="0" smtClean="0">
                <a:latin typeface="Century Gothic" pitchFamily="34" charset="0"/>
              </a:rPr>
              <a:t>«Я живу в Севастополе»</a:t>
            </a:r>
          </a:p>
          <a:p>
            <a:endParaRPr lang="ru-RU" sz="20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2)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Рассматривание </a:t>
            </a:r>
            <a:r>
              <a:rPr lang="ru-RU" sz="2000" b="1" dirty="0" smtClean="0">
                <a:latin typeface="Century Gothic" pitchFamily="34" charset="0"/>
              </a:rPr>
              <a:t>альбома «Город-герой Севастополь»</a:t>
            </a:r>
          </a:p>
          <a:p>
            <a:endParaRPr lang="ru-RU" sz="20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3)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Выставка рисунков</a:t>
            </a:r>
            <a:r>
              <a:rPr lang="ru-RU" sz="2000" b="1" dirty="0" smtClean="0">
                <a:latin typeface="Century Gothic" pitchFamily="34" charset="0"/>
              </a:rPr>
              <a:t> на тему «Я рисую море»</a:t>
            </a:r>
          </a:p>
          <a:p>
            <a:endParaRPr lang="ru-RU" sz="20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4)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Прогулка</a:t>
            </a:r>
            <a:r>
              <a:rPr lang="ru-RU" sz="2000" b="1" dirty="0" smtClean="0">
                <a:latin typeface="Century Gothic" pitchFamily="34" charset="0"/>
              </a:rPr>
              <a:t> «Легенды Херсонеса» </a:t>
            </a:r>
          </a:p>
          <a:p>
            <a:endParaRPr lang="ru-RU" sz="20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5)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с родителями</a:t>
            </a:r>
            <a:r>
              <a:rPr lang="ru-RU" sz="2000" b="1" dirty="0" smtClean="0">
                <a:latin typeface="Century Gothic" pitchFamily="34" charset="0"/>
              </a:rPr>
              <a:t>:</a:t>
            </a:r>
          </a:p>
          <a:p>
            <a:r>
              <a:rPr lang="ru-RU" sz="2000" b="1" dirty="0" smtClean="0">
                <a:latin typeface="Century Gothic" pitchFamily="34" charset="0"/>
              </a:rPr>
              <a:t>    выставка фотографий на тему «Мой дом – моя крепость»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98946" y="2073042"/>
            <a:ext cx="61095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«Мой город Севастополь»</a:t>
            </a:r>
            <a:endParaRPr lang="ru-RU" sz="4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" name="Рисунок 9" descr="1353868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61910"/>
            <a:ext cx="2513856" cy="184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949302" y="784978"/>
            <a:ext cx="28568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ДЕКАБРЬ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2863964"/>
            <a:ext cx="81003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 Gothic" pitchFamily="34" charset="0"/>
              </a:rPr>
              <a:t>1)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</a:t>
            </a:r>
            <a:r>
              <a:rPr lang="ru-RU" sz="2000" b="1" dirty="0" smtClean="0">
                <a:latin typeface="Century Gothic" pitchFamily="34" charset="0"/>
              </a:rPr>
              <a:t> на тему «Я люблю тебя, Россия»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2)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Дидактическая игра </a:t>
            </a:r>
            <a:r>
              <a:rPr lang="ru-RU" sz="2000" b="1" dirty="0" smtClean="0">
                <a:latin typeface="Century Gothic" pitchFamily="34" charset="0"/>
              </a:rPr>
              <a:t>«Кто живет в нашей республике»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3)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</a:t>
            </a:r>
            <a:r>
              <a:rPr lang="ru-RU" sz="2000" b="1" dirty="0" smtClean="0">
                <a:latin typeface="Century Gothic" pitchFamily="34" charset="0"/>
              </a:rPr>
              <a:t> «Государственная символика России»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4) Рассматривание альбома</a:t>
            </a:r>
          </a:p>
          <a:p>
            <a:r>
              <a:rPr lang="ru-RU" sz="2000" b="1" dirty="0" smtClean="0">
                <a:latin typeface="Century Gothic" pitchFamily="34" charset="0"/>
              </a:rPr>
              <a:t>    «Москва – столица нашей Родины»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5)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Рисование</a:t>
            </a:r>
            <a:r>
              <a:rPr lang="ru-RU" sz="2000" b="1" dirty="0" smtClean="0">
                <a:latin typeface="Century Gothic" pitchFamily="34" charset="0"/>
              </a:rPr>
              <a:t> «Русский национальный костюм»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6)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с родителями</a:t>
            </a:r>
            <a:r>
              <a:rPr lang="ru-RU" sz="2000" b="1" dirty="0" smtClean="0">
                <a:latin typeface="Century Gothic" pitchFamily="34" charset="0"/>
              </a:rPr>
              <a:t>: </a:t>
            </a:r>
          </a:p>
          <a:p>
            <a:r>
              <a:rPr lang="ru-RU" sz="2000" b="1" dirty="0">
                <a:latin typeface="Century Gothic" pitchFamily="34" charset="0"/>
              </a:rPr>
              <a:t> </a:t>
            </a:r>
            <a:r>
              <a:rPr lang="ru-RU" sz="2000" b="1" dirty="0" smtClean="0">
                <a:latin typeface="Century Gothic" pitchFamily="34" charset="0"/>
              </a:rPr>
              <a:t>   беседа на тему «Конвенция о правах ребенка»,</a:t>
            </a:r>
          </a:p>
          <a:p>
            <a:r>
              <a:rPr lang="ru-RU" sz="2000" b="1" dirty="0" smtClean="0">
                <a:latin typeface="Century Gothic" pitchFamily="34" charset="0"/>
              </a:rPr>
              <a:t>    игра-викторина «Россия – Родина моя»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33077" y="2073042"/>
            <a:ext cx="57754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i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«Наша Родина - Россия»</a:t>
            </a:r>
            <a:endParaRPr lang="ru-RU" sz="4000" b="1" i="1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" name="Рисунок 9" descr="1297234450zima_ve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58670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958233" y="861580"/>
            <a:ext cx="2497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ЯНВАРЬ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2996366"/>
            <a:ext cx="81003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atin typeface="Century Gothic" pitchFamily="34" charset="0"/>
              </a:rPr>
              <a:t>1)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</a:t>
            </a:r>
            <a:r>
              <a:rPr lang="ru-RU" sz="1900" b="1" dirty="0" smtClean="0">
                <a:latin typeface="Century Gothic" pitchFamily="34" charset="0"/>
              </a:rPr>
              <a:t> на тему «Народно-прикладное искусство России»</a:t>
            </a:r>
          </a:p>
          <a:p>
            <a:endParaRPr lang="ru-RU" sz="19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2)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Рисование</a:t>
            </a:r>
            <a:r>
              <a:rPr lang="ru-RU" sz="1900" b="1" dirty="0" smtClean="0">
                <a:latin typeface="Century Gothic" pitchFamily="34" charset="0"/>
              </a:rPr>
              <a:t> «Золотая хохлома»</a:t>
            </a:r>
          </a:p>
          <a:p>
            <a:endParaRPr lang="ru-RU" sz="19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3)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Аппликация </a:t>
            </a:r>
            <a:r>
              <a:rPr lang="ru-RU" sz="1900" b="1" dirty="0" smtClean="0">
                <a:latin typeface="Century Gothic" pitchFamily="34" charset="0"/>
              </a:rPr>
              <a:t>«Гжельская роза»</a:t>
            </a:r>
          </a:p>
          <a:p>
            <a:endParaRPr lang="ru-RU" sz="1900" b="1" dirty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4)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Лепка </a:t>
            </a:r>
            <a:r>
              <a:rPr lang="ru-RU" sz="1900" b="1" dirty="0" smtClean="0">
                <a:latin typeface="Century Gothic" pitchFamily="34" charset="0"/>
              </a:rPr>
              <a:t>дымковской игрушки «Индюк»</a:t>
            </a:r>
          </a:p>
          <a:p>
            <a:endParaRPr lang="ru-RU" sz="19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5)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Рисование</a:t>
            </a:r>
            <a:r>
              <a:rPr lang="ru-RU" sz="1900" b="1" dirty="0" smtClean="0">
                <a:latin typeface="Century Gothic" pitchFamily="34" charset="0"/>
              </a:rPr>
              <a:t> «Тверская матрёшка»</a:t>
            </a:r>
          </a:p>
          <a:p>
            <a:endParaRPr lang="ru-RU" sz="19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6)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с родителями</a:t>
            </a:r>
            <a:r>
              <a:rPr lang="ru-RU" sz="1900" b="1" dirty="0" smtClean="0">
                <a:latin typeface="Century Gothic" pitchFamily="34" charset="0"/>
              </a:rPr>
              <a:t>: </a:t>
            </a:r>
          </a:p>
          <a:p>
            <a:r>
              <a:rPr lang="ru-RU" sz="1900" b="1" dirty="0">
                <a:latin typeface="Century Gothic" pitchFamily="34" charset="0"/>
              </a:rPr>
              <a:t> </a:t>
            </a:r>
            <a:r>
              <a:rPr lang="ru-RU" sz="1900" b="1" dirty="0" smtClean="0">
                <a:latin typeface="Century Gothic" pitchFamily="34" charset="0"/>
              </a:rPr>
              <a:t>   развлечение на тему «Ярмарка чудес»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6976" y="2073042"/>
            <a:ext cx="51115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i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«Краса  ненаглядная»</a:t>
            </a:r>
            <a:endParaRPr lang="ru-RU" sz="4000" b="1" i="1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Рисунок 6" descr="0_67e07_5fe1c522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04664"/>
            <a:ext cx="2506113" cy="188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993875" y="785475"/>
            <a:ext cx="28952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ФЕВРАЛЬ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996366"/>
            <a:ext cx="81724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atin typeface="Century Gothic" pitchFamily="34" charset="0"/>
              </a:rPr>
              <a:t>1)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</a:t>
            </a:r>
            <a:r>
              <a:rPr lang="ru-RU" sz="1900" b="1" dirty="0" smtClean="0">
                <a:latin typeface="Century Gothic" pitchFamily="34" charset="0"/>
              </a:rPr>
              <a:t> на тему «Есть такая профессия – Родину защищать»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2) Рассматривание альбома </a:t>
            </a:r>
          </a:p>
          <a:p>
            <a:r>
              <a:rPr lang="ru-RU" sz="1900" b="1" dirty="0">
                <a:latin typeface="Century Gothic" pitchFamily="34" charset="0"/>
              </a:rPr>
              <a:t> </a:t>
            </a:r>
            <a:r>
              <a:rPr lang="ru-RU" sz="1900" b="1" dirty="0" smtClean="0">
                <a:latin typeface="Century Gothic" pitchFamily="34" charset="0"/>
              </a:rPr>
              <a:t>   «Военная техника на боевом посту»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3)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Подвижная игра </a:t>
            </a:r>
            <a:r>
              <a:rPr lang="ru-RU" sz="1900" b="1" dirty="0" smtClean="0">
                <a:latin typeface="Century Gothic" pitchFamily="34" charset="0"/>
              </a:rPr>
              <a:t>«Защита и границы»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4)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Ручной труд </a:t>
            </a:r>
            <a:r>
              <a:rPr lang="ru-RU" sz="1900" b="1" dirty="0" smtClean="0">
                <a:latin typeface="Century Gothic" pitchFamily="34" charset="0"/>
              </a:rPr>
              <a:t>«Бескозырка, пилотка, бинокль»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5) Рассматривание картины «Богатыри»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6)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с родителями</a:t>
            </a:r>
            <a:r>
              <a:rPr lang="ru-RU" sz="1900" b="1" dirty="0" smtClean="0">
                <a:latin typeface="Century Gothic" pitchFamily="34" charset="0"/>
              </a:rPr>
              <a:t>: Спортивный праздник «23 февраля» с участием родителей; Фотовыставка «Я горжусь своим отцом»;</a:t>
            </a:r>
          </a:p>
          <a:p>
            <a:r>
              <a:rPr lang="ru-RU" sz="1900" b="1" dirty="0" smtClean="0">
                <a:latin typeface="Century Gothic" pitchFamily="34" charset="0"/>
              </a:rPr>
              <a:t>Музыкальное развлечение «Богатырские </a:t>
            </a:r>
            <a:r>
              <a:rPr lang="ru-RU" sz="1900" b="1" dirty="0" err="1" smtClean="0">
                <a:latin typeface="Century Gothic" pitchFamily="34" charset="0"/>
              </a:rPr>
              <a:t>потешки</a:t>
            </a:r>
            <a:r>
              <a:rPr lang="ru-RU" sz="1900" b="1" dirty="0" smtClean="0">
                <a:latin typeface="Century Gothic" pitchFamily="34" charset="0"/>
              </a:rPr>
              <a:t>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9251" y="2073042"/>
            <a:ext cx="73392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i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«День Защитника Отечества»</a:t>
            </a:r>
            <a:endParaRPr lang="ru-RU" sz="4000" b="1" i="1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" name="Рисунок 9" descr="97320976_Zimniy_vecher_v_parke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76672"/>
            <a:ext cx="2521463" cy="1891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1009869" y="797188"/>
            <a:ext cx="18522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940327"/>
            <a:ext cx="81724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atin typeface="Century Gothic" pitchFamily="34" charset="0"/>
              </a:rPr>
              <a:t>1)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</a:t>
            </a:r>
            <a:r>
              <a:rPr lang="ru-RU" sz="1900" b="1" dirty="0" smtClean="0">
                <a:latin typeface="Century Gothic" pitchFamily="34" charset="0"/>
              </a:rPr>
              <a:t> на тему</a:t>
            </a:r>
          </a:p>
          <a:p>
            <a:r>
              <a:rPr lang="ru-RU" sz="1900" b="1" dirty="0" smtClean="0">
                <a:latin typeface="Century Gothic" pitchFamily="34" charset="0"/>
              </a:rPr>
              <a:t>    «Мама – самое прекрасное слово на Земле»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2)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Составление рассказов </a:t>
            </a:r>
            <a:r>
              <a:rPr lang="ru-RU" sz="1900" b="1" dirty="0" smtClean="0">
                <a:latin typeface="Century Gothic" pitchFamily="34" charset="0"/>
              </a:rPr>
              <a:t>из личного опыта</a:t>
            </a:r>
          </a:p>
          <a:p>
            <a:r>
              <a:rPr lang="ru-RU" sz="1900" b="1" dirty="0">
                <a:latin typeface="Century Gothic" pitchFamily="34" charset="0"/>
              </a:rPr>
              <a:t> </a:t>
            </a:r>
            <a:r>
              <a:rPr lang="ru-RU" sz="1900" b="1" dirty="0" smtClean="0">
                <a:latin typeface="Century Gothic" pitchFamily="34" charset="0"/>
              </a:rPr>
              <a:t>   «Моя мама лучше всех»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3)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Рисование </a:t>
            </a:r>
            <a:r>
              <a:rPr lang="ru-RU" sz="1900" b="1" dirty="0" smtClean="0">
                <a:latin typeface="Century Gothic" pitchFamily="34" charset="0"/>
              </a:rPr>
              <a:t>«Портрет моей мамы»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4)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Игра </a:t>
            </a:r>
            <a:r>
              <a:rPr lang="ru-RU" sz="1900" b="1" dirty="0" smtClean="0">
                <a:latin typeface="Century Gothic" pitchFamily="34" charset="0"/>
              </a:rPr>
              <a:t>«Я огорчил свою маму: как исправить положение?»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5)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Чтение стихов</a:t>
            </a:r>
            <a:r>
              <a:rPr lang="ru-RU" sz="1900" b="1" dirty="0" smtClean="0">
                <a:latin typeface="Century Gothic" pitchFamily="34" charset="0"/>
              </a:rPr>
              <a:t> о маме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6)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с родителями</a:t>
            </a:r>
            <a:r>
              <a:rPr lang="ru-RU" sz="1900" b="1" dirty="0" smtClean="0">
                <a:latin typeface="Century Gothic" pitchFamily="34" charset="0"/>
              </a:rPr>
              <a:t>: Музыкальный концерт «8 марта»;</a:t>
            </a:r>
          </a:p>
          <a:p>
            <a:r>
              <a:rPr lang="ru-RU" sz="1900" b="1" dirty="0" smtClean="0">
                <a:latin typeface="Century Gothic" pitchFamily="34" charset="0"/>
              </a:rPr>
              <a:t>   Выставка поделок и рисунков «Любимой мамочке»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1" y="1628800"/>
            <a:ext cx="777686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4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«Мамы всякие нужны, </a:t>
            </a:r>
          </a:p>
          <a:p>
            <a:pPr algn="r"/>
            <a:r>
              <a:rPr lang="ru-RU" sz="34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мамы всякие важны»</a:t>
            </a:r>
            <a:endParaRPr lang="ru-RU" sz="34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Рисунок 6" descr="0a09c9df37f52a4861fdda5f68011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8207" y="476671"/>
            <a:ext cx="2496279" cy="187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931455" y="797188"/>
            <a:ext cx="25244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АПРЕЛЬ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996952"/>
            <a:ext cx="81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 Gothic" pitchFamily="34" charset="0"/>
              </a:rPr>
              <a:t>1)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</a:t>
            </a:r>
            <a:r>
              <a:rPr lang="ru-RU" sz="2000" b="1" dirty="0" smtClean="0">
                <a:latin typeface="Century Gothic" pitchFamily="34" charset="0"/>
              </a:rPr>
              <a:t> о море, показ иллюстраций и фотографий</a:t>
            </a:r>
          </a:p>
          <a:p>
            <a:r>
              <a:rPr lang="ru-RU" sz="2000" b="1" dirty="0" smtClean="0">
                <a:latin typeface="Century Gothic" pitchFamily="34" charset="0"/>
              </a:rPr>
              <a:t>    о красоте моря и людей, труд которых связан с морем</a:t>
            </a:r>
          </a:p>
          <a:p>
            <a:endParaRPr lang="ru-RU" sz="20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2)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Рисование </a:t>
            </a:r>
            <a:r>
              <a:rPr lang="ru-RU" sz="2000" b="1" dirty="0" smtClean="0">
                <a:latin typeface="Century Gothic" pitchFamily="34" charset="0"/>
              </a:rPr>
              <a:t>на тему «Черное море»</a:t>
            </a:r>
          </a:p>
          <a:p>
            <a:endParaRPr lang="ru-RU" sz="20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3)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Аппликация </a:t>
            </a:r>
            <a:r>
              <a:rPr lang="ru-RU" sz="2000" b="1" dirty="0" smtClean="0">
                <a:latin typeface="Century Gothic" pitchFamily="34" charset="0"/>
              </a:rPr>
              <a:t>«Подводное царство»</a:t>
            </a:r>
          </a:p>
          <a:p>
            <a:endParaRPr lang="ru-RU" sz="20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4)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 </a:t>
            </a:r>
            <a:r>
              <a:rPr lang="ru-RU" sz="2000" b="1" dirty="0" smtClean="0">
                <a:latin typeface="Century Gothic" pitchFamily="34" charset="0"/>
              </a:rPr>
              <a:t>на тему «Как мы отдыхали на море»</a:t>
            </a:r>
          </a:p>
          <a:p>
            <a:endParaRPr lang="ru-RU" sz="20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5)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с родителями</a:t>
            </a:r>
            <a:r>
              <a:rPr lang="ru-RU" sz="2000" b="1" dirty="0" smtClean="0">
                <a:latin typeface="Century Gothic" pitchFamily="34" charset="0"/>
              </a:rPr>
              <a:t>: </a:t>
            </a:r>
          </a:p>
          <a:p>
            <a:r>
              <a:rPr lang="ru-RU" sz="2000" b="1" dirty="0">
                <a:latin typeface="Century Gothic" pitchFamily="34" charset="0"/>
              </a:rPr>
              <a:t> </a:t>
            </a:r>
            <a:r>
              <a:rPr lang="ru-RU" sz="2000" b="1" dirty="0" smtClean="0">
                <a:latin typeface="Century Gothic" pitchFamily="34" charset="0"/>
              </a:rPr>
              <a:t>   благоустройство территории и посадка цветов</a:t>
            </a:r>
          </a:p>
          <a:p>
            <a:r>
              <a:rPr lang="ru-RU" sz="2000" b="1" dirty="0">
                <a:latin typeface="Century Gothic" pitchFamily="34" charset="0"/>
              </a:rPr>
              <a:t> </a:t>
            </a:r>
            <a:r>
              <a:rPr lang="ru-RU" sz="2000" b="1" dirty="0" smtClean="0">
                <a:latin typeface="Century Gothic" pitchFamily="34" charset="0"/>
              </a:rPr>
              <a:t>   совместно с родителями и детьми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2237383"/>
            <a:ext cx="7776864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4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«Чёрное море»</a:t>
            </a:r>
            <a:endParaRPr lang="ru-RU" sz="34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1" name="Рисунок 10" descr="51ddf22a6e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548680"/>
            <a:ext cx="2447933" cy="183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1010838" y="924499"/>
            <a:ext cx="15632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МАЙ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852936"/>
            <a:ext cx="81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 Gothic" pitchFamily="34" charset="0"/>
              </a:rPr>
              <a:t>1)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</a:t>
            </a:r>
            <a:r>
              <a:rPr lang="ru-RU" sz="2000" b="1" dirty="0" smtClean="0">
                <a:latin typeface="Century Gothic" pitchFamily="34" charset="0"/>
              </a:rPr>
              <a:t> на тему «Этих дней не смолкнет слава»</a:t>
            </a:r>
          </a:p>
          <a:p>
            <a:endParaRPr lang="ru-RU" sz="12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2)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Экскурсия </a:t>
            </a:r>
            <a:r>
              <a:rPr lang="ru-RU" sz="2000" b="1" dirty="0" smtClean="0">
                <a:latin typeface="Century Gothic" pitchFamily="34" charset="0"/>
              </a:rPr>
              <a:t>к памятнику погибших воинов во время ВОВ</a:t>
            </a:r>
          </a:p>
          <a:p>
            <a:endParaRPr lang="ru-RU" sz="12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3) Музыкальный концерт «9 мая» с участием фронтовиков</a:t>
            </a:r>
          </a:p>
          <a:p>
            <a:endParaRPr lang="ru-RU" sz="12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4) Фотовыставка «Этот героический </a:t>
            </a:r>
            <a:r>
              <a:rPr lang="ru-RU" sz="2000" b="1" smtClean="0">
                <a:latin typeface="Century Gothic" pitchFamily="34" charset="0"/>
              </a:rPr>
              <a:t>День Победы»</a:t>
            </a:r>
            <a:endParaRPr lang="ru-RU" sz="2000" b="1" dirty="0" smtClean="0">
              <a:latin typeface="Century Gothic" pitchFamily="34" charset="0"/>
            </a:endParaRPr>
          </a:p>
          <a:p>
            <a:endParaRPr lang="ru-RU" sz="12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5)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Рисование </a:t>
            </a:r>
            <a:r>
              <a:rPr lang="ru-RU" sz="2000" b="1" dirty="0" smtClean="0">
                <a:latin typeface="Century Gothic" pitchFamily="34" charset="0"/>
              </a:rPr>
              <a:t>на тему «Салют в честь Дня Победы»</a:t>
            </a:r>
          </a:p>
          <a:p>
            <a:endParaRPr lang="ru-RU" sz="12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6) Слушание и пение фронтовых песен,</a:t>
            </a:r>
          </a:p>
          <a:p>
            <a:r>
              <a:rPr lang="ru-RU" sz="2000" b="1" dirty="0" smtClean="0">
                <a:latin typeface="Century Gothic" pitchFamily="34" charset="0"/>
              </a:rPr>
              <a:t>    заучивание стихотворений о войне</a:t>
            </a:r>
          </a:p>
          <a:p>
            <a:endParaRPr lang="ru-RU" sz="12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7)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с родителями</a:t>
            </a:r>
            <a:r>
              <a:rPr lang="ru-RU" sz="2000" b="1" dirty="0" smtClean="0">
                <a:latin typeface="Century Gothic" pitchFamily="34" charset="0"/>
              </a:rPr>
              <a:t>: выставка совместных рисунков</a:t>
            </a:r>
          </a:p>
          <a:p>
            <a:r>
              <a:rPr lang="ru-RU" sz="2000" b="1" dirty="0" smtClean="0">
                <a:latin typeface="Century Gothic" pitchFamily="34" charset="0"/>
              </a:rPr>
              <a:t>    детей и родителей по военной тематике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2237383"/>
            <a:ext cx="7776864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4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«Этот  День  Победы»</a:t>
            </a:r>
            <a:endParaRPr lang="ru-RU" sz="34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Рисунок 6" descr="411dd21ec8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76672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2656"/>
            <a:ext cx="7674056" cy="59157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ПРЕДПОЛАГАЕМЫЙ РЕЗУЛЬТАТ:</a:t>
            </a:r>
            <a:endParaRPr lang="ru-RU" dirty="0" smtClean="0"/>
          </a:p>
          <a:p>
            <a:pPr lvl="0">
              <a:buNone/>
            </a:pPr>
            <a:r>
              <a:rPr lang="ru-RU" sz="2400" dirty="0" smtClean="0"/>
              <a:t>    Итоговым результатом является диагностика, где дети покажут свои знания. Учитывается активное участие детей, родителей, педагогов в выставках, конкурсах, спортивно - патриотических мероприятиях, дискуссиях, других видах деятельности.</a:t>
            </a:r>
          </a:p>
          <a:p>
            <a:pPr lvl="0">
              <a:buNone/>
            </a:pPr>
            <a:r>
              <a:rPr lang="ru-RU" sz="2400" dirty="0" smtClean="0"/>
              <a:t>    Умение выражать собственное мнение, анализировать, живо реагировать на происходящее, оказывать посильную помощь.</a:t>
            </a:r>
          </a:p>
          <a:p>
            <a:pPr lvl="0" algn="just">
              <a:buNone/>
            </a:pPr>
            <a:r>
              <a:rPr lang="ru-RU" sz="2400" dirty="0" smtClean="0"/>
              <a:t>    Освоение доступных знаний об истории родного Отечества.</a:t>
            </a:r>
          </a:p>
          <a:p>
            <a:pPr lvl="0">
              <a:buNone/>
            </a:pPr>
            <a:r>
              <a:rPr lang="ru-RU" sz="2400" dirty="0" smtClean="0"/>
              <a:t>    Приобретение детьми дошкольного возраста навыков социального общения со взрослыми.</a:t>
            </a:r>
          </a:p>
          <a:p>
            <a:pPr>
              <a:buNone/>
            </a:pPr>
            <a:r>
              <a:rPr lang="ru-RU" sz="2400" dirty="0" smtClean="0"/>
              <a:t>    Проявление внимания и уважения к ветеранам, пожилым людям, оказание посильной помощи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Гипотеза: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36712"/>
            <a:ext cx="8178112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200" dirty="0" smtClean="0"/>
              <a:t>Не </a:t>
            </a:r>
            <a:r>
              <a:rPr lang="ru-RU" sz="2200" dirty="0" smtClean="0"/>
              <a:t>следует ждать от </a:t>
            </a:r>
            <a:r>
              <a:rPr lang="ru-RU" sz="2200" dirty="0" smtClean="0"/>
              <a:t>детей и родителей взрослых форм проявления </a:t>
            </a:r>
            <a:r>
              <a:rPr lang="ru-RU" sz="2200" dirty="0" smtClean="0"/>
              <a:t>любви к родному городу, но если в ходе реализации проекта </a:t>
            </a:r>
            <a:r>
              <a:rPr lang="ru-RU" sz="2200" dirty="0" smtClean="0"/>
              <a:t>дети </a:t>
            </a:r>
            <a:r>
              <a:rPr lang="ru-RU" sz="2200" dirty="0" smtClean="0"/>
              <a:t>приобретут знания об истории города, символике, достопримечательностях, будут знать имена тех, кто основал и прославил город, начнут проявлять интерес к событиям городской жизни и отражать свои впечатления в продуктивной деятельности, то можно считать, что цель и задачи проекта выполнены.</a:t>
            </a:r>
            <a:endParaRPr lang="ru-RU" sz="2200" dirty="0"/>
          </a:p>
        </p:txBody>
      </p:sp>
      <p:pic>
        <p:nvPicPr>
          <p:cNvPr id="1026" name="Picture 2" descr="F:\бабинец презентация\крым\7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1703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3185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1143000" cy="1047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76562"/>
            <a:ext cx="2470035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ЗАКЛЮЧЕНИЕ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764704"/>
            <a:ext cx="77048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В настоящее время этот проект актуален и особенно труден, требует большого такта и терпения, так как в молодых семьях вопросы воспитания патриотизма не считаются важными, и зачастую вызывают лишь недоумение.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Привлечение семьи к патриотическому воспитанию детей требует от воспитателя особого такта, внимания и чуткости к каждому ребенку. Добровольность участия каждого — обязательное требование и условие данного проекта.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Центральную роль в гражданском обществе занимает личность гражданина.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Ключевую роль играет семья, т.к. именно семья выполняет ряд связанных с потребностями личности и общества функций: репродуктивную, воспитательную, хозяйственно-экономическую, духовно-эмоциональную и др.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Формирование патриотических чувств проходит эффективнее, если установить тесную связь с семьёй. Позиция родителей является основой семейного воспитания ребёнка. С малых лет ребёнок может ощутить причастность к жизни своего народа, почувствовать себя сыном не только своих родителей, а и всего Отечества. Это чувство должно возникнуть ещё до того, как ребёнок осознает понятия «родина», «государство», «общество».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Ко всему прочему патриотическое воспитание формирует в будущем человеке любовь к другим людям, учит помогать людям, воспитывает в человеке благородство. Поэтому сегодня первоочередная задача всех педагогов воспитывать в детях любовь к родине, к своему городу, к своей семье и друзьям, учить помогать друг – другу, в общем, воспитать настоящего достойного человека – гражданина России.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Одним из решений патриотического воспитания становится организация единого воспитательно-образовательного пространства для воспитанников, которое поддерживается в детском учреждении и семье.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562"/>
            <a:ext cx="2771464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АКТУАЛЬНОСТЬ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764704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Родина, Отечество. … В корнях этих слов близкие каждому образы: мать и отец, родители, те, кто дает жизнь новому существу. Воспитание чувства патриотизма у дошкольников – процесс сложный и длительный. Любовь к близким людям, к детскому саду, к родному городу и родной стране играют огромную роль в становлении личности ребенка.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В последние годы идет переосмысление сущности патриотического воспитания: идея воспитания патриотизма и гражданственности, приобретая все большее общественное значение, становится задачей государственной важности. Современные исследователи в качестве основополагающего фактора интеграции социальных и педагогических условий в патриотическом и гражданском воспитании дошкольников рассматривают национально – региональный компонент. При этом акцент делается на воспитание любви к родному дому, природе, культуре малой Родины.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Знакомство детей с родным краем: с историко-культурными, национальными, географическими, природными особенностями формирует у них такие черты характера, которые помогут им стать патриотом и гражданином своей Родины. Ведь, яркие впечатления о родной природе, об истории родного края, полученные в детстве, нередко остаются в памяти человека на всю жизнь.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И действительно, как не велика наша страна, человек связывает свое чувство любви к ней с теми местами, где он родился, вырос; с улицей, по которой ходил не раз;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с двором, где посадил первое деревце…</a:t>
            </a: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562"/>
            <a:ext cx="4771050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ПОЯСНИТЕЛЬНАЯ  ЗАПИСКА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620688"/>
            <a:ext cx="78488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Патриотическое воспитание детей является одной из основных задач дошкольного учреждения. Чувство патриотизма многогранно по содержанию – это и любовь к родным местам, и гордость за свой народ, и ощущение своей неразрывности с окружающим миром, и желание сохранять и приумножать богатство своей родины.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По этому нашей задачей, как педагогов, является: воспитание у ребенка любви и привязанности к своей семье, дому, детскому саду, улице , городу, стране; формирование бережного отношения к природе и всему живому; воспитание уважения к труду; развитие интереса к русским традициям и промыслам; формирование элементарных знаний о правах человека; расширение представлений о городах, знакомство детей с символами государства (герб, флаг, гимн); развитие чувства ответственности и гордости за достижения страны; формирование толерантности, чувства уважения к другим народам, их традициям. Данные задачи решаются во всех видах детской деятельности: на занятиях, в играх, в быту.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2924944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Патриотическое воспитание ребенка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 - сложный педагогический процесс. В основе него лежит развитие нравственных чувств. Чувство Родины начинается у ребенка с отношений к семье, к самым близким людям: к матери, отцу, бабушке, дедушке – это корни связывающие его с родным домом и ближайшем окружением. Чувство Родины начинается с восхищения тем, что видит перед собой малыш, чему он изумляется и что вызывает отклик в его душе. И хотя многие впечатления не осознаны им глубоко, но пропущенные через детское восприятие, они играют огромную роль в становлении личности патриота.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У каждого народа свои сказки и все они передают от поколения к поколению нравственные ценности: добро, дружбу, взаимопомощь, трудолюбие. Произведение устного народного творчества не только формирует любовь к традициям своего народа, но и способствует развитию личности в духе патриотизма.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Немалое значение для воспитания у детей интереса и любви к родному краю имеет ближайшее окружение. Постепенно ребенок знакомится с детским садом, своей улицей, городом, а затем и страной, ее столицей и символами.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758679"/>
            <a:ext cx="4824536" cy="3198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ac8bf13b20ddef5da66016eab4eb135_berez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87453"/>
            <a:ext cx="3852994" cy="258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ad3cf99aa614a06c2e15828a78e3806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548680"/>
            <a:ext cx="3816424" cy="253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562"/>
            <a:ext cx="271548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ЦЕЛЬ  ПРОЕКТА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76470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Формировать нравственно-патриотическое отношение и чувство сопричастности к семье, городу, стране, природе, культуре на основе историко-национальных и природных особенностей родного города и страны. Воспитывать чувство собственного достоинства как представителя своего народа, уважение к прошлому, настоящему, будущему своего края и страны. Применять эффективные методы и требования в условиях детского сада.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2420888"/>
            <a:ext cx="3079946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ЗАДАЧИ  ПРОЕКТА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118316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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воспитывать у ребенка любовь и привязанность к своей семье, дому, детскому саду, улице, городу через все виды детской деятельности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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расширять представления о городах России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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знакомить детей с символами государства (герб, флаг, гимн)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sym typeface="Symbol"/>
            </a:endParaRPr>
          </a:p>
          <a:p>
            <a:pPr>
              <a:buFont typeface="Symbol"/>
              <a:buChar char="©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развивать чувство ответственности и гордости за достижения страны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sym typeface="Symbol"/>
            </a:endParaRP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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развивать интерес к русским традициям, обычаям, промыслам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sym typeface="Symbol"/>
            </a:endParaRP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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формировать толерантность, чувство уважения к другим народам, их традициям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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формировать нравственно-патриотическое чувство посредством ознакомления детей с произведениями пейзажной живописи, народного декоративно-прикладного искусства и архитектуры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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формировать эмоциональный отклик и тепло, бережное, заботливое отношение к природе и всему живому, к предметам и явлениям окружающей действительности.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90080" cy="374441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Тип проекта: </a:t>
            </a:r>
            <a:r>
              <a:rPr lang="ru-RU" dirty="0" smtClean="0"/>
              <a:t>тематический</a:t>
            </a:r>
            <a:br>
              <a:rPr lang="ru-RU" dirty="0" smtClean="0"/>
            </a:br>
            <a:r>
              <a:rPr lang="ru-RU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Срок проекта: </a:t>
            </a:r>
            <a:r>
              <a:rPr lang="ru-RU" dirty="0" smtClean="0"/>
              <a:t>долгосрочный</a:t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Участники проекта: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педагоги, дети, родители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бабинец презентация\крым\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446449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562"/>
            <a:ext cx="7666779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СИСТЕМА  и  ПОСЛЕДОВАТЕЛЬНОСТЬ  РАБОТЫ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187624" y="764704"/>
            <a:ext cx="2016224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43808" y="1412776"/>
            <a:ext cx="2520280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283968" y="2060848"/>
            <a:ext cx="4104456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619672" y="4869160"/>
            <a:ext cx="6840760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491880" y="5949280"/>
            <a:ext cx="5472608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228184" y="2708920"/>
            <a:ext cx="2736304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187624" y="3789040"/>
            <a:ext cx="6048672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47664" y="908720"/>
            <a:ext cx="133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accent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Семья</a:t>
            </a:r>
            <a:endParaRPr lang="ru-RU" sz="2800" b="1" dirty="0">
              <a:ln w="19050">
                <a:solidFill>
                  <a:schemeClr val="accent6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1556792"/>
            <a:ext cx="236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accent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Детский сад</a:t>
            </a:r>
            <a:endParaRPr lang="ru-RU" sz="2800" b="1" dirty="0">
              <a:ln w="19050">
                <a:solidFill>
                  <a:schemeClr val="accent6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2204864"/>
            <a:ext cx="3929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accent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Родная улица, район</a:t>
            </a:r>
            <a:endParaRPr lang="ru-RU" sz="2800" b="1" dirty="0">
              <a:ln w="19050">
                <a:solidFill>
                  <a:schemeClr val="accent6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2852936"/>
            <a:ext cx="263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accent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Родной город</a:t>
            </a:r>
            <a:endParaRPr lang="ru-RU" sz="2800" b="1" dirty="0">
              <a:ln w="19050">
                <a:solidFill>
                  <a:schemeClr val="accent6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920" y="6101516"/>
            <a:ext cx="5093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accent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Права ребенка (Конвенция)</a:t>
            </a:r>
            <a:endParaRPr lang="ru-RU" sz="2800" b="1" dirty="0">
              <a:ln w="19050">
                <a:solidFill>
                  <a:schemeClr val="accent6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5013176"/>
            <a:ext cx="6596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accent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Права и обязанности (Конституция)</a:t>
            </a:r>
            <a:endParaRPr lang="ru-RU" sz="2800" b="1" dirty="0">
              <a:ln w="19050">
                <a:solidFill>
                  <a:schemeClr val="accent6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1640" y="393305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accent6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Столица, символика</a:t>
            </a:r>
            <a:endParaRPr lang="ru-RU" sz="2800" b="1" dirty="0">
              <a:ln w="19050">
                <a:solidFill>
                  <a:schemeClr val="accent6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0" name="Рисунок 19" descr="83185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692696"/>
            <a:ext cx="11430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562"/>
            <a:ext cx="2939972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ФОРМЫ  РАБОТЫ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268760"/>
            <a:ext cx="3744416" cy="483209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</a:rPr>
              <a:t>беседы</a:t>
            </a: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занятия</a:t>
            </a: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рассматривание семейных альбомов, иллюстраций;</a:t>
            </a: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выставки детских работ по проекту «Родной свой край люби и знай» в детском саду</a:t>
            </a: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заучивание стихов, пословиц, поговорок </a:t>
            </a: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творческая речевая деятельность</a:t>
            </a: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утренники, развлечения, конкурсы</a:t>
            </a: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дидактические и сюжетно-ролевые игры </a:t>
            </a:r>
          </a:p>
          <a:p>
            <a:r>
              <a:rPr lang="ru-RU" sz="1400" dirty="0" smtClean="0">
                <a:latin typeface="+mj-lt"/>
              </a:rPr>
              <a:t>  </a:t>
            </a:r>
          </a:p>
          <a:p>
            <a:r>
              <a:rPr lang="ru-RU" sz="1400" dirty="0" smtClean="0">
                <a:latin typeface="+mj-lt"/>
              </a:rPr>
              <a:t>сочинение рассказов и сказок </a:t>
            </a: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создание мини-проектов</a:t>
            </a:r>
            <a:endParaRPr lang="ru-RU" sz="1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8828" y="714762"/>
            <a:ext cx="1693092" cy="55399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детьми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8436" y="714762"/>
            <a:ext cx="2529988" cy="55399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родителями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1268760"/>
            <a:ext cx="3816424" cy="267765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</a:rPr>
              <a:t>беседы, консультации, родительские собрания по темам проекта</a:t>
            </a: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анкетирование</a:t>
            </a:r>
            <a:endParaRPr lang="ru-RU" sz="1400" dirty="0">
              <a:latin typeface="+mj-lt"/>
            </a:endParaRP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дни открытых дверей</a:t>
            </a: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фотоконкурсы</a:t>
            </a: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праздники</a:t>
            </a: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семейные мини-проекты</a:t>
            </a:r>
            <a:endParaRPr lang="ru-RU" sz="1400" dirty="0">
              <a:latin typeface="+mj-lt"/>
            </a:endParaRPr>
          </a:p>
        </p:txBody>
      </p:sp>
      <p:pic>
        <p:nvPicPr>
          <p:cNvPr id="12" name="Рисунок 11" descr="11-700x46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3" y="4012221"/>
            <a:ext cx="4283968" cy="2845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548680"/>
            <a:ext cx="529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способствует эффективному и системному усвоению детьми знаний о своей стране, родном крае, той местности, где они живут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933135" y="806662"/>
            <a:ext cx="32617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сЕНТЯБРЬ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0_63920_cb3696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76671"/>
            <a:ext cx="2631842" cy="175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87624" y="3047469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 Gothic" pitchFamily="34" charset="0"/>
              </a:rPr>
              <a:t>1)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</a:t>
            </a:r>
            <a:r>
              <a:rPr lang="ru-RU" sz="2000" b="1" dirty="0" smtClean="0">
                <a:latin typeface="Century Gothic" pitchFamily="34" charset="0"/>
              </a:rPr>
              <a:t> на тему «Я горжусь трудом своих родителей»</a:t>
            </a:r>
          </a:p>
          <a:p>
            <a:endParaRPr lang="ru-RU" sz="20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2)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Дидактические игры </a:t>
            </a:r>
          </a:p>
          <a:p>
            <a:r>
              <a:rPr lang="ru-RU" sz="2000" b="1" dirty="0" smtClean="0">
                <a:latin typeface="Century Gothic" pitchFamily="34" charset="0"/>
              </a:rPr>
              <a:t>    «Для чего человеку имя», «Как тебя зовут по-другому»</a:t>
            </a:r>
          </a:p>
          <a:p>
            <a:endParaRPr lang="ru-RU" sz="20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3)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Рисование</a:t>
            </a:r>
            <a:r>
              <a:rPr lang="ru-RU" sz="2000" b="1" dirty="0" smtClean="0">
                <a:latin typeface="Century Gothic" pitchFamily="34" charset="0"/>
              </a:rPr>
              <a:t> на тему «Я и моя семья»</a:t>
            </a:r>
          </a:p>
          <a:p>
            <a:endParaRPr lang="ru-RU" sz="20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4)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над понятиями</a:t>
            </a:r>
            <a:r>
              <a:rPr lang="ru-RU" sz="2000" b="1" dirty="0" smtClean="0">
                <a:latin typeface="Century Gothic" pitchFamily="34" charset="0"/>
              </a:rPr>
              <a:t>: семья, фамилия, имя, отчество</a:t>
            </a:r>
          </a:p>
          <a:p>
            <a:endParaRPr lang="ru-RU" sz="20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5)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с родителями</a:t>
            </a:r>
            <a:r>
              <a:rPr lang="ru-RU" sz="2000" b="1" dirty="0" smtClean="0">
                <a:latin typeface="Century Gothic" pitchFamily="34" charset="0"/>
              </a:rPr>
              <a:t>: </a:t>
            </a:r>
          </a:p>
          <a:p>
            <a:r>
              <a:rPr lang="ru-RU" sz="2000" b="1" dirty="0">
                <a:latin typeface="Century Gothic" pitchFamily="34" charset="0"/>
              </a:rPr>
              <a:t> </a:t>
            </a:r>
            <a:r>
              <a:rPr lang="ru-RU" sz="2000" b="1" dirty="0" smtClean="0">
                <a:latin typeface="Century Gothic" pitchFamily="34" charset="0"/>
              </a:rPr>
              <a:t>   тематическая беседа «Семейные реликвии»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33431" y="2073042"/>
            <a:ext cx="3075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«Моя семья»</a:t>
            </a:r>
            <a:endParaRPr lang="ru-RU" sz="4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562"/>
            <a:ext cx="5676747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ТЕМАТИЧЕСКОЕ  ПЛАНИРОВАНИЕ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01660">
            <a:off x="934393" y="784978"/>
            <a:ext cx="28866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ОКТЯБРЬ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780928"/>
            <a:ext cx="842493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atin typeface="Century Gothic" pitchFamily="34" charset="0"/>
              </a:rPr>
              <a:t>1)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Прогулка</a:t>
            </a:r>
            <a:r>
              <a:rPr lang="ru-RU" sz="1900" b="1" dirty="0" smtClean="0">
                <a:latin typeface="Century Gothic" pitchFamily="34" charset="0"/>
              </a:rPr>
              <a:t> «Моя улица»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2)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Беседа</a:t>
            </a:r>
            <a:r>
              <a:rPr lang="ru-RU" sz="1900" b="1" dirty="0" smtClean="0">
                <a:latin typeface="Century Gothic" pitchFamily="34" charset="0"/>
              </a:rPr>
              <a:t> на тему «Наши добрые дела»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3) Сбор опавших листьев, </a:t>
            </a:r>
          </a:p>
          <a:p>
            <a:r>
              <a:rPr lang="ru-RU" sz="1900" b="1" dirty="0">
                <a:latin typeface="Century Gothic" pitchFamily="34" charset="0"/>
              </a:rPr>
              <a:t> </a:t>
            </a:r>
            <a:r>
              <a:rPr lang="ru-RU" sz="1900" b="1" dirty="0" smtClean="0">
                <a:latin typeface="Century Gothic" pitchFamily="34" charset="0"/>
              </a:rPr>
              <a:t>    помощь дворнику в уборке территории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4)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Рисование</a:t>
            </a:r>
            <a:r>
              <a:rPr lang="ru-RU" sz="1900" b="1" dirty="0" smtClean="0">
                <a:latin typeface="Century Gothic" pitchFamily="34" charset="0"/>
              </a:rPr>
              <a:t> на тему «Там, где я живу - красиво»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5) Составление схемы «Я иду в свой детский сад»</a:t>
            </a:r>
          </a:p>
          <a:p>
            <a:endParaRPr lang="ru-RU" sz="1400" b="1" dirty="0" smtClean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6)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Работа с родителями</a:t>
            </a:r>
            <a:r>
              <a:rPr lang="ru-RU" sz="1900" b="1" dirty="0" smtClean="0">
                <a:latin typeface="Century Gothic" pitchFamily="34" charset="0"/>
              </a:rPr>
              <a:t>: консультация на тему </a:t>
            </a:r>
          </a:p>
          <a:p>
            <a:r>
              <a:rPr lang="ru-RU" sz="1900" b="1" dirty="0" smtClean="0">
                <a:latin typeface="Century Gothic" pitchFamily="34" charset="0"/>
              </a:rPr>
              <a:t>   «История названия улицы, на которой построен детский сад»</a:t>
            </a:r>
          </a:p>
          <a:p>
            <a:endParaRPr lang="ru-RU" sz="1400" b="1" dirty="0">
              <a:latin typeface="Century Gothic" pitchFamily="34" charset="0"/>
            </a:endParaRPr>
          </a:p>
          <a:p>
            <a:r>
              <a:rPr lang="ru-RU" sz="1900" b="1" dirty="0" smtClean="0">
                <a:latin typeface="Century Gothic" pitchFamily="34" charset="0"/>
              </a:rPr>
              <a:t>Оформление папки-передвижки «Мой любимый детский сад»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1726" y="2073042"/>
            <a:ext cx="6726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«Я люблю свой детский сад»</a:t>
            </a:r>
            <a:endParaRPr lang="ru-RU" sz="4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1" name="Рисунок 10" descr="0_49017_4314c4dc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1704" y="476672"/>
            <a:ext cx="2712784" cy="179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1883</Words>
  <Application>Microsoft Office PowerPoint</Application>
  <PresentationFormat>Экран (4:3)</PresentationFormat>
  <Paragraphs>237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Слайд 1</vt:lpstr>
      <vt:lpstr>Слайд 2</vt:lpstr>
      <vt:lpstr>Слайд 3</vt:lpstr>
      <vt:lpstr>Слайд 4</vt:lpstr>
      <vt:lpstr>Тип проекта: тематический  Срок проекта: долгосрочный  Участники проекта:  педагоги, дети, родители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Гипотеза:</vt:lpstr>
      <vt:lpstr>Слайд 19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женя</cp:lastModifiedBy>
  <cp:revision>43</cp:revision>
  <dcterms:created xsi:type="dcterms:W3CDTF">2015-02-22T20:20:08Z</dcterms:created>
  <dcterms:modified xsi:type="dcterms:W3CDTF">2015-02-24T17:49:02Z</dcterms:modified>
</cp:coreProperties>
</file>