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58" r:id="rId4"/>
    <p:sldId id="286" r:id="rId5"/>
    <p:sldId id="257" r:id="rId6"/>
    <p:sldId id="259" r:id="rId7"/>
    <p:sldId id="295" r:id="rId8"/>
    <p:sldId id="296" r:id="rId9"/>
    <p:sldId id="292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B851-85EC-4164-A627-BFD2DC2B466F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3431D-C6D5-4F3A-B6EE-3B0308A8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0F7F-92ED-420E-8C79-6301904CF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C7A7-E139-4CBD-8BAD-A19CFD7AD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D1F3-B954-4153-9661-786BAC245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95DD8-7FFB-446A-9B25-02E3E9F18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C417-EA19-49E1-B098-957DEC908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AA047-D333-43F6-901D-195920A21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A49A-3E85-4FF6-ADF8-7FF056778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731C8-5C39-4CC8-881C-431A70918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8D4B6-C327-4276-8480-0E790EB3A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B264-513D-4AE6-BA0C-8C1F11B72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C2DD-AC9E-456E-B4EB-B06D96722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34FEE-30CA-4566-B635-18E780249D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09600"/>
            <a:ext cx="849694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Государственное  бюджетное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дошкольное образовательное учреждение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детский сад №8 с приоритетным направлением деятельности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 физическому развитию детей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Пушкинского района Санкт-Петербурга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085184"/>
            <a:ext cx="350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Старший воспитатель </a:t>
            </a:r>
          </a:p>
          <a:p>
            <a:pPr algn="ctr"/>
            <a:r>
              <a:rPr lang="ru-RU" b="1" dirty="0" err="1" smtClean="0">
                <a:latin typeface="Monotype Corsiva" pitchFamily="66" charset="0"/>
              </a:rPr>
              <a:t>Трущенко</a:t>
            </a:r>
            <a:r>
              <a:rPr lang="ru-RU" b="1" dirty="0" smtClean="0">
                <a:latin typeface="Monotype Corsiva" pitchFamily="66" charset="0"/>
              </a:rPr>
              <a:t> С.Ю.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04864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«Формирование активного, творческого педагогического коллектива – важнейшая составляющая совершенствования качества образовательного процесса ДОУ»</a:t>
            </a:r>
            <a:endParaRPr lang="ru-RU" sz="32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692696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Очень важно рационально   включить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педагогов</a:t>
            </a:r>
            <a:r>
              <a:rPr kumimoji="0" lang="ru-RU" sz="20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в круг организационно-педагогических отношений и оптимально использовать  все их</a:t>
            </a:r>
            <a:r>
              <a:rPr kumimoji="0" lang="ru-RU" sz="2000" b="1" i="0" u="none" strike="noStrike" spc="50" normalizeH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таланты, знания, профессиональные умения и личностные качества в достижении общей цели дошкольного образовательного учреждения.</a:t>
            </a:r>
            <a:endParaRPr kumimoji="0" lang="ru-RU" sz="28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996952"/>
            <a:ext cx="471490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Для того чтобы грамотно определить место в образовательном процессе каждого педагога,  необходимо хорошо знать 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941168"/>
            <a:ext cx="20564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Личностные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качества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99792" y="436510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40152" y="4293096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01317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Профессиональные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качества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512" y="260648"/>
            <a:ext cx="8820472" cy="6309320"/>
            <a:chOff x="1358" y="4436"/>
            <a:chExt cx="9316" cy="6429"/>
          </a:xfrm>
        </p:grpSpPr>
        <p:sp>
          <p:nvSpPr>
            <p:cNvPr id="49169" name="AutoShape 17"/>
            <p:cNvSpPr>
              <a:spLocks noChangeArrowheads="1"/>
            </p:cNvSpPr>
            <p:nvPr/>
          </p:nvSpPr>
          <p:spPr bwMode="auto">
            <a:xfrm>
              <a:off x="4818" y="6903"/>
              <a:ext cx="2680" cy="9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400" b="1" dirty="0" smtClean="0">
                <a:latin typeface="Arial" pitchFamily="34" charset="0"/>
                <a:ea typeface="Times New Roman" pitchFamily="18" charset="0"/>
              </a:endParaRPr>
            </a:p>
            <a:p>
              <a:pPr marL="0" marR="0" lvl="0" indent="4572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Потенциал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58" y="4436"/>
              <a:ext cx="9316" cy="6429"/>
              <a:chOff x="1358" y="4436"/>
              <a:chExt cx="9316" cy="6429"/>
            </a:xfrm>
          </p:grpSpPr>
          <p:sp>
            <p:nvSpPr>
              <p:cNvPr id="49168" name="Oval 16"/>
              <p:cNvSpPr>
                <a:spLocks noChangeArrowheads="1"/>
              </p:cNvSpPr>
              <p:nvPr/>
            </p:nvSpPr>
            <p:spPr bwMode="auto">
              <a:xfrm>
                <a:off x="5077" y="4436"/>
                <a:ext cx="2091" cy="191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физике, математике -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величина, характеризующая энергетическое состояние системы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7" name="Oval 15"/>
              <p:cNvSpPr>
                <a:spLocks noChangeArrowheads="1"/>
              </p:cNvSpPr>
              <p:nvPr/>
            </p:nvSpPr>
            <p:spPr bwMode="auto">
              <a:xfrm>
                <a:off x="7948" y="4541"/>
                <a:ext cx="2227" cy="17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философии</a:t>
                </a:r>
                <a:r>
                  <a:rPr kumimoji="0" lang="ru-RU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–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то, что является возможным 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(</a:t>
                </a:r>
                <a:r>
                  <a:rPr kumimoji="0" lang="en-US" sz="105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ist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</a:t>
                </a:r>
                <a:r>
                  <a:rPr kumimoji="0" lang="en-US" sz="105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moglich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), </a:t>
                </a:r>
                <a:r>
                  <a:rPr kumimoji="0" lang="en-US" sz="105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способность</a:t>
                </a: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к </a:t>
                </a:r>
                <a:r>
                  <a:rPr kumimoji="0" lang="en-US" sz="105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действию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6" name="Oval 14"/>
              <p:cNvSpPr>
                <a:spLocks noChangeArrowheads="1"/>
              </p:cNvSpPr>
              <p:nvPr/>
            </p:nvSpPr>
            <p:spPr bwMode="auto">
              <a:xfrm>
                <a:off x="8084" y="6583"/>
                <a:ext cx="2590" cy="20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менеджменте –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предельные возможности, система возобновляемых внутренних ресурсов, которые проявляются в деятельности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5" name="Oval 13"/>
              <p:cNvSpPr>
                <a:spLocks noChangeArrowheads="1"/>
              </p:cNvSpPr>
              <p:nvPr/>
            </p:nvSpPr>
            <p:spPr bwMode="auto">
              <a:xfrm>
                <a:off x="6745" y="8700"/>
                <a:ext cx="2477" cy="20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социологии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– возможность изменения общества, когда речь идет о путях и направлениях развития; способность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4" name="Oval 12"/>
              <p:cNvSpPr>
                <a:spLocks noChangeArrowheads="1"/>
              </p:cNvSpPr>
              <p:nvPr/>
            </p:nvSpPr>
            <p:spPr bwMode="auto">
              <a:xfrm>
                <a:off x="3589" y="8700"/>
                <a:ext cx="2565" cy="216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педагогике –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готовность совершенствования, наличие внутренних, обеспечивающих эту готовность средств и методов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3" name="Oval 11"/>
              <p:cNvSpPr>
                <a:spLocks noChangeArrowheads="1"/>
              </p:cNvSpPr>
              <p:nvPr/>
            </p:nvSpPr>
            <p:spPr bwMode="auto">
              <a:xfrm>
                <a:off x="1358" y="6859"/>
                <a:ext cx="2579" cy="23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филологии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– чистая возможность, скрытая сила, возможность того, что существует в скрытом виде и может проявиться при определенных условиях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2" name="Oval 10"/>
              <p:cNvSpPr>
                <a:spLocks noChangeArrowheads="1"/>
              </p:cNvSpPr>
              <p:nvPr/>
            </p:nvSpPr>
            <p:spPr bwMode="auto">
              <a:xfrm>
                <a:off x="2209" y="4541"/>
                <a:ext cx="2329" cy="17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В психологии –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4572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самораспрост-раняющаяся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 волна изменения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1" name="AutoShape 9"/>
              <p:cNvSpPr>
                <a:spLocks noChangeShapeType="1"/>
              </p:cNvSpPr>
              <p:nvPr/>
            </p:nvSpPr>
            <p:spPr bwMode="auto">
              <a:xfrm>
                <a:off x="6134" y="6268"/>
                <a:ext cx="21" cy="59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60" name="AutoShape 8"/>
              <p:cNvSpPr>
                <a:spLocks noChangeShapeType="1"/>
              </p:cNvSpPr>
              <p:nvPr/>
            </p:nvSpPr>
            <p:spPr bwMode="auto">
              <a:xfrm flipH="1">
                <a:off x="7005" y="5868"/>
                <a:ext cx="1152" cy="990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9" name="AutoShape 7"/>
              <p:cNvSpPr>
                <a:spLocks noChangeShapeType="1"/>
              </p:cNvSpPr>
              <p:nvPr/>
            </p:nvSpPr>
            <p:spPr bwMode="auto">
              <a:xfrm>
                <a:off x="7368" y="7321"/>
                <a:ext cx="716" cy="275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8" name="AutoShape 6"/>
              <p:cNvSpPr>
                <a:spLocks noChangeShapeType="1"/>
              </p:cNvSpPr>
              <p:nvPr/>
            </p:nvSpPr>
            <p:spPr bwMode="auto">
              <a:xfrm>
                <a:off x="6479" y="7847"/>
                <a:ext cx="889" cy="1002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7" name="AutoShape 5"/>
              <p:cNvSpPr>
                <a:spLocks noChangeShapeType="1"/>
              </p:cNvSpPr>
              <p:nvPr/>
            </p:nvSpPr>
            <p:spPr bwMode="auto">
              <a:xfrm flipH="1">
                <a:off x="4952" y="7847"/>
                <a:ext cx="751" cy="853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6" name="AutoShape 4"/>
              <p:cNvSpPr>
                <a:spLocks noChangeShapeType="1"/>
              </p:cNvSpPr>
              <p:nvPr/>
            </p:nvSpPr>
            <p:spPr bwMode="auto">
              <a:xfrm flipH="1">
                <a:off x="3937" y="7208"/>
                <a:ext cx="751" cy="489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5" name="AutoShape 3"/>
              <p:cNvSpPr>
                <a:spLocks noChangeShapeType="1"/>
              </p:cNvSpPr>
              <p:nvPr/>
            </p:nvSpPr>
            <p:spPr bwMode="auto">
              <a:xfrm flipH="1" flipV="1">
                <a:off x="4113" y="6006"/>
                <a:ext cx="1177" cy="852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2153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Легко ли  вывести коллектив на путь развития и инновационного преобразования, легко ли управлять творческим коллективом? 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Наверное, ответ на это у каждого свой.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Когда ты готов психологически, когда ты знаешь, какие подводные течения ожидают тебя на этом пути, возможно, этот путь покажется легким. Но чаще всего, по мнению многих руководителей и старших воспитателей, это трудно, но одно бесспорно: это безумно интересно.</a:t>
            </a:r>
            <a:endParaRPr lang="ru-RU" dirty="0"/>
          </a:p>
        </p:txBody>
      </p:sp>
      <p:pic>
        <p:nvPicPr>
          <p:cNvPr id="5" name="Рисунок 4" descr="IMG_03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3933056"/>
            <a:ext cx="3730166" cy="2706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43306" y="357166"/>
            <a:ext cx="5286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ДОУ детский сад №8, в котором я работаю старшим воспитателем со дня открытия,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распахнул свои двери для воспитанников три года назад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сентября 2008 года.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Передо мной стояла  задача изучения потенциала вновь созданного педагогического коллектива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создания  одной творческой команды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IMG_707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21239971">
            <a:off x="519344" y="499773"/>
            <a:ext cx="2827103" cy="188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331640" y="3140968"/>
            <a:ext cx="228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Детский сад построен в  новом федеральном квартале для военнослужащих, уволившихся в запас.  Наши педагоги в основном – жены военнослужащих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общая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-723"/>
          <a:stretch>
            <a:fillRect/>
          </a:stretch>
        </p:blipFill>
        <p:spPr>
          <a:xfrm rot="227967">
            <a:off x="4155146" y="3275491"/>
            <a:ext cx="4152046" cy="2769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96752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latin typeface="+mn-lt"/>
              </a:rPr>
              <a:t>С целью изучения вновь созданного педагогического коллектива были выдвинуты следующие задачи:</a:t>
            </a:r>
          </a:p>
          <a:p>
            <a:pPr lvl="0" algn="just">
              <a:buFontTx/>
              <a:buChar char="•"/>
              <a:tabLst>
                <a:tab pos="768350" algn="l"/>
              </a:tabLst>
            </a:pPr>
            <a:r>
              <a:rPr lang="ru-RU" dirty="0" smtClean="0">
                <a:latin typeface="+mn-lt"/>
              </a:rPr>
              <a:t>Разработать пакет диагностических материалов, позволяющий изучить профессиональные и личностные особенности педагогов.</a:t>
            </a:r>
          </a:p>
          <a:p>
            <a:pPr lvl="0" algn="just">
              <a:buFontTx/>
              <a:buChar char="•"/>
              <a:tabLst>
                <a:tab pos="768350" algn="l"/>
              </a:tabLst>
            </a:pPr>
            <a:r>
              <a:rPr lang="ru-RU" dirty="0" smtClean="0">
                <a:latin typeface="+mn-lt"/>
                <a:ea typeface="Times New Roman" pitchFamily="18" charset="0"/>
              </a:rPr>
              <a:t> Спроектировать содержание процесса повышения профессиональной компетентности педагогов, учитывая наиболее типичные трудности и проблемы, возникающие в их профессиональной деятельности</a:t>
            </a:r>
            <a:endParaRPr lang="ru-RU" sz="1600" dirty="0" smtClean="0">
              <a:latin typeface="+mn-lt"/>
            </a:endParaRPr>
          </a:p>
          <a:p>
            <a:pPr lvl="0" algn="just" eaLnBrk="0" hangingPunct="0">
              <a:buFontTx/>
              <a:buChar char="•"/>
              <a:tabLst>
                <a:tab pos="768350" algn="l"/>
              </a:tabLst>
            </a:pPr>
            <a:r>
              <a:rPr lang="ru-RU" dirty="0" smtClean="0">
                <a:latin typeface="+mn-lt"/>
                <a:ea typeface="Times New Roman" pitchFamily="18" charset="0"/>
              </a:rPr>
              <a:t>Подобрать наиболее эффективные формы взаимодействия старшего воспитателя  с педагогами;</a:t>
            </a:r>
            <a:endParaRPr lang="ru-RU" sz="1600" dirty="0" smtClean="0">
              <a:latin typeface="+mn-lt"/>
            </a:endParaRPr>
          </a:p>
          <a:p>
            <a:pPr lvl="0" algn="just" eaLnBrk="0" hangingPunct="0">
              <a:buFontTx/>
              <a:buChar char="•"/>
              <a:tabLst>
                <a:tab pos="768350" algn="l"/>
              </a:tabLst>
            </a:pPr>
            <a:r>
              <a:rPr lang="ru-RU" dirty="0" smtClean="0">
                <a:latin typeface="+mn-lt"/>
                <a:ea typeface="Times New Roman" pitchFamily="18" charset="0"/>
              </a:rPr>
              <a:t>Организовать образовательное пространство для педагогов в детском саду;</a:t>
            </a:r>
            <a:endParaRPr lang="ru-RU" sz="3600" dirty="0" smtClean="0">
              <a:latin typeface="+mn-lt"/>
            </a:endParaRPr>
          </a:p>
          <a:p>
            <a:pPr marL="457200" lvl="0" indent="-457200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32656"/>
            <a:ext cx="422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I. </a:t>
            </a:r>
            <a:r>
              <a:rPr lang="ru-RU" sz="3200" dirty="0" smtClean="0">
                <a:solidFill>
                  <a:srgbClr val="002060"/>
                </a:solidFill>
              </a:rPr>
              <a:t>Изучение коллектива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052736"/>
            <a:ext cx="621510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Методы педагогического исследования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364333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Эмпирические:</a:t>
            </a:r>
          </a:p>
          <a:p>
            <a:r>
              <a:rPr lang="ru-RU" dirty="0" smtClean="0"/>
              <a:t>- Изучение     документации</a:t>
            </a:r>
          </a:p>
          <a:p>
            <a:pPr>
              <a:buFontTx/>
              <a:buChar char="-"/>
            </a:pPr>
            <a:r>
              <a:rPr lang="ru-RU" dirty="0" smtClean="0"/>
              <a:t> Наблюдение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беседа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анкетирование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тестирование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изучение передового педагогического опыта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928934"/>
            <a:ext cx="35719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Теоритические</a:t>
            </a:r>
            <a:r>
              <a:rPr lang="ru-RU" b="1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Анализ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синтез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абстрагирование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 моделирование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 конкретизация теоретических знаний</a:t>
            </a: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 rot="1025607">
            <a:off x="496185" y="1173320"/>
            <a:ext cx="928694" cy="1571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21363332">
            <a:off x="8055800" y="1453846"/>
            <a:ext cx="785818" cy="1619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Первый этап </a:t>
            </a:r>
            <a:r>
              <a:rPr lang="ru-RU" dirty="0" smtClean="0"/>
              <a:t>– это изучение документов  педагогов об образовании и квалификации.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26876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Уровень образования педагогов ДОУ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15719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n-lt"/>
                <a:ea typeface="Calibri" pitchFamily="34" charset="0"/>
              </a:rPr>
              <a:t>Профессиональный  уровень  педагогов достаточно высок </a:t>
            </a:r>
          </a:p>
          <a:p>
            <a:r>
              <a:rPr lang="ru-RU" i="1" dirty="0" smtClean="0">
                <a:latin typeface="+mn-lt"/>
                <a:ea typeface="Calibri" pitchFamily="34" charset="0"/>
              </a:rPr>
              <a:t>и он продолжает расти, за счет обучения воспитателей в ВУЗах заочно. </a:t>
            </a:r>
            <a:endParaRPr lang="ru-RU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84482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2008 году на момент открытия сада: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</a:t>
            </a:r>
            <a:r>
              <a:rPr lang="ru-RU" dirty="0" smtClean="0"/>
              <a:t> высшим педагогическим образованием – 62%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со средним педагогическим – 38% </a:t>
            </a:r>
          </a:p>
          <a:p>
            <a:endParaRPr lang="ru-RU" dirty="0" smtClean="0"/>
          </a:p>
          <a:p>
            <a:r>
              <a:rPr lang="ru-RU" dirty="0" smtClean="0"/>
              <a:t>В 2011 году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с высшим педагогическим образованием – 64,3%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/>
              <a:t>со средним педагогическим – 35,7%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3908" t="9023" r="7558" b="5406"/>
          <a:stretch>
            <a:fillRect/>
          </a:stretch>
        </p:blipFill>
        <p:spPr>
          <a:xfrm rot="16200000">
            <a:off x="1156939" y="-1129061"/>
            <a:ext cx="6858000" cy="9116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8010" t="8936" r="5465" b="35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99592" y="836712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Весьма значимым для нашего изучения являются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полученные  результаты потребности в саморазвитии и мотивов профессиональной деятельности воспитателей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разных этапах профессионального становления.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«Период «до 3-х лет»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стажа характеризуется отсутствием значимых корреляций потребности в саморазвитии с личностными особенностями и мотивами профессионального развития, что свидетельствует о проявлении процесса адаптации, вхождения в деятельность.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 мере приобретения опыта,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на этапе «4-9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», возникает потребность в саморазвитии педагогов, обнаруживаются прямые связи со стремлением к познанию и мотивами социальной значимости деятельности.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На этапе «10-14 лет»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потребность в саморазвитии положительно связана с общим уровнем осмысленности жизни,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а на этапе «15-20 лет»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– со стремлением проявить творческий подход к деятельности.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Для этапа «21-30 лет»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вновь характерна прямая связь потребности в саморазвитии с показателем осмысленности жизни,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а для этапа «более 30 лет»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с показателями творческой активности»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771</TotalTime>
  <Words>656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голубой с кадратиками</vt:lpstr>
      <vt:lpstr>Государственное  бюджетное  дошкольное образовательное учреждение  детский сад №8 с приоритетным направлением деятельности  по физическому развитию детей  Пушкинского района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 детский сад №8 с приоритетным направлением деятельности  по физическому развитию детей  Пушкинского района Санкт-Петербурга</dc:title>
  <dc:creator>Светлана</dc:creator>
  <cp:lastModifiedBy>Sveta</cp:lastModifiedBy>
  <cp:revision>86</cp:revision>
  <dcterms:created xsi:type="dcterms:W3CDTF">2011-08-26T07:29:17Z</dcterms:created>
  <dcterms:modified xsi:type="dcterms:W3CDTF">2012-03-23T14:02:05Z</dcterms:modified>
</cp:coreProperties>
</file>