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60" r:id="rId4"/>
    <p:sldId id="261" r:id="rId5"/>
    <p:sldId id="262" r:id="rId6"/>
    <p:sldId id="263" r:id="rId7"/>
    <p:sldId id="264" r:id="rId8"/>
    <p:sldId id="265" r:id="rId9"/>
    <p:sldId id="266" r:id="rId10"/>
    <p:sldId id="267" r:id="rId11"/>
    <p:sldId id="268" r:id="rId12"/>
    <p:sldId id="269" r:id="rId13"/>
    <p:sldId id="270" r:id="rId14"/>
    <p:sldId id="258"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55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130425"/>
            <a:ext cx="7772400" cy="1470025"/>
          </a:xfrm>
        </p:spPr>
        <p:txBody>
          <a:bodyPr/>
          <a:lstStyle>
            <a:lvl1pPr>
              <a:defRPr>
                <a:solidFill>
                  <a:schemeClr val="tx1"/>
                </a:solidFill>
              </a:defRPr>
            </a:lvl1pPr>
          </a:lstStyle>
          <a:p>
            <a:r>
              <a:rPr lang="ru-RU" smtClean="0"/>
              <a:t>Образец заголовка</a:t>
            </a:r>
            <a:endParaRPr lang="ru-RU"/>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tx1"/>
                </a:solidFill>
              </a:defRPr>
            </a:lvl1pPr>
          </a:lstStyle>
          <a:p>
            <a:r>
              <a:rPr lang="ru-RU" smtClean="0"/>
              <a:t>Образец подзаголовка</a:t>
            </a:r>
            <a:endParaRPr lang="ru-RU"/>
          </a:p>
        </p:txBody>
      </p:sp>
      <p:sp>
        <p:nvSpPr>
          <p:cNvPr id="5" name="Rectangle 11"/>
          <p:cNvSpPr>
            <a:spLocks noGrp="1" noChangeArrowheads="1"/>
          </p:cNvSpPr>
          <p:nvPr>
            <p:ph type="dt" sz="half" idx="10"/>
          </p:nvPr>
        </p:nvSpPr>
        <p:spPr/>
        <p:txBody>
          <a:bodyPr/>
          <a:lstStyle>
            <a:lvl1pPr>
              <a:defRPr b="1" smtClean="0">
                <a:solidFill>
                  <a:srgbClr val="F8F8F8"/>
                </a:solidFill>
              </a:defRPr>
            </a:lvl1pPr>
          </a:lstStyle>
          <a:p>
            <a:fld id="{093A97E0-12E1-4CCA-BFF7-4FB1FC3B8004}" type="datetimeFigureOut">
              <a:rPr lang="ru-RU" smtClean="0"/>
              <a:t>18.03.2015</a:t>
            </a:fld>
            <a:endParaRPr lang="ru-RU"/>
          </a:p>
        </p:txBody>
      </p:sp>
      <p:sp>
        <p:nvSpPr>
          <p:cNvPr id="6" name="Rectangle 12"/>
          <p:cNvSpPr>
            <a:spLocks noGrp="1" noChangeArrowheads="1"/>
          </p:cNvSpPr>
          <p:nvPr>
            <p:ph type="ftr" sz="quarter" idx="11"/>
          </p:nvPr>
        </p:nvSpPr>
        <p:spPr/>
        <p:txBody>
          <a:bodyPr/>
          <a:lstStyle>
            <a:lvl1pPr>
              <a:defRPr b="1" smtClean="0">
                <a:solidFill>
                  <a:srgbClr val="F8F8F8"/>
                </a:solidFill>
              </a:defRPr>
            </a:lvl1pPr>
          </a:lstStyle>
          <a:p>
            <a:endParaRPr lang="ru-RU"/>
          </a:p>
        </p:txBody>
      </p:sp>
      <p:sp>
        <p:nvSpPr>
          <p:cNvPr id="7" name="Rectangle 13"/>
          <p:cNvSpPr>
            <a:spLocks noGrp="1" noChangeArrowheads="1"/>
          </p:cNvSpPr>
          <p:nvPr>
            <p:ph type="sldNum" sz="quarter" idx="12"/>
          </p:nvPr>
        </p:nvSpPr>
        <p:spPr/>
        <p:txBody>
          <a:bodyPr/>
          <a:lstStyle>
            <a:lvl1pPr>
              <a:defRPr b="1" smtClean="0">
                <a:solidFill>
                  <a:srgbClr val="F8F8F8"/>
                </a:solidFill>
              </a:defRPr>
            </a:lvl1pPr>
          </a:lstStyle>
          <a:p>
            <a:fld id="{BE6B6BD7-2F27-44B3-BC66-37DBE889769A}" type="slidenum">
              <a:rPr lang="ru-RU" smtClean="0"/>
              <a:t>‹#›</a:t>
            </a:fld>
            <a:endParaRPr lang="ru-RU"/>
          </a:p>
        </p:txBody>
      </p:sp>
    </p:spTree>
    <p:extLst>
      <p:ext uri="{BB962C8B-B14F-4D97-AF65-F5344CB8AC3E}">
        <p14:creationId xmlns:p14="http://schemas.microsoft.com/office/powerpoint/2010/main" val="1844485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4"/>
          <p:cNvSpPr>
            <a:spLocks noGrp="1" noChangeArrowheads="1"/>
          </p:cNvSpPr>
          <p:nvPr>
            <p:ph type="dt" sz="half" idx="10"/>
          </p:nvPr>
        </p:nvSpPr>
        <p:spPr>
          <a:ln/>
        </p:spPr>
        <p:txBody>
          <a:bodyPr/>
          <a:lstStyle>
            <a:lvl1pPr>
              <a:defRPr/>
            </a:lvl1pPr>
          </a:lstStyle>
          <a:p>
            <a:fld id="{093A97E0-12E1-4CCA-BFF7-4FB1FC3B8004}" type="datetimeFigureOut">
              <a:rPr lang="ru-RU" smtClean="0"/>
              <a:t>18.03.2015</a:t>
            </a:fld>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BE6B6BD7-2F27-44B3-BC66-37DBE889769A}" type="slidenum">
              <a:rPr lang="ru-RU" smtClean="0"/>
              <a:t>‹#›</a:t>
            </a:fld>
            <a:endParaRPr lang="ru-RU"/>
          </a:p>
        </p:txBody>
      </p:sp>
    </p:spTree>
    <p:extLst>
      <p:ext uri="{BB962C8B-B14F-4D97-AF65-F5344CB8AC3E}">
        <p14:creationId xmlns:p14="http://schemas.microsoft.com/office/powerpoint/2010/main" val="2280711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74638"/>
            <a:ext cx="188595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1143000" y="274638"/>
            <a:ext cx="550545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4"/>
          <p:cNvSpPr>
            <a:spLocks noGrp="1" noChangeArrowheads="1"/>
          </p:cNvSpPr>
          <p:nvPr>
            <p:ph type="dt" sz="half" idx="10"/>
          </p:nvPr>
        </p:nvSpPr>
        <p:spPr>
          <a:ln/>
        </p:spPr>
        <p:txBody>
          <a:bodyPr/>
          <a:lstStyle>
            <a:lvl1pPr>
              <a:defRPr/>
            </a:lvl1pPr>
          </a:lstStyle>
          <a:p>
            <a:fld id="{093A97E0-12E1-4CCA-BFF7-4FB1FC3B8004}" type="datetimeFigureOut">
              <a:rPr lang="ru-RU" smtClean="0"/>
              <a:t>18.03.2015</a:t>
            </a:fld>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BE6B6BD7-2F27-44B3-BC66-37DBE889769A}" type="slidenum">
              <a:rPr lang="ru-RU" smtClean="0"/>
              <a:t>‹#›</a:t>
            </a:fld>
            <a:endParaRPr lang="ru-RU"/>
          </a:p>
        </p:txBody>
      </p:sp>
    </p:spTree>
    <p:extLst>
      <p:ext uri="{BB962C8B-B14F-4D97-AF65-F5344CB8AC3E}">
        <p14:creationId xmlns:p14="http://schemas.microsoft.com/office/powerpoint/2010/main" val="2495796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4"/>
          <p:cNvSpPr>
            <a:spLocks noGrp="1" noChangeArrowheads="1"/>
          </p:cNvSpPr>
          <p:nvPr>
            <p:ph type="dt" sz="half" idx="10"/>
          </p:nvPr>
        </p:nvSpPr>
        <p:spPr>
          <a:ln/>
        </p:spPr>
        <p:txBody>
          <a:bodyPr/>
          <a:lstStyle>
            <a:lvl1pPr>
              <a:defRPr/>
            </a:lvl1pPr>
          </a:lstStyle>
          <a:p>
            <a:fld id="{093A97E0-12E1-4CCA-BFF7-4FB1FC3B8004}" type="datetimeFigureOut">
              <a:rPr lang="ru-RU" smtClean="0"/>
              <a:t>18.03.2015</a:t>
            </a:fld>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BE6B6BD7-2F27-44B3-BC66-37DBE889769A}" type="slidenum">
              <a:rPr lang="ru-RU" smtClean="0"/>
              <a:t>‹#›</a:t>
            </a:fld>
            <a:endParaRPr lang="ru-RU"/>
          </a:p>
        </p:txBody>
      </p:sp>
    </p:spTree>
    <p:extLst>
      <p:ext uri="{BB962C8B-B14F-4D97-AF65-F5344CB8AC3E}">
        <p14:creationId xmlns:p14="http://schemas.microsoft.com/office/powerpoint/2010/main" val="2413855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fld id="{093A97E0-12E1-4CCA-BFF7-4FB1FC3B8004}" type="datetimeFigureOut">
              <a:rPr lang="ru-RU" smtClean="0"/>
              <a:t>18.03.2015</a:t>
            </a:fld>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BE6B6BD7-2F27-44B3-BC66-37DBE889769A}" type="slidenum">
              <a:rPr lang="ru-RU" smtClean="0"/>
              <a:t>‹#›</a:t>
            </a:fld>
            <a:endParaRPr lang="ru-RU"/>
          </a:p>
        </p:txBody>
      </p:sp>
    </p:spTree>
    <p:extLst>
      <p:ext uri="{BB962C8B-B14F-4D97-AF65-F5344CB8AC3E}">
        <p14:creationId xmlns:p14="http://schemas.microsoft.com/office/powerpoint/2010/main" val="3655665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1143000" y="1600200"/>
            <a:ext cx="3695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991100" y="1600200"/>
            <a:ext cx="3695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Rectangle 4"/>
          <p:cNvSpPr>
            <a:spLocks noGrp="1" noChangeArrowheads="1"/>
          </p:cNvSpPr>
          <p:nvPr>
            <p:ph type="dt" sz="half" idx="10"/>
          </p:nvPr>
        </p:nvSpPr>
        <p:spPr>
          <a:ln/>
        </p:spPr>
        <p:txBody>
          <a:bodyPr/>
          <a:lstStyle>
            <a:lvl1pPr>
              <a:defRPr/>
            </a:lvl1pPr>
          </a:lstStyle>
          <a:p>
            <a:fld id="{093A97E0-12E1-4CCA-BFF7-4FB1FC3B8004}" type="datetimeFigureOut">
              <a:rPr lang="ru-RU" smtClean="0"/>
              <a:t>18.03.2015</a:t>
            </a:fld>
            <a:endParaRPr lang="ru-RU"/>
          </a:p>
        </p:txBody>
      </p:sp>
      <p:sp>
        <p:nvSpPr>
          <p:cNvPr id="6" name="Rectangle 5"/>
          <p:cNvSpPr>
            <a:spLocks noGrp="1" noChangeArrowheads="1"/>
          </p:cNvSpPr>
          <p:nvPr>
            <p:ph type="ftr" sz="quarter" idx="11"/>
          </p:nvPr>
        </p:nvSpPr>
        <p:spPr>
          <a:ln/>
        </p:spPr>
        <p:txBody>
          <a:bodyPr/>
          <a:lstStyle>
            <a:lvl1pPr>
              <a:defRPr/>
            </a:lvl1pPr>
          </a:lstStyle>
          <a:p>
            <a:endParaRPr lang="ru-RU"/>
          </a:p>
        </p:txBody>
      </p:sp>
      <p:sp>
        <p:nvSpPr>
          <p:cNvPr id="7" name="Rectangle 6"/>
          <p:cNvSpPr>
            <a:spLocks noGrp="1" noChangeArrowheads="1"/>
          </p:cNvSpPr>
          <p:nvPr>
            <p:ph type="sldNum" sz="quarter" idx="12"/>
          </p:nvPr>
        </p:nvSpPr>
        <p:spPr>
          <a:ln/>
        </p:spPr>
        <p:txBody>
          <a:bodyPr/>
          <a:lstStyle>
            <a:lvl1pPr>
              <a:defRPr/>
            </a:lvl1pPr>
          </a:lstStyle>
          <a:p>
            <a:fld id="{BE6B6BD7-2F27-44B3-BC66-37DBE889769A}" type="slidenum">
              <a:rPr lang="ru-RU" smtClean="0"/>
              <a:t>‹#›</a:t>
            </a:fld>
            <a:endParaRPr lang="ru-RU"/>
          </a:p>
        </p:txBody>
      </p:sp>
    </p:spTree>
    <p:extLst>
      <p:ext uri="{BB962C8B-B14F-4D97-AF65-F5344CB8AC3E}">
        <p14:creationId xmlns:p14="http://schemas.microsoft.com/office/powerpoint/2010/main" val="3207500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Rectangle 4"/>
          <p:cNvSpPr>
            <a:spLocks noGrp="1" noChangeArrowheads="1"/>
          </p:cNvSpPr>
          <p:nvPr>
            <p:ph type="dt" sz="half" idx="10"/>
          </p:nvPr>
        </p:nvSpPr>
        <p:spPr>
          <a:ln/>
        </p:spPr>
        <p:txBody>
          <a:bodyPr/>
          <a:lstStyle>
            <a:lvl1pPr>
              <a:defRPr/>
            </a:lvl1pPr>
          </a:lstStyle>
          <a:p>
            <a:fld id="{093A97E0-12E1-4CCA-BFF7-4FB1FC3B8004}" type="datetimeFigureOut">
              <a:rPr lang="ru-RU" smtClean="0"/>
              <a:t>18.03.2015</a:t>
            </a:fld>
            <a:endParaRPr lang="ru-RU"/>
          </a:p>
        </p:txBody>
      </p:sp>
      <p:sp>
        <p:nvSpPr>
          <p:cNvPr id="8" name="Rectangle 5"/>
          <p:cNvSpPr>
            <a:spLocks noGrp="1" noChangeArrowheads="1"/>
          </p:cNvSpPr>
          <p:nvPr>
            <p:ph type="ftr" sz="quarter" idx="11"/>
          </p:nvPr>
        </p:nvSpPr>
        <p:spPr>
          <a:ln/>
        </p:spPr>
        <p:txBody>
          <a:bodyPr/>
          <a:lstStyle>
            <a:lvl1pPr>
              <a:defRPr/>
            </a:lvl1pPr>
          </a:lstStyle>
          <a:p>
            <a:endParaRPr lang="ru-RU"/>
          </a:p>
        </p:txBody>
      </p:sp>
      <p:sp>
        <p:nvSpPr>
          <p:cNvPr id="9" name="Rectangle 6"/>
          <p:cNvSpPr>
            <a:spLocks noGrp="1" noChangeArrowheads="1"/>
          </p:cNvSpPr>
          <p:nvPr>
            <p:ph type="sldNum" sz="quarter" idx="12"/>
          </p:nvPr>
        </p:nvSpPr>
        <p:spPr>
          <a:ln/>
        </p:spPr>
        <p:txBody>
          <a:bodyPr/>
          <a:lstStyle>
            <a:lvl1pPr>
              <a:defRPr/>
            </a:lvl1pPr>
          </a:lstStyle>
          <a:p>
            <a:fld id="{BE6B6BD7-2F27-44B3-BC66-37DBE889769A}" type="slidenum">
              <a:rPr lang="ru-RU" smtClean="0"/>
              <a:t>‹#›</a:t>
            </a:fld>
            <a:endParaRPr lang="ru-RU"/>
          </a:p>
        </p:txBody>
      </p:sp>
    </p:spTree>
    <p:extLst>
      <p:ext uri="{BB962C8B-B14F-4D97-AF65-F5344CB8AC3E}">
        <p14:creationId xmlns:p14="http://schemas.microsoft.com/office/powerpoint/2010/main" val="1201015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Rectangle 4"/>
          <p:cNvSpPr>
            <a:spLocks noGrp="1" noChangeArrowheads="1"/>
          </p:cNvSpPr>
          <p:nvPr>
            <p:ph type="dt" sz="half" idx="10"/>
          </p:nvPr>
        </p:nvSpPr>
        <p:spPr>
          <a:ln/>
        </p:spPr>
        <p:txBody>
          <a:bodyPr/>
          <a:lstStyle>
            <a:lvl1pPr>
              <a:defRPr/>
            </a:lvl1pPr>
          </a:lstStyle>
          <a:p>
            <a:fld id="{093A97E0-12E1-4CCA-BFF7-4FB1FC3B8004}" type="datetimeFigureOut">
              <a:rPr lang="ru-RU" smtClean="0"/>
              <a:t>18.03.2015</a:t>
            </a:fld>
            <a:endParaRPr lang="ru-RU"/>
          </a:p>
        </p:txBody>
      </p:sp>
      <p:sp>
        <p:nvSpPr>
          <p:cNvPr id="4" name="Rectangle 5"/>
          <p:cNvSpPr>
            <a:spLocks noGrp="1" noChangeArrowheads="1"/>
          </p:cNvSpPr>
          <p:nvPr>
            <p:ph type="ftr" sz="quarter" idx="11"/>
          </p:nvPr>
        </p:nvSpPr>
        <p:spPr>
          <a:ln/>
        </p:spPr>
        <p:txBody>
          <a:bodyPr/>
          <a:lstStyle>
            <a:lvl1pPr>
              <a:defRPr/>
            </a:lvl1pPr>
          </a:lstStyle>
          <a:p>
            <a:endParaRPr lang="ru-RU"/>
          </a:p>
        </p:txBody>
      </p:sp>
      <p:sp>
        <p:nvSpPr>
          <p:cNvPr id="5" name="Rectangle 6"/>
          <p:cNvSpPr>
            <a:spLocks noGrp="1" noChangeArrowheads="1"/>
          </p:cNvSpPr>
          <p:nvPr>
            <p:ph type="sldNum" sz="quarter" idx="12"/>
          </p:nvPr>
        </p:nvSpPr>
        <p:spPr>
          <a:ln/>
        </p:spPr>
        <p:txBody>
          <a:bodyPr/>
          <a:lstStyle>
            <a:lvl1pPr>
              <a:defRPr/>
            </a:lvl1pPr>
          </a:lstStyle>
          <a:p>
            <a:fld id="{BE6B6BD7-2F27-44B3-BC66-37DBE889769A}" type="slidenum">
              <a:rPr lang="ru-RU" smtClean="0"/>
              <a:t>‹#›</a:t>
            </a:fld>
            <a:endParaRPr lang="ru-RU"/>
          </a:p>
        </p:txBody>
      </p:sp>
    </p:spTree>
    <p:extLst>
      <p:ext uri="{BB962C8B-B14F-4D97-AF65-F5344CB8AC3E}">
        <p14:creationId xmlns:p14="http://schemas.microsoft.com/office/powerpoint/2010/main" val="3320858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093A97E0-12E1-4CCA-BFF7-4FB1FC3B8004}" type="datetimeFigureOut">
              <a:rPr lang="ru-RU" smtClean="0"/>
              <a:t>18.03.2015</a:t>
            </a:fld>
            <a:endParaRPr lang="ru-RU"/>
          </a:p>
        </p:txBody>
      </p:sp>
      <p:sp>
        <p:nvSpPr>
          <p:cNvPr id="3" name="Rectangle 5"/>
          <p:cNvSpPr>
            <a:spLocks noGrp="1" noChangeArrowheads="1"/>
          </p:cNvSpPr>
          <p:nvPr>
            <p:ph type="ftr" sz="quarter" idx="11"/>
          </p:nvPr>
        </p:nvSpPr>
        <p:spPr>
          <a:ln/>
        </p:spPr>
        <p:txBody>
          <a:bodyPr/>
          <a:lstStyle>
            <a:lvl1pPr>
              <a:defRPr/>
            </a:lvl1pPr>
          </a:lstStyle>
          <a:p>
            <a:endParaRPr lang="ru-RU"/>
          </a:p>
        </p:txBody>
      </p:sp>
      <p:sp>
        <p:nvSpPr>
          <p:cNvPr id="4" name="Rectangle 6"/>
          <p:cNvSpPr>
            <a:spLocks noGrp="1" noChangeArrowheads="1"/>
          </p:cNvSpPr>
          <p:nvPr>
            <p:ph type="sldNum" sz="quarter" idx="12"/>
          </p:nvPr>
        </p:nvSpPr>
        <p:spPr>
          <a:ln/>
        </p:spPr>
        <p:txBody>
          <a:bodyPr/>
          <a:lstStyle>
            <a:lvl1pPr>
              <a:defRPr/>
            </a:lvl1pPr>
          </a:lstStyle>
          <a:p>
            <a:fld id="{BE6B6BD7-2F27-44B3-BC66-37DBE889769A}" type="slidenum">
              <a:rPr lang="ru-RU" smtClean="0"/>
              <a:t>‹#›</a:t>
            </a:fld>
            <a:endParaRPr lang="ru-RU"/>
          </a:p>
        </p:txBody>
      </p:sp>
    </p:spTree>
    <p:extLst>
      <p:ext uri="{BB962C8B-B14F-4D97-AF65-F5344CB8AC3E}">
        <p14:creationId xmlns:p14="http://schemas.microsoft.com/office/powerpoint/2010/main" val="233870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fld id="{093A97E0-12E1-4CCA-BFF7-4FB1FC3B8004}" type="datetimeFigureOut">
              <a:rPr lang="ru-RU" smtClean="0"/>
              <a:t>18.03.2015</a:t>
            </a:fld>
            <a:endParaRPr lang="ru-RU"/>
          </a:p>
        </p:txBody>
      </p:sp>
      <p:sp>
        <p:nvSpPr>
          <p:cNvPr id="6" name="Rectangle 5"/>
          <p:cNvSpPr>
            <a:spLocks noGrp="1" noChangeArrowheads="1"/>
          </p:cNvSpPr>
          <p:nvPr>
            <p:ph type="ftr" sz="quarter" idx="11"/>
          </p:nvPr>
        </p:nvSpPr>
        <p:spPr>
          <a:ln/>
        </p:spPr>
        <p:txBody>
          <a:bodyPr/>
          <a:lstStyle>
            <a:lvl1pPr>
              <a:defRPr/>
            </a:lvl1pPr>
          </a:lstStyle>
          <a:p>
            <a:endParaRPr lang="ru-RU"/>
          </a:p>
        </p:txBody>
      </p:sp>
      <p:sp>
        <p:nvSpPr>
          <p:cNvPr id="7" name="Rectangle 6"/>
          <p:cNvSpPr>
            <a:spLocks noGrp="1" noChangeArrowheads="1"/>
          </p:cNvSpPr>
          <p:nvPr>
            <p:ph type="sldNum" sz="quarter" idx="12"/>
          </p:nvPr>
        </p:nvSpPr>
        <p:spPr>
          <a:ln/>
        </p:spPr>
        <p:txBody>
          <a:bodyPr/>
          <a:lstStyle>
            <a:lvl1pPr>
              <a:defRPr/>
            </a:lvl1pPr>
          </a:lstStyle>
          <a:p>
            <a:fld id="{BE6B6BD7-2F27-44B3-BC66-37DBE889769A}" type="slidenum">
              <a:rPr lang="ru-RU" smtClean="0"/>
              <a:t>‹#›</a:t>
            </a:fld>
            <a:endParaRPr lang="ru-RU"/>
          </a:p>
        </p:txBody>
      </p:sp>
    </p:spTree>
    <p:extLst>
      <p:ext uri="{BB962C8B-B14F-4D97-AF65-F5344CB8AC3E}">
        <p14:creationId xmlns:p14="http://schemas.microsoft.com/office/powerpoint/2010/main" val="2581550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fld id="{093A97E0-12E1-4CCA-BFF7-4FB1FC3B8004}" type="datetimeFigureOut">
              <a:rPr lang="ru-RU" smtClean="0"/>
              <a:t>18.03.2015</a:t>
            </a:fld>
            <a:endParaRPr lang="ru-RU"/>
          </a:p>
        </p:txBody>
      </p:sp>
      <p:sp>
        <p:nvSpPr>
          <p:cNvPr id="6" name="Rectangle 5"/>
          <p:cNvSpPr>
            <a:spLocks noGrp="1" noChangeArrowheads="1"/>
          </p:cNvSpPr>
          <p:nvPr>
            <p:ph type="ftr" sz="quarter" idx="11"/>
          </p:nvPr>
        </p:nvSpPr>
        <p:spPr>
          <a:ln/>
        </p:spPr>
        <p:txBody>
          <a:bodyPr/>
          <a:lstStyle>
            <a:lvl1pPr>
              <a:defRPr/>
            </a:lvl1pPr>
          </a:lstStyle>
          <a:p>
            <a:endParaRPr lang="ru-RU"/>
          </a:p>
        </p:txBody>
      </p:sp>
      <p:sp>
        <p:nvSpPr>
          <p:cNvPr id="7" name="Rectangle 6"/>
          <p:cNvSpPr>
            <a:spLocks noGrp="1" noChangeArrowheads="1"/>
          </p:cNvSpPr>
          <p:nvPr>
            <p:ph type="sldNum" sz="quarter" idx="12"/>
          </p:nvPr>
        </p:nvSpPr>
        <p:spPr>
          <a:ln/>
        </p:spPr>
        <p:txBody>
          <a:bodyPr/>
          <a:lstStyle>
            <a:lvl1pPr>
              <a:defRPr/>
            </a:lvl1pPr>
          </a:lstStyle>
          <a:p>
            <a:fld id="{BE6B6BD7-2F27-44B3-BC66-37DBE889769A}" type="slidenum">
              <a:rPr lang="ru-RU" smtClean="0"/>
              <a:t>‹#›</a:t>
            </a:fld>
            <a:endParaRPr lang="ru-RU"/>
          </a:p>
        </p:txBody>
      </p:sp>
    </p:spTree>
    <p:extLst>
      <p:ext uri="{BB962C8B-B14F-4D97-AF65-F5344CB8AC3E}">
        <p14:creationId xmlns:p14="http://schemas.microsoft.com/office/powerpoint/2010/main" val="515886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1143000" y="274638"/>
            <a:ext cx="7543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8" name="Rectangle 3"/>
          <p:cNvSpPr>
            <a:spLocks noGrp="1" noChangeArrowheads="1"/>
          </p:cNvSpPr>
          <p:nvPr>
            <p:ph type="body" idx="1"/>
          </p:nvPr>
        </p:nvSpPr>
        <p:spPr bwMode="auto">
          <a:xfrm>
            <a:off x="1143000" y="1600200"/>
            <a:ext cx="7543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2" name="Rectangle 4"/>
          <p:cNvSpPr>
            <a:spLocks noGrp="1" noChangeArrowheads="1"/>
          </p:cNvSpPr>
          <p:nvPr>
            <p:ph type="dt" sz="half" idx="2"/>
          </p:nvPr>
        </p:nvSpPr>
        <p:spPr bwMode="auto">
          <a:xfrm>
            <a:off x="4572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solidFill>
                  <a:schemeClr val="tx2"/>
                </a:solidFill>
                <a:latin typeface="+mj-lt"/>
              </a:defRPr>
            </a:lvl1pPr>
          </a:lstStyle>
          <a:p>
            <a:fld id="{093A97E0-12E1-4CCA-BFF7-4FB1FC3B8004}" type="datetimeFigureOut">
              <a:rPr lang="ru-RU" smtClean="0"/>
              <a:t>18.03.2015</a:t>
            </a:fld>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smtClean="0">
                <a:solidFill>
                  <a:schemeClr val="tx2"/>
                </a:solidFill>
                <a:latin typeface="+mj-lt"/>
              </a:defRPr>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solidFill>
                  <a:schemeClr val="tx2"/>
                </a:solidFill>
                <a:latin typeface="+mj-lt"/>
              </a:defRPr>
            </a:lvl1pPr>
          </a:lstStyle>
          <a:p>
            <a:fld id="{BE6B6BD7-2F27-44B3-BC66-37DBE889769A}"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rebuchet MS" pitchFamily="34" charset="0"/>
        </a:defRPr>
      </a:lvl2pPr>
      <a:lvl3pPr algn="ctr" rtl="0" eaLnBrk="1" fontAlgn="base" hangingPunct="1">
        <a:spcBef>
          <a:spcPct val="0"/>
        </a:spcBef>
        <a:spcAft>
          <a:spcPct val="0"/>
        </a:spcAft>
        <a:defRPr sz="4000">
          <a:solidFill>
            <a:schemeClr val="tx2"/>
          </a:solidFill>
          <a:latin typeface="Trebuchet MS" pitchFamily="34" charset="0"/>
        </a:defRPr>
      </a:lvl3pPr>
      <a:lvl4pPr algn="ctr" rtl="0" eaLnBrk="1" fontAlgn="base" hangingPunct="1">
        <a:spcBef>
          <a:spcPct val="0"/>
        </a:spcBef>
        <a:spcAft>
          <a:spcPct val="0"/>
        </a:spcAft>
        <a:defRPr sz="4000">
          <a:solidFill>
            <a:schemeClr val="tx2"/>
          </a:solidFill>
          <a:latin typeface="Trebuchet MS" pitchFamily="34" charset="0"/>
        </a:defRPr>
      </a:lvl4pPr>
      <a:lvl5pPr algn="ctr" rtl="0" eaLnBrk="1" fontAlgn="base" hangingPunct="1">
        <a:spcBef>
          <a:spcPct val="0"/>
        </a:spcBef>
        <a:spcAft>
          <a:spcPct val="0"/>
        </a:spcAft>
        <a:defRPr sz="4000">
          <a:solidFill>
            <a:schemeClr val="tx2"/>
          </a:solidFill>
          <a:latin typeface="Trebuchet MS" pitchFamily="34" charset="0"/>
        </a:defRPr>
      </a:lvl5pPr>
      <a:lvl6pPr marL="457200" algn="ctr" rtl="0" eaLnBrk="1" fontAlgn="base" hangingPunct="1">
        <a:spcBef>
          <a:spcPct val="0"/>
        </a:spcBef>
        <a:spcAft>
          <a:spcPct val="0"/>
        </a:spcAft>
        <a:defRPr sz="4000">
          <a:solidFill>
            <a:schemeClr val="tx2"/>
          </a:solidFill>
          <a:latin typeface="Trebuchet MS" pitchFamily="34" charset="0"/>
        </a:defRPr>
      </a:lvl6pPr>
      <a:lvl7pPr marL="914400" algn="ctr" rtl="0" eaLnBrk="1" fontAlgn="base" hangingPunct="1">
        <a:spcBef>
          <a:spcPct val="0"/>
        </a:spcBef>
        <a:spcAft>
          <a:spcPct val="0"/>
        </a:spcAft>
        <a:defRPr sz="4000">
          <a:solidFill>
            <a:schemeClr val="tx2"/>
          </a:solidFill>
          <a:latin typeface="Trebuchet MS" pitchFamily="34" charset="0"/>
        </a:defRPr>
      </a:lvl7pPr>
      <a:lvl8pPr marL="1371600" algn="ctr" rtl="0" eaLnBrk="1" fontAlgn="base" hangingPunct="1">
        <a:spcBef>
          <a:spcPct val="0"/>
        </a:spcBef>
        <a:spcAft>
          <a:spcPct val="0"/>
        </a:spcAft>
        <a:defRPr sz="4000">
          <a:solidFill>
            <a:schemeClr val="tx2"/>
          </a:solidFill>
          <a:latin typeface="Trebuchet MS" pitchFamily="34" charset="0"/>
        </a:defRPr>
      </a:lvl8pPr>
      <a:lvl9pPr marL="1828800" algn="ctr" rtl="0" eaLnBrk="1" fontAlgn="base" hangingPunct="1">
        <a:spcBef>
          <a:spcPct val="0"/>
        </a:spcBef>
        <a:spcAft>
          <a:spcPct val="0"/>
        </a:spcAft>
        <a:defRPr sz="4000">
          <a:solidFill>
            <a:schemeClr val="tx2"/>
          </a:solidFill>
          <a:latin typeface="Trebuchet MS" pitchFamily="34" charset="0"/>
        </a:defRPr>
      </a:lvl9pPr>
    </p:titleStyle>
    <p:bodyStyle>
      <a:lvl1pPr marL="342900" indent="-342900" algn="l" rtl="0" eaLnBrk="1" fontAlgn="base" hangingPunct="1">
        <a:spcBef>
          <a:spcPct val="20000"/>
        </a:spcBef>
        <a:spcAft>
          <a:spcPct val="0"/>
        </a:spcAft>
        <a:buChar char="•"/>
        <a:defRPr sz="3200">
          <a:solidFill>
            <a:schemeClr val="tx2"/>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2"/>
          </a:solidFill>
          <a:latin typeface="+mn-lt"/>
        </a:defRPr>
      </a:lvl2pPr>
      <a:lvl3pPr marL="1143000" indent="-228600" algn="l" rtl="0" eaLnBrk="1" fontAlgn="base" hangingPunct="1">
        <a:spcBef>
          <a:spcPct val="20000"/>
        </a:spcBef>
        <a:spcAft>
          <a:spcPct val="0"/>
        </a:spcAft>
        <a:buChar char="•"/>
        <a:defRPr sz="2400">
          <a:solidFill>
            <a:schemeClr val="tx2"/>
          </a:solidFill>
          <a:latin typeface="+mn-lt"/>
        </a:defRPr>
      </a:lvl3pPr>
      <a:lvl4pPr marL="1600200" indent="-228600" algn="l" rtl="0" eaLnBrk="1" fontAlgn="base" hangingPunct="1">
        <a:spcBef>
          <a:spcPct val="20000"/>
        </a:spcBef>
        <a:spcAft>
          <a:spcPct val="0"/>
        </a:spcAft>
        <a:buChar char="–"/>
        <a:defRPr sz="2000">
          <a:solidFill>
            <a:schemeClr val="tx2"/>
          </a:solidFill>
          <a:latin typeface="+mn-lt"/>
        </a:defRPr>
      </a:lvl4pPr>
      <a:lvl5pPr marL="2057400" indent="-228600" algn="l" rtl="0" eaLnBrk="1" fontAlgn="base" hangingPunct="1">
        <a:spcBef>
          <a:spcPct val="20000"/>
        </a:spcBef>
        <a:spcAft>
          <a:spcPct val="0"/>
        </a:spcAft>
        <a:buChar char="»"/>
        <a:defRPr sz="2000">
          <a:solidFill>
            <a:schemeClr val="tx2"/>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764704"/>
            <a:ext cx="7772400" cy="2115666"/>
          </a:xfrm>
        </p:spPr>
        <p:txBody>
          <a:bodyPr/>
          <a:lstStyle/>
          <a:p>
            <a:r>
              <a:rPr lang="ru-RU" dirty="0" smtClean="0"/>
              <a:t>Картотека способов нетрадиционного рисования в ДОУ</a:t>
            </a:r>
            <a:endParaRPr lang="ru-RU" dirty="0"/>
          </a:p>
        </p:txBody>
      </p:sp>
      <p:sp>
        <p:nvSpPr>
          <p:cNvPr id="3" name="Подзаголовок 2"/>
          <p:cNvSpPr>
            <a:spLocks noGrp="1"/>
          </p:cNvSpPr>
          <p:nvPr>
            <p:ph type="subTitle" idx="1"/>
          </p:nvPr>
        </p:nvSpPr>
        <p:spPr>
          <a:xfrm>
            <a:off x="1371600" y="2924944"/>
            <a:ext cx="6400800" cy="3168352"/>
          </a:xfrm>
        </p:spPr>
        <p:txBody>
          <a:bodyPr/>
          <a:lstStyle/>
          <a:p>
            <a:pPr>
              <a:spcBef>
                <a:spcPct val="0"/>
              </a:spcBef>
            </a:pPr>
            <a:r>
              <a:rPr lang="ru-RU" altLang="ru-RU" sz="2000" b="1" i="1" dirty="0">
                <a:solidFill>
                  <a:schemeClr val="bg1">
                    <a:lumMod val="10000"/>
                  </a:schemeClr>
                </a:solidFill>
                <a:cs typeface="Times New Roman" pitchFamily="18" charset="0"/>
              </a:rPr>
              <a:t>Нетрадиционные изобразительные техники </a:t>
            </a:r>
            <a:r>
              <a:rPr lang="ru-RU" altLang="ru-RU" sz="2000" b="1" dirty="0">
                <a:solidFill>
                  <a:schemeClr val="bg1">
                    <a:lumMod val="10000"/>
                  </a:schemeClr>
                </a:solidFill>
                <a:cs typeface="Times New Roman" pitchFamily="18" charset="0"/>
              </a:rPr>
              <a:t>- это эффективное средство изображения, включающее новые художественно-выразительные приемы создания художественного образа, композиции и колорита, позволяющие обеспечить наибольшую выразительность образа в творческой работе, </a:t>
            </a:r>
          </a:p>
          <a:p>
            <a:pPr>
              <a:spcBef>
                <a:spcPct val="0"/>
              </a:spcBef>
            </a:pPr>
            <a:r>
              <a:rPr lang="ru-RU" altLang="ru-RU" sz="2000" b="1" dirty="0">
                <a:solidFill>
                  <a:schemeClr val="bg1">
                    <a:lumMod val="10000"/>
                  </a:schemeClr>
                </a:solidFill>
                <a:cs typeface="Times New Roman" pitchFamily="18" charset="0"/>
              </a:rPr>
              <a:t>чтобы у детей не создавалось шаблона.</a:t>
            </a:r>
            <a:endParaRPr lang="ru-RU" altLang="ru-RU" sz="2000" dirty="0">
              <a:solidFill>
                <a:schemeClr val="bg1">
                  <a:lumMod val="10000"/>
                </a:schemeClr>
              </a:solidFill>
            </a:endParaRPr>
          </a:p>
          <a:p>
            <a:endParaRPr lang="ru-RU" dirty="0"/>
          </a:p>
        </p:txBody>
      </p:sp>
    </p:spTree>
    <p:extLst>
      <p:ext uri="{BB962C8B-B14F-4D97-AF65-F5344CB8AC3E}">
        <p14:creationId xmlns:p14="http://schemas.microsoft.com/office/powerpoint/2010/main" val="2141960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93183"/>
            <a:ext cx="4248472" cy="6248685"/>
          </a:xfrm>
          <a:solidFill>
            <a:schemeClr val="bg2">
              <a:lumMod val="20000"/>
              <a:lumOff val="80000"/>
              <a:alpha val="79000"/>
            </a:schemeClr>
          </a:solidFill>
        </p:spPr>
        <p:txBody>
          <a:bodyPr/>
          <a:lstStyle/>
          <a:p>
            <a:pPr fontAlgn="auto">
              <a:spcBef>
                <a:spcPts val="0"/>
              </a:spcBef>
              <a:spcAft>
                <a:spcPts val="0"/>
              </a:spcAft>
              <a:buClr>
                <a:schemeClr val="accent3"/>
              </a:buClr>
              <a:defRPr/>
            </a:pPr>
            <a:r>
              <a:rPr lang="ru-RU" altLang="ru-RU" sz="1800" b="1" u="sng" dirty="0" smtClean="0">
                <a:solidFill>
                  <a:schemeClr val="bg1">
                    <a:lumMod val="10000"/>
                  </a:schemeClr>
                </a:solidFill>
                <a:cs typeface="Times New Roman" pitchFamily="18" charset="0"/>
              </a:rPr>
              <a:t/>
            </a:r>
            <a:br>
              <a:rPr lang="ru-RU" altLang="ru-RU" sz="1800" b="1" u="sng" dirty="0" smtClean="0">
                <a:solidFill>
                  <a:schemeClr val="bg1">
                    <a:lumMod val="10000"/>
                  </a:schemeClr>
                </a:solidFill>
                <a:cs typeface="Times New Roman" pitchFamily="18" charset="0"/>
              </a:rPr>
            </a:br>
            <a:r>
              <a:rPr lang="ru-RU" altLang="ru-RU" sz="1800" b="1" u="sng" dirty="0" err="1" smtClean="0">
                <a:solidFill>
                  <a:schemeClr val="bg1">
                    <a:lumMod val="10000"/>
                  </a:schemeClr>
                </a:solidFill>
                <a:cs typeface="Times New Roman" pitchFamily="18" charset="0"/>
              </a:rPr>
              <a:t>Набрызг</a:t>
            </a:r>
            <a:r>
              <a:rPr lang="ru-RU" altLang="ru-RU" sz="1800" b="1" u="sng" dirty="0">
                <a:solidFill>
                  <a:schemeClr val="bg1">
                    <a:lumMod val="10000"/>
                  </a:schemeClr>
                </a:solidFill>
                <a:cs typeface="Times New Roman" pitchFamily="18" charset="0"/>
              </a:rPr>
              <a:t/>
            </a:r>
            <a:br>
              <a:rPr lang="ru-RU" altLang="ru-RU" sz="1800" b="1" u="sng" dirty="0">
                <a:solidFill>
                  <a:schemeClr val="bg1">
                    <a:lumMod val="10000"/>
                  </a:schemeClr>
                </a:solidFill>
                <a:cs typeface="Times New Roman" pitchFamily="18" charset="0"/>
              </a:rPr>
            </a:br>
            <a:r>
              <a:rPr lang="ru-RU" altLang="ru-RU" sz="1800" b="1" u="sng" dirty="0" smtClean="0">
                <a:solidFill>
                  <a:schemeClr val="bg1">
                    <a:lumMod val="10000"/>
                  </a:schemeClr>
                </a:solidFill>
                <a:cs typeface="Times New Roman" pitchFamily="18" charset="0"/>
              </a:rPr>
              <a:t/>
            </a:r>
            <a:br>
              <a:rPr lang="ru-RU" altLang="ru-RU" sz="1800" b="1" u="sng" dirty="0" smtClean="0">
                <a:solidFill>
                  <a:schemeClr val="bg1">
                    <a:lumMod val="10000"/>
                  </a:schemeClr>
                </a:solidFill>
                <a:cs typeface="Times New Roman" pitchFamily="18" charset="0"/>
              </a:rPr>
            </a:br>
            <a:r>
              <a:rPr lang="ru-RU" altLang="ru-RU" sz="1800" b="1" u="sng" dirty="0" smtClean="0">
                <a:solidFill>
                  <a:schemeClr val="bg1">
                    <a:lumMod val="10000"/>
                  </a:schemeClr>
                </a:solidFill>
                <a:cs typeface="Times New Roman" pitchFamily="18" charset="0"/>
              </a:rPr>
              <a:t/>
            </a:r>
            <a:br>
              <a:rPr lang="ru-RU" altLang="ru-RU" sz="1800" b="1" u="sng" dirty="0" smtClean="0">
                <a:solidFill>
                  <a:schemeClr val="bg1">
                    <a:lumMod val="10000"/>
                  </a:schemeClr>
                </a:solidFill>
                <a:cs typeface="Times New Roman" pitchFamily="18" charset="0"/>
              </a:rPr>
            </a:br>
            <a:r>
              <a:rPr lang="ru-RU" altLang="ru-RU" sz="1800" b="1" dirty="0" smtClean="0">
                <a:solidFill>
                  <a:schemeClr val="bg1">
                    <a:lumMod val="10000"/>
                  </a:schemeClr>
                </a:solidFill>
                <a:cs typeface="Times New Roman" pitchFamily="18" charset="0"/>
              </a:rPr>
              <a:t>Возраст</a:t>
            </a:r>
            <a:r>
              <a:rPr lang="ru-RU" altLang="ru-RU" sz="1800" b="1" dirty="0">
                <a:solidFill>
                  <a:schemeClr val="bg1">
                    <a:lumMod val="10000"/>
                  </a:schemeClr>
                </a:solidFill>
                <a:cs typeface="Times New Roman" pitchFamily="18" charset="0"/>
              </a:rPr>
              <a:t>: </a:t>
            </a:r>
            <a:r>
              <a:rPr lang="ru-RU" altLang="ru-RU" sz="1800" dirty="0">
                <a:solidFill>
                  <a:schemeClr val="bg1">
                    <a:lumMod val="10000"/>
                  </a:schemeClr>
                </a:solidFill>
                <a:cs typeface="Times New Roman" pitchFamily="18" charset="0"/>
              </a:rPr>
              <a:t>от пяти лет.</a:t>
            </a:r>
            <a:r>
              <a:rPr lang="ru-RU" altLang="ru-RU" sz="1800" b="1" dirty="0">
                <a:solidFill>
                  <a:schemeClr val="bg1">
                    <a:lumMod val="10000"/>
                  </a:schemeClr>
                </a:solidFill>
                <a:cs typeface="Times New Roman" pitchFamily="18" charset="0"/>
              </a:rPr>
              <a:t/>
            </a:r>
            <a:br>
              <a:rPr lang="ru-RU" altLang="ru-RU" sz="1800" b="1" dirty="0">
                <a:solidFill>
                  <a:schemeClr val="bg1">
                    <a:lumMod val="10000"/>
                  </a:schemeClr>
                </a:solidFill>
                <a:cs typeface="Times New Roman" pitchFamily="18" charset="0"/>
              </a:rPr>
            </a:br>
            <a:r>
              <a:rPr lang="ru-RU" altLang="ru-RU" sz="1800" b="1" dirty="0">
                <a:solidFill>
                  <a:schemeClr val="bg1">
                    <a:lumMod val="10000"/>
                  </a:schemeClr>
                </a:solidFill>
                <a:cs typeface="Times New Roman" pitchFamily="18" charset="0"/>
              </a:rPr>
              <a:t> Средства выразительности: </a:t>
            </a:r>
            <a:r>
              <a:rPr lang="ru-RU" altLang="ru-RU" sz="1800" dirty="0">
                <a:solidFill>
                  <a:schemeClr val="bg1">
                    <a:lumMod val="10000"/>
                  </a:schemeClr>
                </a:solidFill>
                <a:cs typeface="Times New Roman" pitchFamily="18" charset="0"/>
              </a:rPr>
              <a:t>точка, фактура.</a:t>
            </a:r>
            <a:br>
              <a:rPr lang="ru-RU" altLang="ru-RU" sz="1800" dirty="0">
                <a:solidFill>
                  <a:schemeClr val="bg1">
                    <a:lumMod val="10000"/>
                  </a:schemeClr>
                </a:solidFill>
                <a:cs typeface="Times New Roman" pitchFamily="18" charset="0"/>
              </a:rPr>
            </a:br>
            <a:r>
              <a:rPr lang="ru-RU" altLang="ru-RU" sz="1800" b="1" dirty="0">
                <a:solidFill>
                  <a:schemeClr val="bg1">
                    <a:lumMod val="10000"/>
                  </a:schemeClr>
                </a:solidFill>
                <a:cs typeface="Times New Roman" pitchFamily="18" charset="0"/>
              </a:rPr>
              <a:t>Материалы</a:t>
            </a:r>
            <a:r>
              <a:rPr lang="ru-RU" altLang="ru-RU" sz="1800" dirty="0">
                <a:solidFill>
                  <a:schemeClr val="bg1">
                    <a:lumMod val="10000"/>
                  </a:schemeClr>
                </a:solidFill>
                <a:cs typeface="Times New Roman" pitchFamily="18" charset="0"/>
              </a:rPr>
              <a:t>: бумага, гуашь, жесткая кисть, кусочек плотного картона либо пластика (5x5 см).</a:t>
            </a:r>
            <a:br>
              <a:rPr lang="ru-RU" altLang="ru-RU" sz="1800" dirty="0">
                <a:solidFill>
                  <a:schemeClr val="bg1">
                    <a:lumMod val="10000"/>
                  </a:schemeClr>
                </a:solidFill>
                <a:cs typeface="Times New Roman" pitchFamily="18" charset="0"/>
              </a:rPr>
            </a:br>
            <a:r>
              <a:rPr lang="ru-RU" altLang="ru-RU" sz="1800" b="1" dirty="0">
                <a:solidFill>
                  <a:schemeClr val="bg1">
                    <a:lumMod val="10000"/>
                  </a:schemeClr>
                </a:solidFill>
                <a:cs typeface="Times New Roman" pitchFamily="18" charset="0"/>
              </a:rPr>
              <a:t>Способ получения изображения: </a:t>
            </a:r>
            <a:r>
              <a:rPr lang="ru-RU" altLang="ru-RU" sz="1800" dirty="0">
                <a:solidFill>
                  <a:schemeClr val="bg1">
                    <a:lumMod val="10000"/>
                  </a:schemeClr>
                </a:solidFill>
                <a:cs typeface="Times New Roman" pitchFamily="18" charset="0"/>
              </a:rPr>
              <a:t>ребенок набирает краску на кисть и ударяет кистью о картон, который держит над бумагой. Краска разбрызгивается на бумаг</a:t>
            </a:r>
            <a:r>
              <a:rPr lang="ru-RU" altLang="ru-RU" sz="1800" b="1" dirty="0">
                <a:solidFill>
                  <a:schemeClr val="bg1">
                    <a:lumMod val="10000"/>
                  </a:schemeClr>
                </a:solidFill>
                <a:cs typeface="Times New Roman" pitchFamily="18" charset="0"/>
              </a:rPr>
              <a:t>у</a:t>
            </a:r>
            <a:endParaRPr lang="ru-RU" dirty="0"/>
          </a:p>
        </p:txBody>
      </p:sp>
      <p:sp>
        <p:nvSpPr>
          <p:cNvPr id="4" name="Подзаголовок 2"/>
          <p:cNvSpPr txBox="1">
            <a:spLocks/>
          </p:cNvSpPr>
          <p:nvPr/>
        </p:nvSpPr>
        <p:spPr bwMode="auto">
          <a:xfrm>
            <a:off x="4644008" y="293183"/>
            <a:ext cx="4248472" cy="6248685"/>
          </a:xfrm>
          <a:prstGeom prst="rect">
            <a:avLst/>
          </a:prstGeom>
          <a:solidFill>
            <a:schemeClr val="bg2">
              <a:lumMod val="20000"/>
              <a:lumOff val="80000"/>
              <a:alpha val="79000"/>
            </a:schemeClr>
          </a:solidFill>
          <a:ln>
            <a:noFill/>
          </a:ln>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Tx/>
              <a:buNone/>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2"/>
                </a:solidFill>
                <a:latin typeface="+mn-lt"/>
              </a:defRPr>
            </a:lvl2pPr>
            <a:lvl3pPr marL="1143000" indent="-228600" algn="l" rtl="0" eaLnBrk="1" fontAlgn="base" hangingPunct="1">
              <a:spcBef>
                <a:spcPct val="20000"/>
              </a:spcBef>
              <a:spcAft>
                <a:spcPct val="0"/>
              </a:spcAft>
              <a:buChar char="•"/>
              <a:defRPr sz="2400">
                <a:solidFill>
                  <a:schemeClr val="tx2"/>
                </a:solidFill>
                <a:latin typeface="+mn-lt"/>
              </a:defRPr>
            </a:lvl3pPr>
            <a:lvl4pPr marL="1600200" indent="-228600" algn="l" rtl="0" eaLnBrk="1" fontAlgn="base" hangingPunct="1">
              <a:spcBef>
                <a:spcPct val="20000"/>
              </a:spcBef>
              <a:spcAft>
                <a:spcPct val="0"/>
              </a:spcAft>
              <a:buChar char="–"/>
              <a:defRPr sz="2000">
                <a:solidFill>
                  <a:schemeClr val="tx2"/>
                </a:solidFill>
                <a:latin typeface="+mn-lt"/>
              </a:defRPr>
            </a:lvl4pPr>
            <a:lvl5pPr marL="2057400" indent="-228600" algn="l" rtl="0" eaLnBrk="1" fontAlgn="base" hangingPunct="1">
              <a:spcBef>
                <a:spcPct val="20000"/>
              </a:spcBef>
              <a:spcAft>
                <a:spcPct val="0"/>
              </a:spcAft>
              <a:buChar char="»"/>
              <a:defRPr sz="2000">
                <a:solidFill>
                  <a:schemeClr val="tx2"/>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a:lstStyle>
          <a:p>
            <a:r>
              <a:rPr lang="ru-RU" altLang="ru-RU" sz="1800" b="1" u="sng" dirty="0">
                <a:solidFill>
                  <a:schemeClr val="bg1">
                    <a:lumMod val="10000"/>
                  </a:schemeClr>
                </a:solidFill>
              </a:rPr>
              <a:t>Рисование расчёской, зубной щеткой.</a:t>
            </a:r>
            <a:br>
              <a:rPr lang="ru-RU" altLang="ru-RU" sz="1800" b="1" u="sng" dirty="0">
                <a:solidFill>
                  <a:schemeClr val="bg1">
                    <a:lumMod val="10000"/>
                  </a:schemeClr>
                </a:solidFill>
              </a:rPr>
            </a:br>
            <a:r>
              <a:rPr lang="ru-RU" altLang="ru-RU" sz="1800" b="1" dirty="0" smtClean="0">
                <a:solidFill>
                  <a:schemeClr val="bg1">
                    <a:lumMod val="10000"/>
                  </a:schemeClr>
                </a:solidFill>
              </a:rPr>
              <a:t>Возраст</a:t>
            </a:r>
            <a:r>
              <a:rPr lang="ru-RU" altLang="ru-RU" sz="1800" b="1" dirty="0">
                <a:solidFill>
                  <a:schemeClr val="bg1">
                    <a:lumMod val="10000"/>
                  </a:schemeClr>
                </a:solidFill>
              </a:rPr>
              <a:t>: </a:t>
            </a:r>
            <a:r>
              <a:rPr lang="ru-RU" altLang="ru-RU" sz="1800" dirty="0">
                <a:solidFill>
                  <a:schemeClr val="bg1">
                    <a:lumMod val="10000"/>
                  </a:schemeClr>
                </a:solidFill>
              </a:rPr>
              <a:t>любой.</a:t>
            </a:r>
            <a:r>
              <a:rPr lang="ru-RU" altLang="ru-RU" sz="1800" b="1" dirty="0">
                <a:solidFill>
                  <a:schemeClr val="bg1">
                    <a:lumMod val="10000"/>
                  </a:schemeClr>
                </a:solidFill>
              </a:rPr>
              <a:t/>
            </a:r>
            <a:br>
              <a:rPr lang="ru-RU" altLang="ru-RU" sz="1800" b="1" dirty="0">
                <a:solidFill>
                  <a:schemeClr val="bg1">
                    <a:lumMod val="10000"/>
                  </a:schemeClr>
                </a:solidFill>
              </a:rPr>
            </a:br>
            <a:r>
              <a:rPr lang="ru-RU" altLang="ru-RU" sz="1800" b="1" dirty="0">
                <a:solidFill>
                  <a:schemeClr val="bg1">
                    <a:lumMod val="10000"/>
                  </a:schemeClr>
                </a:solidFill>
              </a:rPr>
              <a:t>Средства выразительности: </a:t>
            </a:r>
            <a:r>
              <a:rPr lang="ru-RU" altLang="ru-RU" sz="1800" dirty="0">
                <a:solidFill>
                  <a:schemeClr val="bg1">
                    <a:lumMod val="10000"/>
                  </a:schemeClr>
                </a:solidFill>
              </a:rPr>
              <a:t>объемность, цвет.</a:t>
            </a:r>
            <a:br>
              <a:rPr lang="ru-RU" altLang="ru-RU" sz="1800" dirty="0">
                <a:solidFill>
                  <a:schemeClr val="bg1">
                    <a:lumMod val="10000"/>
                  </a:schemeClr>
                </a:solidFill>
              </a:rPr>
            </a:br>
            <a:r>
              <a:rPr lang="ru-RU" altLang="ru-RU" sz="1800" b="1" dirty="0">
                <a:solidFill>
                  <a:schemeClr val="bg1">
                    <a:lumMod val="10000"/>
                  </a:schemeClr>
                </a:solidFill>
              </a:rPr>
              <a:t>Материалы: </a:t>
            </a:r>
            <a:r>
              <a:rPr lang="ru-RU" altLang="ru-RU" sz="1800" dirty="0">
                <a:solidFill>
                  <a:schemeClr val="bg1">
                    <a:lumMod val="10000"/>
                  </a:schemeClr>
                </a:solidFill>
              </a:rPr>
              <a:t>плотная бумага, акварель, зубная щетка и т.д., вода в блюдечке.</a:t>
            </a:r>
            <a:br>
              <a:rPr lang="ru-RU" altLang="ru-RU" sz="1800" dirty="0">
                <a:solidFill>
                  <a:schemeClr val="bg1">
                    <a:lumMod val="10000"/>
                  </a:schemeClr>
                </a:solidFill>
              </a:rPr>
            </a:br>
            <a:r>
              <a:rPr lang="ru-RU" altLang="ru-RU" sz="1800" b="1" dirty="0">
                <a:solidFill>
                  <a:schemeClr val="bg1">
                    <a:lumMod val="10000"/>
                  </a:schemeClr>
                </a:solidFill>
              </a:rPr>
              <a:t>Способ получения изображения: </a:t>
            </a:r>
            <a:r>
              <a:rPr lang="ru-RU" altLang="ru-RU" sz="1800" dirty="0">
                <a:solidFill>
                  <a:schemeClr val="bg1">
                    <a:lumMod val="10000"/>
                  </a:schemeClr>
                </a:solidFill>
              </a:rPr>
              <a:t>Благодаря жестковатым, густым, ровно расположенным щетинкам она позволяет быстро и легко тонировать бумагу или наносить элементы рисунка с разной плотностью густоты краски. Щетку нельзя сильно мочить, то есть полусухую зубную щетку окунаем в гуашь, консистенции кашицы и можно приступать к работе.</a:t>
            </a:r>
            <a:br>
              <a:rPr lang="ru-RU" altLang="ru-RU" sz="1800" dirty="0">
                <a:solidFill>
                  <a:schemeClr val="bg1">
                    <a:lumMod val="10000"/>
                  </a:schemeClr>
                </a:solidFill>
              </a:rPr>
            </a:br>
            <a:r>
              <a:rPr lang="ru-RU" altLang="ru-RU" sz="1800" dirty="0">
                <a:solidFill>
                  <a:schemeClr val="bg1">
                    <a:lumMod val="10000"/>
                  </a:schemeClr>
                </a:solidFill>
              </a:rPr>
              <a:t>Способ получения изображения: </a:t>
            </a:r>
            <a:br>
              <a:rPr lang="ru-RU" altLang="ru-RU" sz="1800" dirty="0">
                <a:solidFill>
                  <a:schemeClr val="bg1">
                    <a:lumMod val="10000"/>
                  </a:schemeClr>
                </a:solidFill>
              </a:rPr>
            </a:br>
            <a:r>
              <a:rPr lang="ru-RU" altLang="ru-RU" sz="1800" dirty="0">
                <a:solidFill>
                  <a:schemeClr val="bg1">
                    <a:lumMod val="10000"/>
                  </a:schemeClr>
                </a:solidFill>
              </a:rPr>
              <a:t>обмакивание в </a:t>
            </a:r>
            <a:r>
              <a:rPr lang="ru-RU" altLang="ru-RU" sz="1800" dirty="0" smtClean="0">
                <a:solidFill>
                  <a:schemeClr val="bg1">
                    <a:lumMod val="10000"/>
                  </a:schemeClr>
                </a:solidFill>
              </a:rPr>
              <a:t>жидкую </a:t>
            </a:r>
            <a:r>
              <a:rPr lang="ru-RU" altLang="ru-RU" sz="1800" dirty="0">
                <a:solidFill>
                  <a:schemeClr val="bg1">
                    <a:lumMod val="10000"/>
                  </a:schemeClr>
                </a:solidFill>
              </a:rPr>
              <a:t>краску и </a:t>
            </a:r>
            <a:r>
              <a:rPr lang="ru-RU" altLang="ru-RU" sz="1800" dirty="0" smtClean="0">
                <a:solidFill>
                  <a:schemeClr val="bg1">
                    <a:lumMod val="10000"/>
                  </a:schemeClr>
                </a:solidFill>
              </a:rPr>
              <a:t>рисование </a:t>
            </a:r>
            <a:r>
              <a:rPr lang="ru-RU" altLang="ru-RU" sz="1800" dirty="0">
                <a:solidFill>
                  <a:schemeClr val="bg1">
                    <a:lumMod val="10000"/>
                  </a:schemeClr>
                </a:solidFill>
              </a:rPr>
              <a:t>по разной </a:t>
            </a:r>
            <a:br>
              <a:rPr lang="ru-RU" altLang="ru-RU" sz="1800" dirty="0">
                <a:solidFill>
                  <a:schemeClr val="bg1">
                    <a:lumMod val="10000"/>
                  </a:schemeClr>
                </a:solidFill>
              </a:rPr>
            </a:br>
            <a:r>
              <a:rPr lang="ru-RU" altLang="ru-RU" sz="1800" dirty="0">
                <a:solidFill>
                  <a:schemeClr val="bg1">
                    <a:lumMod val="10000"/>
                  </a:schemeClr>
                </a:solidFill>
              </a:rPr>
              <a:t>поверхности.</a:t>
            </a:r>
            <a:br>
              <a:rPr lang="ru-RU" altLang="ru-RU" sz="1800" dirty="0">
                <a:solidFill>
                  <a:schemeClr val="bg1">
                    <a:lumMod val="10000"/>
                  </a:schemeClr>
                </a:solidFill>
              </a:rPr>
            </a:br>
            <a:endParaRPr lang="ru-RU" sz="1800" dirty="0">
              <a:solidFill>
                <a:schemeClr val="bg1"/>
              </a:solidFill>
            </a:endParaRPr>
          </a:p>
        </p:txBody>
      </p:sp>
    </p:spTree>
    <p:extLst>
      <p:ext uri="{BB962C8B-B14F-4D97-AF65-F5344CB8AC3E}">
        <p14:creationId xmlns:p14="http://schemas.microsoft.com/office/powerpoint/2010/main" val="870164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93183"/>
            <a:ext cx="4248472" cy="6248685"/>
          </a:xfrm>
          <a:solidFill>
            <a:schemeClr val="bg2">
              <a:lumMod val="20000"/>
              <a:lumOff val="80000"/>
              <a:alpha val="79000"/>
            </a:schemeClr>
          </a:solidFill>
        </p:spPr>
        <p:txBody>
          <a:bodyPr/>
          <a:lstStyle/>
          <a:p>
            <a:pPr fontAlgn="auto">
              <a:spcBef>
                <a:spcPts val="0"/>
              </a:spcBef>
              <a:spcAft>
                <a:spcPts val="0"/>
              </a:spcAft>
              <a:buClr>
                <a:schemeClr val="accent3"/>
              </a:buClr>
              <a:defRPr/>
            </a:pPr>
            <a:r>
              <a:rPr lang="ru-RU" altLang="ru-RU" sz="1800" b="1" u="sng" dirty="0">
                <a:solidFill>
                  <a:schemeClr val="bg1">
                    <a:lumMod val="10000"/>
                  </a:schemeClr>
                </a:solidFill>
                <a:cs typeface="Times New Roman" pitchFamily="18" charset="0"/>
              </a:rPr>
              <a:t/>
            </a:r>
            <a:br>
              <a:rPr lang="ru-RU" altLang="ru-RU" sz="1800" b="1" u="sng" dirty="0">
                <a:solidFill>
                  <a:schemeClr val="bg1">
                    <a:lumMod val="10000"/>
                  </a:schemeClr>
                </a:solidFill>
                <a:cs typeface="Times New Roman" pitchFamily="18" charset="0"/>
              </a:rPr>
            </a:br>
            <a:r>
              <a:rPr lang="ru-RU" altLang="ru-RU" sz="1800" b="1" u="sng" dirty="0">
                <a:solidFill>
                  <a:schemeClr val="bg1">
                    <a:lumMod val="10000"/>
                  </a:schemeClr>
                </a:solidFill>
                <a:cs typeface="Times New Roman" pitchFamily="18" charset="0"/>
              </a:rPr>
              <a:t>Рисование песком (крупой).</a:t>
            </a:r>
            <a:br>
              <a:rPr lang="ru-RU" altLang="ru-RU" sz="1800" b="1" u="sng" dirty="0">
                <a:solidFill>
                  <a:schemeClr val="bg1">
                    <a:lumMod val="10000"/>
                  </a:schemeClr>
                </a:solidFill>
                <a:cs typeface="Times New Roman" pitchFamily="18" charset="0"/>
              </a:rPr>
            </a:br>
            <a:r>
              <a:rPr lang="ru-RU" altLang="ru-RU" sz="1800" b="1" dirty="0">
                <a:solidFill>
                  <a:schemeClr val="bg1">
                    <a:lumMod val="10000"/>
                  </a:schemeClr>
                </a:solidFill>
                <a:cs typeface="Times New Roman" pitchFamily="18" charset="0"/>
              </a:rPr>
              <a:t>Возраст: </a:t>
            </a:r>
            <a:r>
              <a:rPr lang="ru-RU" altLang="ru-RU" sz="1800" dirty="0">
                <a:solidFill>
                  <a:schemeClr val="bg1">
                    <a:lumMod val="10000"/>
                  </a:schemeClr>
                </a:solidFill>
                <a:cs typeface="Times New Roman" pitchFamily="18" charset="0"/>
              </a:rPr>
              <a:t>от шести лет.</a:t>
            </a:r>
            <a:br>
              <a:rPr lang="ru-RU" altLang="ru-RU" sz="1800" dirty="0">
                <a:solidFill>
                  <a:schemeClr val="bg1">
                    <a:lumMod val="10000"/>
                  </a:schemeClr>
                </a:solidFill>
                <a:cs typeface="Times New Roman" pitchFamily="18" charset="0"/>
              </a:rPr>
            </a:br>
            <a:r>
              <a:rPr lang="ru-RU" altLang="ru-RU" sz="1800" b="1" dirty="0">
                <a:solidFill>
                  <a:schemeClr val="bg1">
                    <a:lumMod val="10000"/>
                  </a:schemeClr>
                </a:solidFill>
                <a:cs typeface="Times New Roman" pitchFamily="18" charset="0"/>
              </a:rPr>
              <a:t>Средства выразительности: </a:t>
            </a:r>
            <a:r>
              <a:rPr lang="ru-RU" altLang="ru-RU" sz="1800" dirty="0">
                <a:solidFill>
                  <a:schemeClr val="bg1">
                    <a:lumMod val="10000"/>
                  </a:schemeClr>
                </a:solidFill>
                <a:cs typeface="Times New Roman" pitchFamily="18" charset="0"/>
              </a:rPr>
              <a:t>объем.</a:t>
            </a:r>
            <a:r>
              <a:rPr lang="ru-RU" altLang="ru-RU" sz="1800" b="1" dirty="0">
                <a:solidFill>
                  <a:schemeClr val="bg1">
                    <a:lumMod val="10000"/>
                  </a:schemeClr>
                </a:solidFill>
                <a:cs typeface="Times New Roman" pitchFamily="18" charset="0"/>
              </a:rPr>
              <a:t/>
            </a:r>
            <a:br>
              <a:rPr lang="ru-RU" altLang="ru-RU" sz="1800" b="1" dirty="0">
                <a:solidFill>
                  <a:schemeClr val="bg1">
                    <a:lumMod val="10000"/>
                  </a:schemeClr>
                </a:solidFill>
                <a:cs typeface="Times New Roman" pitchFamily="18" charset="0"/>
              </a:rPr>
            </a:br>
            <a:r>
              <a:rPr lang="ru-RU" altLang="ru-RU" sz="1800" b="1" dirty="0">
                <a:solidFill>
                  <a:schemeClr val="bg1">
                    <a:lumMod val="10000"/>
                  </a:schemeClr>
                </a:solidFill>
                <a:cs typeface="Times New Roman" pitchFamily="18" charset="0"/>
              </a:rPr>
              <a:t>Материалы: </a:t>
            </a:r>
            <a:r>
              <a:rPr lang="ru-RU" altLang="ru-RU" sz="1800" dirty="0">
                <a:solidFill>
                  <a:schemeClr val="bg1">
                    <a:lumMod val="10000"/>
                  </a:schemeClr>
                </a:solidFill>
                <a:cs typeface="Times New Roman" pitchFamily="18" charset="0"/>
              </a:rPr>
              <a:t>чистый песок или манная крупа, клей ПВА, картон, кисти для клея, простой</a:t>
            </a:r>
            <a:br>
              <a:rPr lang="ru-RU" altLang="ru-RU" sz="1800" dirty="0">
                <a:solidFill>
                  <a:schemeClr val="bg1">
                    <a:lumMod val="10000"/>
                  </a:schemeClr>
                </a:solidFill>
                <a:cs typeface="Times New Roman" pitchFamily="18" charset="0"/>
              </a:rPr>
            </a:br>
            <a:r>
              <a:rPr lang="ru-RU" altLang="ru-RU" sz="1800" dirty="0">
                <a:solidFill>
                  <a:schemeClr val="bg1">
                    <a:lumMod val="10000"/>
                  </a:schemeClr>
                </a:solidFill>
                <a:cs typeface="Times New Roman" pitchFamily="18" charset="0"/>
              </a:rPr>
              <a:t>карандаш.</a:t>
            </a:r>
            <a:br>
              <a:rPr lang="ru-RU" altLang="ru-RU" sz="1800" dirty="0">
                <a:solidFill>
                  <a:schemeClr val="bg1">
                    <a:lumMod val="10000"/>
                  </a:schemeClr>
                </a:solidFill>
                <a:cs typeface="Times New Roman" pitchFamily="18" charset="0"/>
              </a:rPr>
            </a:br>
            <a:r>
              <a:rPr lang="ru-RU" altLang="ru-RU" sz="1800" b="1" dirty="0">
                <a:solidFill>
                  <a:schemeClr val="bg1">
                    <a:lumMod val="10000"/>
                  </a:schemeClr>
                </a:solidFill>
                <a:cs typeface="Times New Roman" pitchFamily="18" charset="0"/>
              </a:rPr>
              <a:t>Способ получения: </a:t>
            </a:r>
            <a:r>
              <a:rPr lang="ru-RU" altLang="ru-RU" sz="1800" dirty="0">
                <a:solidFill>
                  <a:schemeClr val="bg1">
                    <a:lumMod val="10000"/>
                  </a:schemeClr>
                </a:solidFill>
                <a:cs typeface="Times New Roman" pitchFamily="18" charset="0"/>
              </a:rPr>
              <a:t>Ребенок готовит картон нужного цвета, простым карандашом наносит</a:t>
            </a:r>
            <a:br>
              <a:rPr lang="ru-RU" altLang="ru-RU" sz="1800" dirty="0">
                <a:solidFill>
                  <a:schemeClr val="bg1">
                    <a:lumMod val="10000"/>
                  </a:schemeClr>
                </a:solidFill>
                <a:cs typeface="Times New Roman" pitchFamily="18" charset="0"/>
              </a:rPr>
            </a:br>
            <a:r>
              <a:rPr lang="ru-RU" altLang="ru-RU" sz="1800" dirty="0">
                <a:solidFill>
                  <a:schemeClr val="bg1">
                    <a:lumMod val="10000"/>
                  </a:schemeClr>
                </a:solidFill>
                <a:cs typeface="Times New Roman" pitchFamily="18" charset="0"/>
              </a:rPr>
              <a:t>необходимый рисунок, потом каждый предмет по очереди намазывает клеем и посыпает</a:t>
            </a:r>
            <a:br>
              <a:rPr lang="ru-RU" altLang="ru-RU" sz="1800" dirty="0">
                <a:solidFill>
                  <a:schemeClr val="bg1">
                    <a:lumMod val="10000"/>
                  </a:schemeClr>
                </a:solidFill>
                <a:cs typeface="Times New Roman" pitchFamily="18" charset="0"/>
              </a:rPr>
            </a:br>
            <a:r>
              <a:rPr lang="ru-RU" altLang="ru-RU" sz="1800" dirty="0">
                <a:solidFill>
                  <a:schemeClr val="bg1">
                    <a:lumMod val="10000"/>
                  </a:schemeClr>
                </a:solidFill>
                <a:cs typeface="Times New Roman" pitchFamily="18" charset="0"/>
              </a:rPr>
              <a:t>аккуратно песком, лишний песок ссыпает на поднос. Если нужно придать больший объем,</a:t>
            </a:r>
            <a:br>
              <a:rPr lang="ru-RU" altLang="ru-RU" sz="1800" dirty="0">
                <a:solidFill>
                  <a:schemeClr val="bg1">
                    <a:lumMod val="10000"/>
                  </a:schemeClr>
                </a:solidFill>
                <a:cs typeface="Times New Roman" pitchFamily="18" charset="0"/>
              </a:rPr>
            </a:br>
            <a:r>
              <a:rPr lang="ru-RU" altLang="ru-RU" sz="1800" dirty="0">
                <a:solidFill>
                  <a:schemeClr val="bg1">
                    <a:lumMod val="10000"/>
                  </a:schemeClr>
                </a:solidFill>
                <a:cs typeface="Times New Roman" pitchFamily="18" charset="0"/>
              </a:rPr>
              <a:t>то этот предмет намазывает клеем несколько раз по поверхности песка.</a:t>
            </a:r>
            <a:br>
              <a:rPr lang="ru-RU" altLang="ru-RU" sz="1800" dirty="0">
                <a:solidFill>
                  <a:schemeClr val="bg1">
                    <a:lumMod val="10000"/>
                  </a:schemeClr>
                </a:solidFill>
                <a:cs typeface="Times New Roman" pitchFamily="18" charset="0"/>
              </a:rPr>
            </a:br>
            <a:endParaRPr lang="ru-RU" dirty="0"/>
          </a:p>
        </p:txBody>
      </p:sp>
      <p:sp>
        <p:nvSpPr>
          <p:cNvPr id="4" name="Подзаголовок 2"/>
          <p:cNvSpPr txBox="1">
            <a:spLocks/>
          </p:cNvSpPr>
          <p:nvPr/>
        </p:nvSpPr>
        <p:spPr bwMode="auto">
          <a:xfrm>
            <a:off x="4644008" y="293183"/>
            <a:ext cx="4248472" cy="6248685"/>
          </a:xfrm>
          <a:prstGeom prst="rect">
            <a:avLst/>
          </a:prstGeom>
          <a:solidFill>
            <a:schemeClr val="bg2">
              <a:lumMod val="20000"/>
              <a:lumOff val="80000"/>
              <a:alpha val="79000"/>
            </a:schemeClr>
          </a:solidFill>
          <a:ln>
            <a:noFill/>
          </a:ln>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Tx/>
              <a:buNone/>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2"/>
                </a:solidFill>
                <a:latin typeface="+mn-lt"/>
              </a:defRPr>
            </a:lvl2pPr>
            <a:lvl3pPr marL="1143000" indent="-228600" algn="l" rtl="0" eaLnBrk="1" fontAlgn="base" hangingPunct="1">
              <a:spcBef>
                <a:spcPct val="20000"/>
              </a:spcBef>
              <a:spcAft>
                <a:spcPct val="0"/>
              </a:spcAft>
              <a:buChar char="•"/>
              <a:defRPr sz="2400">
                <a:solidFill>
                  <a:schemeClr val="tx2"/>
                </a:solidFill>
                <a:latin typeface="+mn-lt"/>
              </a:defRPr>
            </a:lvl3pPr>
            <a:lvl4pPr marL="1600200" indent="-228600" algn="l" rtl="0" eaLnBrk="1" fontAlgn="base" hangingPunct="1">
              <a:spcBef>
                <a:spcPct val="20000"/>
              </a:spcBef>
              <a:spcAft>
                <a:spcPct val="0"/>
              </a:spcAft>
              <a:buChar char="–"/>
              <a:defRPr sz="2000">
                <a:solidFill>
                  <a:schemeClr val="tx2"/>
                </a:solidFill>
                <a:latin typeface="+mn-lt"/>
              </a:defRPr>
            </a:lvl4pPr>
            <a:lvl5pPr marL="2057400" indent="-228600" algn="l" rtl="0" eaLnBrk="1" fontAlgn="base" hangingPunct="1">
              <a:spcBef>
                <a:spcPct val="20000"/>
              </a:spcBef>
              <a:spcAft>
                <a:spcPct val="0"/>
              </a:spcAft>
              <a:buChar char="»"/>
              <a:defRPr sz="2000">
                <a:solidFill>
                  <a:schemeClr val="tx2"/>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a:lstStyle>
          <a:p>
            <a:r>
              <a:rPr lang="ru-RU" altLang="ru-RU" sz="1800" b="1" u="sng" dirty="0">
                <a:solidFill>
                  <a:schemeClr val="bg1">
                    <a:lumMod val="10000"/>
                  </a:schemeClr>
                </a:solidFill>
              </a:rPr>
              <a:t>Чёрно-белый </a:t>
            </a:r>
            <a:r>
              <a:rPr lang="ru-RU" altLang="ru-RU" sz="1800" b="1" u="sng" dirty="0" err="1">
                <a:solidFill>
                  <a:schemeClr val="bg1">
                    <a:lumMod val="10000"/>
                  </a:schemeClr>
                </a:solidFill>
              </a:rPr>
              <a:t>граттаж</a:t>
            </a:r>
            <a:r>
              <a:rPr lang="ru-RU" altLang="ru-RU" sz="1800" b="1" u="sng" dirty="0">
                <a:solidFill>
                  <a:schemeClr val="bg1">
                    <a:lumMod val="10000"/>
                  </a:schemeClr>
                </a:solidFill>
              </a:rPr>
              <a:t/>
            </a:r>
            <a:br>
              <a:rPr lang="ru-RU" altLang="ru-RU" sz="1800" b="1" u="sng" dirty="0">
                <a:solidFill>
                  <a:schemeClr val="bg1">
                    <a:lumMod val="10000"/>
                  </a:schemeClr>
                </a:solidFill>
              </a:rPr>
            </a:br>
            <a:r>
              <a:rPr lang="ru-RU" altLang="ru-RU" sz="1800" b="1" u="sng" dirty="0" smtClean="0">
                <a:solidFill>
                  <a:schemeClr val="bg1">
                    <a:lumMod val="10000"/>
                  </a:schemeClr>
                </a:solidFill>
              </a:rPr>
              <a:t>(</a:t>
            </a:r>
            <a:r>
              <a:rPr lang="ru-RU" altLang="ru-RU" sz="1800" b="1" u="sng" dirty="0">
                <a:solidFill>
                  <a:schemeClr val="bg1">
                    <a:lumMod val="10000"/>
                  </a:schemeClr>
                </a:solidFill>
              </a:rPr>
              <a:t>грунтованный лист )</a:t>
            </a:r>
            <a:br>
              <a:rPr lang="ru-RU" altLang="ru-RU" sz="1800" b="1" u="sng" dirty="0">
                <a:solidFill>
                  <a:schemeClr val="bg1">
                    <a:lumMod val="10000"/>
                  </a:schemeClr>
                </a:solidFill>
              </a:rPr>
            </a:br>
            <a:r>
              <a:rPr lang="ru-RU" altLang="ru-RU" sz="1800" b="1" dirty="0">
                <a:solidFill>
                  <a:schemeClr val="bg1">
                    <a:lumMod val="10000"/>
                  </a:schemeClr>
                </a:solidFill>
              </a:rPr>
              <a:t>Возраст: </a:t>
            </a:r>
            <a:r>
              <a:rPr lang="ru-RU" altLang="ru-RU" sz="1800" dirty="0">
                <a:solidFill>
                  <a:schemeClr val="bg1">
                    <a:lumMod val="10000"/>
                  </a:schemeClr>
                </a:solidFill>
              </a:rPr>
              <a:t>от 5 лет</a:t>
            </a:r>
            <a:br>
              <a:rPr lang="ru-RU" altLang="ru-RU" sz="1800" dirty="0">
                <a:solidFill>
                  <a:schemeClr val="bg1">
                    <a:lumMod val="10000"/>
                  </a:schemeClr>
                </a:solidFill>
              </a:rPr>
            </a:br>
            <a:r>
              <a:rPr lang="ru-RU" altLang="ru-RU" sz="1800" b="1" dirty="0">
                <a:solidFill>
                  <a:schemeClr val="bg1">
                    <a:lumMod val="10000"/>
                  </a:schemeClr>
                </a:solidFill>
              </a:rPr>
              <a:t>Средства выразительности: </a:t>
            </a:r>
            <a:r>
              <a:rPr lang="ru-RU" altLang="ru-RU" sz="1800" dirty="0">
                <a:solidFill>
                  <a:schemeClr val="bg1">
                    <a:lumMod val="10000"/>
                  </a:schemeClr>
                </a:solidFill>
              </a:rPr>
              <a:t>линия, штрих, контраст. </a:t>
            </a:r>
            <a:br>
              <a:rPr lang="ru-RU" altLang="ru-RU" sz="1800" dirty="0">
                <a:solidFill>
                  <a:schemeClr val="bg1">
                    <a:lumMod val="10000"/>
                  </a:schemeClr>
                </a:solidFill>
              </a:rPr>
            </a:br>
            <a:r>
              <a:rPr lang="ru-RU" altLang="ru-RU" sz="1800" b="1" dirty="0">
                <a:solidFill>
                  <a:schemeClr val="bg1">
                    <a:lumMod val="10000"/>
                  </a:schemeClr>
                </a:solidFill>
              </a:rPr>
              <a:t>Материалы: </a:t>
            </a:r>
            <a:r>
              <a:rPr lang="ru-RU" altLang="ru-RU" sz="1800" dirty="0" err="1">
                <a:solidFill>
                  <a:schemeClr val="bg1">
                    <a:lumMod val="10000"/>
                  </a:schemeClr>
                </a:solidFill>
              </a:rPr>
              <a:t>полукартон</a:t>
            </a:r>
            <a:r>
              <a:rPr lang="ru-RU" altLang="ru-RU" sz="1800" dirty="0">
                <a:solidFill>
                  <a:schemeClr val="bg1">
                    <a:lumMod val="10000"/>
                  </a:schemeClr>
                </a:solidFill>
              </a:rPr>
              <a:t>, либо плотная бумага белого цвета, свеча, широкая кисть, чёрная тушь, жидкое мыло (примерно одна капля на столовую ложку туши) или зубной порошок, мисочки для туши, палочка с заточенными концами. </a:t>
            </a:r>
            <a:br>
              <a:rPr lang="ru-RU" altLang="ru-RU" sz="1800" dirty="0">
                <a:solidFill>
                  <a:schemeClr val="bg1">
                    <a:lumMod val="10000"/>
                  </a:schemeClr>
                </a:solidFill>
              </a:rPr>
            </a:br>
            <a:r>
              <a:rPr lang="ru-RU" altLang="ru-RU" sz="1800" b="1" dirty="0">
                <a:solidFill>
                  <a:schemeClr val="bg1">
                    <a:lumMod val="10000"/>
                  </a:schemeClr>
                </a:solidFill>
              </a:rPr>
              <a:t>Способ получения изображения: </a:t>
            </a:r>
            <a:r>
              <a:rPr lang="ru-RU" altLang="ru-RU" sz="1800" dirty="0">
                <a:solidFill>
                  <a:schemeClr val="bg1">
                    <a:lumMod val="10000"/>
                  </a:schemeClr>
                </a:solidFill>
              </a:rPr>
              <a:t>ребёнок натирает свечой лист так, чтобы он весь был покрыт слоем воска. Затем на него наносится тушь с жидким мылом, либо зубной порошок, в этом случае он заливается тушью без добавок. После высыхания палочкой процарапывается рисунок.</a:t>
            </a:r>
            <a:br>
              <a:rPr lang="ru-RU" altLang="ru-RU" sz="1800" dirty="0">
                <a:solidFill>
                  <a:schemeClr val="bg1">
                    <a:lumMod val="10000"/>
                  </a:schemeClr>
                </a:solidFill>
              </a:rPr>
            </a:br>
            <a:endParaRPr lang="ru-RU" sz="1800" dirty="0">
              <a:solidFill>
                <a:schemeClr val="bg1"/>
              </a:solidFill>
            </a:endParaRPr>
          </a:p>
        </p:txBody>
      </p:sp>
    </p:spTree>
    <p:extLst>
      <p:ext uri="{BB962C8B-B14F-4D97-AF65-F5344CB8AC3E}">
        <p14:creationId xmlns:p14="http://schemas.microsoft.com/office/powerpoint/2010/main" val="3961882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93183"/>
            <a:ext cx="4248472" cy="6248685"/>
          </a:xfrm>
          <a:solidFill>
            <a:schemeClr val="bg2">
              <a:lumMod val="20000"/>
              <a:lumOff val="80000"/>
              <a:alpha val="79000"/>
            </a:schemeClr>
          </a:solidFill>
        </p:spPr>
        <p:txBody>
          <a:bodyPr/>
          <a:lstStyle/>
          <a:p>
            <a:pPr fontAlgn="auto">
              <a:spcBef>
                <a:spcPts val="0"/>
              </a:spcBef>
              <a:spcAft>
                <a:spcPts val="0"/>
              </a:spcAft>
              <a:buClr>
                <a:schemeClr val="accent3"/>
              </a:buClr>
              <a:defRPr/>
            </a:pPr>
            <a:r>
              <a:rPr lang="ru-RU" altLang="ru-RU" sz="1800" b="1" u="sng" dirty="0">
                <a:solidFill>
                  <a:schemeClr val="bg1">
                    <a:lumMod val="10000"/>
                  </a:schemeClr>
                </a:solidFill>
                <a:cs typeface="Times New Roman" pitchFamily="18" charset="0"/>
              </a:rPr>
              <a:t/>
            </a:r>
            <a:br>
              <a:rPr lang="ru-RU" altLang="ru-RU" sz="1800" b="1" u="sng" dirty="0">
                <a:solidFill>
                  <a:schemeClr val="bg1">
                    <a:lumMod val="10000"/>
                  </a:schemeClr>
                </a:solidFill>
                <a:cs typeface="Times New Roman" pitchFamily="18" charset="0"/>
              </a:rPr>
            </a:br>
            <a:r>
              <a:rPr lang="ru-RU" altLang="ru-RU" sz="1800" b="1" u="sng" dirty="0">
                <a:solidFill>
                  <a:schemeClr val="bg1">
                    <a:lumMod val="10000"/>
                  </a:schemeClr>
                </a:solidFill>
                <a:cs typeface="Times New Roman" pitchFamily="18" charset="0"/>
              </a:rPr>
              <a:t>Рисование по мокрому</a:t>
            </a:r>
            <a:br>
              <a:rPr lang="ru-RU" altLang="ru-RU" sz="1800" b="1" u="sng" dirty="0">
                <a:solidFill>
                  <a:schemeClr val="bg1">
                    <a:lumMod val="10000"/>
                  </a:schemeClr>
                </a:solidFill>
                <a:cs typeface="Times New Roman" pitchFamily="18" charset="0"/>
              </a:rPr>
            </a:br>
            <a:endParaRPr lang="ru-RU" altLang="ru-RU" sz="1800" b="1" u="sng" dirty="0" smtClean="0">
              <a:solidFill>
                <a:schemeClr val="bg1">
                  <a:lumMod val="10000"/>
                </a:schemeClr>
              </a:solidFill>
              <a:cs typeface="Times New Roman" pitchFamily="18" charset="0"/>
            </a:endParaRPr>
          </a:p>
          <a:p>
            <a:pPr fontAlgn="auto">
              <a:spcBef>
                <a:spcPts val="0"/>
              </a:spcBef>
              <a:spcAft>
                <a:spcPts val="0"/>
              </a:spcAft>
              <a:buClr>
                <a:schemeClr val="accent3"/>
              </a:buClr>
              <a:defRPr/>
            </a:pPr>
            <a:r>
              <a:rPr lang="ru-RU" altLang="ru-RU" sz="1800" b="1" dirty="0" smtClean="0">
                <a:solidFill>
                  <a:schemeClr val="bg1">
                    <a:lumMod val="10000"/>
                  </a:schemeClr>
                </a:solidFill>
                <a:cs typeface="Times New Roman" pitchFamily="18" charset="0"/>
              </a:rPr>
              <a:t>Возраст</a:t>
            </a:r>
            <a:r>
              <a:rPr lang="ru-RU" altLang="ru-RU" sz="1800" b="1" dirty="0">
                <a:solidFill>
                  <a:schemeClr val="bg1">
                    <a:lumMod val="10000"/>
                  </a:schemeClr>
                </a:solidFill>
                <a:cs typeface="Times New Roman" pitchFamily="18" charset="0"/>
              </a:rPr>
              <a:t>: </a:t>
            </a:r>
            <a:r>
              <a:rPr lang="ru-RU" altLang="ru-RU" sz="1800" dirty="0">
                <a:solidFill>
                  <a:schemeClr val="bg1">
                    <a:lumMod val="10000"/>
                  </a:schemeClr>
                </a:solidFill>
                <a:cs typeface="Times New Roman" pitchFamily="18" charset="0"/>
              </a:rPr>
              <a:t>от пяти лет.</a:t>
            </a:r>
            <a:br>
              <a:rPr lang="ru-RU" altLang="ru-RU" sz="1800" dirty="0">
                <a:solidFill>
                  <a:schemeClr val="bg1">
                    <a:lumMod val="10000"/>
                  </a:schemeClr>
                </a:solidFill>
                <a:cs typeface="Times New Roman" pitchFamily="18" charset="0"/>
              </a:rPr>
            </a:br>
            <a:r>
              <a:rPr lang="ru-RU" altLang="ru-RU" sz="1800" b="1" dirty="0">
                <a:solidFill>
                  <a:schemeClr val="bg1">
                    <a:lumMod val="10000"/>
                  </a:schemeClr>
                </a:solidFill>
                <a:cs typeface="Times New Roman" pitchFamily="18" charset="0"/>
              </a:rPr>
              <a:t> Средства выразительности: </a:t>
            </a:r>
            <a:r>
              <a:rPr lang="ru-RU" altLang="ru-RU" sz="1800" dirty="0">
                <a:solidFill>
                  <a:schemeClr val="bg1">
                    <a:lumMod val="10000"/>
                  </a:schemeClr>
                </a:solidFill>
                <a:cs typeface="Times New Roman" pitchFamily="18" charset="0"/>
              </a:rPr>
              <a:t>точка, фактура</a:t>
            </a:r>
            <a:r>
              <a:rPr lang="ru-RU" altLang="ru-RU" sz="1800" b="1" dirty="0">
                <a:solidFill>
                  <a:schemeClr val="bg1">
                    <a:lumMod val="10000"/>
                  </a:schemeClr>
                </a:solidFill>
                <a:cs typeface="Times New Roman" pitchFamily="18" charset="0"/>
              </a:rPr>
              <a:t>.</a:t>
            </a:r>
            <a:br>
              <a:rPr lang="ru-RU" altLang="ru-RU" sz="1800" b="1" dirty="0">
                <a:solidFill>
                  <a:schemeClr val="bg1">
                    <a:lumMod val="10000"/>
                  </a:schemeClr>
                </a:solidFill>
                <a:cs typeface="Times New Roman" pitchFamily="18" charset="0"/>
              </a:rPr>
            </a:br>
            <a:r>
              <a:rPr lang="ru-RU" altLang="ru-RU" sz="1800" b="1" dirty="0">
                <a:solidFill>
                  <a:schemeClr val="bg1">
                    <a:lumMod val="10000"/>
                  </a:schemeClr>
                </a:solidFill>
                <a:cs typeface="Times New Roman" pitchFamily="18" charset="0"/>
              </a:rPr>
              <a:t>Материалы: </a:t>
            </a:r>
            <a:r>
              <a:rPr lang="ru-RU" altLang="ru-RU" sz="1800" dirty="0">
                <a:solidFill>
                  <a:schemeClr val="bg1">
                    <a:lumMod val="10000"/>
                  </a:schemeClr>
                </a:solidFill>
                <a:cs typeface="Times New Roman" pitchFamily="18" charset="0"/>
              </a:rPr>
              <a:t>бумага, гуашь, жесткая кисть, кусочек плотного картона либо пластика (5x5 см).</a:t>
            </a:r>
            <a:br>
              <a:rPr lang="ru-RU" altLang="ru-RU" sz="1800" dirty="0">
                <a:solidFill>
                  <a:schemeClr val="bg1">
                    <a:lumMod val="10000"/>
                  </a:schemeClr>
                </a:solidFill>
                <a:cs typeface="Times New Roman" pitchFamily="18" charset="0"/>
              </a:rPr>
            </a:br>
            <a:r>
              <a:rPr lang="ru-RU" altLang="ru-RU" sz="1800" b="1" dirty="0">
                <a:solidFill>
                  <a:schemeClr val="bg1">
                    <a:lumMod val="10000"/>
                  </a:schemeClr>
                </a:solidFill>
                <a:cs typeface="Times New Roman" pitchFamily="18" charset="0"/>
              </a:rPr>
              <a:t>Способ получения изображения: </a:t>
            </a:r>
            <a:r>
              <a:rPr lang="ru-RU" altLang="ru-RU" sz="1800" dirty="0">
                <a:solidFill>
                  <a:schemeClr val="bg1">
                    <a:lumMod val="10000"/>
                  </a:schemeClr>
                </a:solidFill>
                <a:cs typeface="Times New Roman" pitchFamily="18" charset="0"/>
              </a:rPr>
              <a:t>ребенок набирает краску на кисть и ударяет кистью о картон, который держит над бумагой. Краска разбрызгивается на бумагу</a:t>
            </a:r>
            <a:r>
              <a:rPr lang="ru-RU" altLang="ru-RU" sz="1800" dirty="0" smtClean="0">
                <a:solidFill>
                  <a:schemeClr val="bg1">
                    <a:lumMod val="10000"/>
                  </a:schemeClr>
                </a:solidFill>
                <a:cs typeface="Times New Roman" pitchFamily="18" charset="0"/>
              </a:rPr>
              <a:t>.</a:t>
            </a:r>
            <a:r>
              <a:rPr lang="ru-RU" altLang="ru-RU" sz="1800" dirty="0">
                <a:solidFill>
                  <a:schemeClr val="bg1">
                    <a:lumMod val="10000"/>
                  </a:schemeClr>
                </a:solidFill>
                <a:cs typeface="Times New Roman" pitchFamily="18" charset="0"/>
              </a:rPr>
              <a:t/>
            </a:r>
            <a:br>
              <a:rPr lang="ru-RU" altLang="ru-RU" sz="1800" dirty="0">
                <a:solidFill>
                  <a:schemeClr val="bg1">
                    <a:lumMod val="10000"/>
                  </a:schemeClr>
                </a:solidFill>
                <a:cs typeface="Times New Roman" pitchFamily="18" charset="0"/>
              </a:rPr>
            </a:br>
            <a:endParaRPr lang="ru-RU" dirty="0"/>
          </a:p>
        </p:txBody>
      </p:sp>
      <p:sp>
        <p:nvSpPr>
          <p:cNvPr id="4" name="Подзаголовок 2"/>
          <p:cNvSpPr txBox="1">
            <a:spLocks/>
          </p:cNvSpPr>
          <p:nvPr/>
        </p:nvSpPr>
        <p:spPr bwMode="auto">
          <a:xfrm>
            <a:off x="4644008" y="293183"/>
            <a:ext cx="4248472" cy="6248685"/>
          </a:xfrm>
          <a:prstGeom prst="rect">
            <a:avLst/>
          </a:prstGeom>
          <a:solidFill>
            <a:schemeClr val="bg2">
              <a:lumMod val="20000"/>
              <a:lumOff val="80000"/>
              <a:alpha val="79000"/>
            </a:schemeClr>
          </a:solidFill>
          <a:ln>
            <a:noFill/>
          </a:ln>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Tx/>
              <a:buNone/>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2"/>
                </a:solidFill>
                <a:latin typeface="+mn-lt"/>
              </a:defRPr>
            </a:lvl2pPr>
            <a:lvl3pPr marL="1143000" indent="-228600" algn="l" rtl="0" eaLnBrk="1" fontAlgn="base" hangingPunct="1">
              <a:spcBef>
                <a:spcPct val="20000"/>
              </a:spcBef>
              <a:spcAft>
                <a:spcPct val="0"/>
              </a:spcAft>
              <a:buChar char="•"/>
              <a:defRPr sz="2400">
                <a:solidFill>
                  <a:schemeClr val="tx2"/>
                </a:solidFill>
                <a:latin typeface="+mn-lt"/>
              </a:defRPr>
            </a:lvl3pPr>
            <a:lvl4pPr marL="1600200" indent="-228600" algn="l" rtl="0" eaLnBrk="1" fontAlgn="base" hangingPunct="1">
              <a:spcBef>
                <a:spcPct val="20000"/>
              </a:spcBef>
              <a:spcAft>
                <a:spcPct val="0"/>
              </a:spcAft>
              <a:buChar char="–"/>
              <a:defRPr sz="2000">
                <a:solidFill>
                  <a:schemeClr val="tx2"/>
                </a:solidFill>
                <a:latin typeface="+mn-lt"/>
              </a:defRPr>
            </a:lvl4pPr>
            <a:lvl5pPr marL="2057400" indent="-228600" algn="l" rtl="0" eaLnBrk="1" fontAlgn="base" hangingPunct="1">
              <a:spcBef>
                <a:spcPct val="20000"/>
              </a:spcBef>
              <a:spcAft>
                <a:spcPct val="0"/>
              </a:spcAft>
              <a:buChar char="»"/>
              <a:defRPr sz="2000">
                <a:solidFill>
                  <a:schemeClr val="tx2"/>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a:lstStyle>
          <a:p>
            <a:r>
              <a:rPr lang="ru-RU" altLang="ru-RU" sz="1800" b="1" u="sng" dirty="0" err="1" smtClean="0">
                <a:solidFill>
                  <a:schemeClr val="bg1">
                    <a:lumMod val="10000"/>
                  </a:schemeClr>
                </a:solidFill>
              </a:rPr>
              <a:t>Пластилинография</a:t>
            </a:r>
            <a:endParaRPr lang="ru-RU" altLang="ru-RU" sz="1800" b="1" u="sng" dirty="0" smtClean="0">
              <a:solidFill>
                <a:schemeClr val="bg1">
                  <a:lumMod val="10000"/>
                </a:schemeClr>
              </a:solidFill>
            </a:endParaRPr>
          </a:p>
          <a:p>
            <a:endParaRPr lang="ru-RU" altLang="ru-RU" sz="1800" b="1" u="sng" dirty="0">
              <a:solidFill>
                <a:schemeClr val="bg1">
                  <a:lumMod val="10000"/>
                </a:schemeClr>
              </a:solidFill>
            </a:endParaRPr>
          </a:p>
          <a:p>
            <a:r>
              <a:rPr lang="ru-RU" altLang="ru-RU" sz="1800" b="1" dirty="0">
                <a:solidFill>
                  <a:schemeClr val="bg1">
                    <a:lumMod val="10000"/>
                  </a:schemeClr>
                </a:solidFill>
              </a:rPr>
              <a:t>Возраст</a:t>
            </a:r>
            <a:r>
              <a:rPr lang="ru-RU" altLang="ru-RU" sz="1800" b="1" dirty="0" smtClean="0">
                <a:solidFill>
                  <a:schemeClr val="bg1">
                    <a:lumMod val="10000"/>
                  </a:schemeClr>
                </a:solidFill>
              </a:rPr>
              <a:t>: </a:t>
            </a:r>
            <a:r>
              <a:rPr lang="ru-RU" altLang="ru-RU" sz="1800" dirty="0" smtClean="0">
                <a:solidFill>
                  <a:schemeClr val="bg1">
                    <a:lumMod val="10000"/>
                  </a:schemeClr>
                </a:solidFill>
              </a:rPr>
              <a:t>любой.</a:t>
            </a:r>
            <a:r>
              <a:rPr lang="ru-RU" altLang="ru-RU" sz="1800" b="1" dirty="0">
                <a:solidFill>
                  <a:schemeClr val="bg1">
                    <a:lumMod val="10000"/>
                  </a:schemeClr>
                </a:solidFill>
              </a:rPr>
              <a:t/>
            </a:r>
            <a:br>
              <a:rPr lang="ru-RU" altLang="ru-RU" sz="1800" b="1" dirty="0">
                <a:solidFill>
                  <a:schemeClr val="bg1">
                    <a:lumMod val="10000"/>
                  </a:schemeClr>
                </a:solidFill>
              </a:rPr>
            </a:br>
            <a:r>
              <a:rPr lang="ru-RU" altLang="ru-RU" sz="1800" b="1" dirty="0">
                <a:solidFill>
                  <a:schemeClr val="bg1">
                    <a:lumMod val="10000"/>
                  </a:schemeClr>
                </a:solidFill>
              </a:rPr>
              <a:t> Средства выразительности: </a:t>
            </a:r>
            <a:r>
              <a:rPr lang="ru-RU" altLang="ru-RU" sz="1800" dirty="0">
                <a:solidFill>
                  <a:schemeClr val="bg1">
                    <a:lumMod val="10000"/>
                  </a:schemeClr>
                </a:solidFill>
              </a:rPr>
              <a:t>объем, цвет, фактура.</a:t>
            </a:r>
            <a:br>
              <a:rPr lang="ru-RU" altLang="ru-RU" sz="1800" dirty="0">
                <a:solidFill>
                  <a:schemeClr val="bg1">
                    <a:lumMod val="10000"/>
                  </a:schemeClr>
                </a:solidFill>
              </a:rPr>
            </a:br>
            <a:r>
              <a:rPr lang="ru-RU" altLang="ru-RU" sz="1800" b="1" dirty="0">
                <a:solidFill>
                  <a:schemeClr val="bg1">
                    <a:lumMod val="10000"/>
                  </a:schemeClr>
                </a:solidFill>
              </a:rPr>
              <a:t>Материалы: </a:t>
            </a:r>
            <a:r>
              <a:rPr lang="ru-RU" altLang="ru-RU" sz="1800" dirty="0">
                <a:solidFill>
                  <a:schemeClr val="bg1">
                    <a:lumMod val="10000"/>
                  </a:schemeClr>
                </a:solidFill>
              </a:rPr>
              <a:t>картон с контурным рисунком, стекло; набор пластилина; салфетка для рук; стеки; бросовый и природный материалы. </a:t>
            </a:r>
            <a:br>
              <a:rPr lang="ru-RU" altLang="ru-RU" sz="1800" dirty="0">
                <a:solidFill>
                  <a:schemeClr val="bg1">
                    <a:lumMod val="10000"/>
                  </a:schemeClr>
                </a:solidFill>
              </a:rPr>
            </a:br>
            <a:r>
              <a:rPr lang="ru-RU" altLang="ru-RU" sz="1800" b="1" dirty="0">
                <a:solidFill>
                  <a:schemeClr val="bg1">
                    <a:lumMod val="10000"/>
                  </a:schemeClr>
                </a:solidFill>
              </a:rPr>
              <a:t>Способ получения изображения:</a:t>
            </a:r>
          </a:p>
          <a:p>
            <a:r>
              <a:rPr lang="ru-RU" altLang="ru-RU" sz="1800" dirty="0" smtClean="0">
                <a:solidFill>
                  <a:schemeClr val="bg1">
                    <a:lumMod val="10000"/>
                  </a:schemeClr>
                </a:solidFill>
              </a:rPr>
              <a:t>  1. </a:t>
            </a:r>
            <a:r>
              <a:rPr lang="ru-RU" altLang="ru-RU" sz="1800" dirty="0">
                <a:solidFill>
                  <a:schemeClr val="bg1">
                    <a:lumMod val="10000"/>
                  </a:schemeClr>
                </a:solidFill>
              </a:rPr>
              <a:t>Нанесение пластилина на картон. Можно сделать поверхность немного шероховатой. Для этого используются различные способы нанесения на поверхность пластилинового изображения рельефных точек, штрихов, полосок, извилин или каких-нибудь фигурных линий.</a:t>
            </a:r>
            <a:br>
              <a:rPr lang="ru-RU" altLang="ru-RU" sz="1800" dirty="0">
                <a:solidFill>
                  <a:schemeClr val="bg1">
                    <a:lumMod val="10000"/>
                  </a:schemeClr>
                </a:solidFill>
              </a:rPr>
            </a:br>
            <a:r>
              <a:rPr lang="ru-RU" altLang="ru-RU" sz="1800" dirty="0">
                <a:solidFill>
                  <a:schemeClr val="bg1">
                    <a:lumMod val="10000"/>
                  </a:schemeClr>
                </a:solidFill>
              </a:rPr>
              <a:t>Работать можно не только пальцами рук, но и стеками.</a:t>
            </a:r>
          </a:p>
        </p:txBody>
      </p:sp>
    </p:spTree>
    <p:extLst>
      <p:ext uri="{BB962C8B-B14F-4D97-AF65-F5344CB8AC3E}">
        <p14:creationId xmlns:p14="http://schemas.microsoft.com/office/powerpoint/2010/main" val="1036438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93183"/>
            <a:ext cx="4248472" cy="6248685"/>
          </a:xfrm>
          <a:solidFill>
            <a:schemeClr val="bg2">
              <a:lumMod val="20000"/>
              <a:lumOff val="80000"/>
              <a:alpha val="79000"/>
            </a:schemeClr>
          </a:solidFill>
        </p:spPr>
        <p:txBody>
          <a:bodyPr/>
          <a:lstStyle/>
          <a:p>
            <a:pPr fontAlgn="auto">
              <a:spcBef>
                <a:spcPts val="0"/>
              </a:spcBef>
              <a:spcAft>
                <a:spcPts val="0"/>
              </a:spcAft>
              <a:buClr>
                <a:schemeClr val="accent3"/>
              </a:buClr>
              <a:defRPr/>
            </a:pPr>
            <a:r>
              <a:rPr lang="ru-RU" altLang="ru-RU" sz="1600" dirty="0" smtClean="0">
                <a:solidFill>
                  <a:schemeClr val="bg1">
                    <a:lumMod val="10000"/>
                  </a:schemeClr>
                </a:solidFill>
                <a:cs typeface="Times New Roman" pitchFamily="18" charset="0"/>
              </a:rPr>
              <a:t>2.На </a:t>
            </a:r>
            <a:r>
              <a:rPr lang="ru-RU" altLang="ru-RU" sz="1600" dirty="0">
                <a:solidFill>
                  <a:schemeClr val="bg1">
                    <a:lumMod val="10000"/>
                  </a:schemeClr>
                </a:solidFill>
                <a:cs typeface="Times New Roman" pitchFamily="18" charset="0"/>
              </a:rPr>
              <a:t>картон наносится тонкий слой пластилина, выравнивается стеком, а рисунок процарапывается стеком или палочкой</a:t>
            </a:r>
            <a:br>
              <a:rPr lang="ru-RU" altLang="ru-RU" sz="1600" dirty="0">
                <a:solidFill>
                  <a:schemeClr val="bg1">
                    <a:lumMod val="10000"/>
                  </a:schemeClr>
                </a:solidFill>
                <a:cs typeface="Times New Roman" pitchFamily="18" charset="0"/>
              </a:rPr>
            </a:br>
            <a:r>
              <a:rPr lang="ru-RU" altLang="ru-RU" sz="1600" dirty="0" smtClean="0">
                <a:solidFill>
                  <a:schemeClr val="bg1">
                    <a:lumMod val="10000"/>
                  </a:schemeClr>
                </a:solidFill>
                <a:cs typeface="Times New Roman" pitchFamily="18" charset="0"/>
              </a:rPr>
              <a:t>3.Рисовать </a:t>
            </a:r>
            <a:r>
              <a:rPr lang="ru-RU" altLang="ru-RU" sz="1600" dirty="0">
                <a:solidFill>
                  <a:schemeClr val="bg1">
                    <a:lumMod val="10000"/>
                  </a:schemeClr>
                </a:solidFill>
                <a:cs typeface="Times New Roman" pitchFamily="18" charset="0"/>
              </a:rPr>
              <a:t>пластилином “горошками”, «капельками» и “жгутиками”. Из пластилина катаются горошинки или капельки и выкладываются узором на грунтованную или чистую поверхность картона, заполняя весь рисунок. Техника “жгутиками” несколько сложнее в том, что надо скатать жгутики одинаковой толщины и выкладывать их на рисунок. Можно жгутики соединить вдвое и скрутить, тогда получится красивая косичка, основа контура рисунка</a:t>
            </a:r>
            <a:r>
              <a:rPr lang="ru-RU" altLang="ru-RU" sz="1600" dirty="0" smtClean="0">
                <a:solidFill>
                  <a:schemeClr val="bg1">
                    <a:lumMod val="10000"/>
                  </a:schemeClr>
                </a:solidFill>
                <a:cs typeface="Times New Roman" pitchFamily="18" charset="0"/>
              </a:rPr>
              <a:t>.</a:t>
            </a:r>
          </a:p>
          <a:p>
            <a:pPr fontAlgn="auto">
              <a:spcBef>
                <a:spcPts val="0"/>
              </a:spcBef>
              <a:spcAft>
                <a:spcPts val="0"/>
              </a:spcAft>
              <a:buClr>
                <a:schemeClr val="accent3"/>
              </a:buClr>
              <a:defRPr/>
            </a:pPr>
            <a:r>
              <a:rPr lang="ru-RU" altLang="ru-RU" sz="1600" dirty="0">
                <a:solidFill>
                  <a:schemeClr val="bg1">
                    <a:lumMod val="10000"/>
                  </a:schemeClr>
                </a:solidFill>
              </a:rPr>
              <a:t>4.    На картон наносится рисунок, скатываются жгутики, размазываются пальцем к середине, затем заполняется центр элемента рисунка. Можно применять смешенный пластилин для большей цветовой гаммы. Работу можно сделать рельефной, накладывая на листики жилки из пластилина или мазками</a:t>
            </a:r>
            <a:r>
              <a:rPr lang="ru-RU" altLang="ru-RU" sz="1800" dirty="0">
                <a:solidFill>
                  <a:schemeClr val="bg1">
                    <a:lumMod val="10000"/>
                  </a:schemeClr>
                </a:solidFill>
              </a:rPr>
              <a:t/>
            </a:r>
            <a:br>
              <a:rPr lang="ru-RU" altLang="ru-RU" sz="1800" dirty="0">
                <a:solidFill>
                  <a:schemeClr val="bg1">
                    <a:lumMod val="10000"/>
                  </a:schemeClr>
                </a:solidFill>
              </a:rPr>
            </a:br>
            <a:r>
              <a:rPr lang="ru-RU" altLang="ru-RU" sz="1800" dirty="0">
                <a:solidFill>
                  <a:schemeClr val="bg1">
                    <a:lumMod val="10000"/>
                  </a:schemeClr>
                </a:solidFill>
                <a:cs typeface="Times New Roman" pitchFamily="18" charset="0"/>
              </a:rPr>
              <a:t/>
            </a:r>
            <a:br>
              <a:rPr lang="ru-RU" altLang="ru-RU" sz="1800" dirty="0">
                <a:solidFill>
                  <a:schemeClr val="bg1">
                    <a:lumMod val="10000"/>
                  </a:schemeClr>
                </a:solidFill>
                <a:cs typeface="Times New Roman" pitchFamily="18" charset="0"/>
              </a:rPr>
            </a:br>
            <a:endParaRPr lang="ru-RU" dirty="0"/>
          </a:p>
        </p:txBody>
      </p:sp>
      <p:sp>
        <p:nvSpPr>
          <p:cNvPr id="4" name="Подзаголовок 2"/>
          <p:cNvSpPr txBox="1">
            <a:spLocks/>
          </p:cNvSpPr>
          <p:nvPr/>
        </p:nvSpPr>
        <p:spPr bwMode="auto">
          <a:xfrm>
            <a:off x="4499992" y="293183"/>
            <a:ext cx="4536504" cy="6248685"/>
          </a:xfrm>
          <a:prstGeom prst="rect">
            <a:avLst/>
          </a:prstGeom>
          <a:solidFill>
            <a:schemeClr val="bg2">
              <a:lumMod val="20000"/>
              <a:lumOff val="80000"/>
              <a:alpha val="79000"/>
            </a:schemeClr>
          </a:solidFill>
          <a:ln>
            <a:noFill/>
          </a:ln>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Tx/>
              <a:buNone/>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2"/>
                </a:solidFill>
                <a:latin typeface="+mn-lt"/>
              </a:defRPr>
            </a:lvl2pPr>
            <a:lvl3pPr marL="1143000" indent="-228600" algn="l" rtl="0" eaLnBrk="1" fontAlgn="base" hangingPunct="1">
              <a:spcBef>
                <a:spcPct val="20000"/>
              </a:spcBef>
              <a:spcAft>
                <a:spcPct val="0"/>
              </a:spcAft>
              <a:buChar char="•"/>
              <a:defRPr sz="2400">
                <a:solidFill>
                  <a:schemeClr val="tx2"/>
                </a:solidFill>
                <a:latin typeface="+mn-lt"/>
              </a:defRPr>
            </a:lvl3pPr>
            <a:lvl4pPr marL="1600200" indent="-228600" algn="l" rtl="0" eaLnBrk="1" fontAlgn="base" hangingPunct="1">
              <a:spcBef>
                <a:spcPct val="20000"/>
              </a:spcBef>
              <a:spcAft>
                <a:spcPct val="0"/>
              </a:spcAft>
              <a:buChar char="–"/>
              <a:defRPr sz="2000">
                <a:solidFill>
                  <a:schemeClr val="tx2"/>
                </a:solidFill>
                <a:latin typeface="+mn-lt"/>
              </a:defRPr>
            </a:lvl4pPr>
            <a:lvl5pPr marL="2057400" indent="-228600" algn="l" rtl="0" eaLnBrk="1" fontAlgn="base" hangingPunct="1">
              <a:spcBef>
                <a:spcPct val="20000"/>
              </a:spcBef>
              <a:spcAft>
                <a:spcPct val="0"/>
              </a:spcAft>
              <a:buChar char="»"/>
              <a:defRPr sz="2000">
                <a:solidFill>
                  <a:schemeClr val="tx2"/>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a:lstStyle>
          <a:p>
            <a:r>
              <a:rPr lang="ru-RU" altLang="ru-RU" sz="1600" dirty="0" smtClean="0">
                <a:solidFill>
                  <a:schemeClr val="bg1">
                    <a:lumMod val="10000"/>
                  </a:schemeClr>
                </a:solidFill>
              </a:rPr>
              <a:t>5</a:t>
            </a:r>
            <a:r>
              <a:rPr lang="ru-RU" altLang="ru-RU" sz="1600" dirty="0">
                <a:solidFill>
                  <a:schemeClr val="bg1">
                    <a:lumMod val="10000"/>
                  </a:schemeClr>
                </a:solidFill>
              </a:rPr>
              <a:t>.     Работа на стекле. В качестве эскиза можно выбрать любую понравившуюся картинку и  перевести ее на стекло, положив стекло на картинку. Это очень простой способ. Ребенок 4-5 лет вполне способен справиться с этой задачей. Далее необходимо подождать когда высохнет эскиз на стекле. Маркер сохнет быстрее (2-3  мин), тушь дольше (10мин). Основа, с нанесенным эскизом, готова! Прежде чем приступить к лепки, необходимо продумать сочетание цвета и подобрать нужные оттенки путем смешивания.</a:t>
            </a:r>
            <a:br>
              <a:rPr lang="ru-RU" altLang="ru-RU" sz="1600" dirty="0">
                <a:solidFill>
                  <a:schemeClr val="bg1">
                    <a:lumMod val="10000"/>
                  </a:schemeClr>
                </a:solidFill>
              </a:rPr>
            </a:br>
            <a:r>
              <a:rPr lang="ru-RU" altLang="ru-RU" sz="1600" dirty="0">
                <a:solidFill>
                  <a:schemeClr val="bg1">
                    <a:lumMod val="10000"/>
                  </a:schemeClr>
                </a:solidFill>
              </a:rPr>
              <a:t>Начинаем наносить выбранный цвет на  нужные детали рисунка с той стороны, на которой рисовали эскиз. Равномерно распределяем пальцем пластилин , не выходя за линии эскиза. Толщина слоя не более 2-3 мм. При этом контролируем нанесение пластилина на рисунок с лицевой стороны и подправляем. </a:t>
            </a:r>
          </a:p>
        </p:txBody>
      </p:sp>
    </p:spTree>
    <p:extLst>
      <p:ext uri="{BB962C8B-B14F-4D97-AF65-F5344CB8AC3E}">
        <p14:creationId xmlns:p14="http://schemas.microsoft.com/office/powerpoint/2010/main" val="3636784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260648"/>
            <a:ext cx="8712968" cy="6408712"/>
          </a:xfrm>
          <a:prstGeom prst="rect">
            <a:avLst/>
          </a:prstGeom>
          <a:solidFill>
            <a:schemeClr val="accent1">
              <a:alpha val="5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ctrTitle"/>
          </p:nvPr>
        </p:nvSpPr>
        <p:spPr>
          <a:xfrm>
            <a:off x="1691680" y="476672"/>
            <a:ext cx="5760640" cy="864095"/>
          </a:xfrm>
          <a:noFill/>
        </p:spPr>
        <p:txBody>
          <a:bodyPr/>
          <a:lstStyle/>
          <a:p>
            <a:r>
              <a:rPr lang="ru-RU" altLang="ru-RU" sz="2000" b="1" u="sng" dirty="0" smtClean="0">
                <a:solidFill>
                  <a:schemeClr val="bg1">
                    <a:lumMod val="10000"/>
                  </a:schemeClr>
                </a:solidFill>
                <a:latin typeface="Times New Roman" pitchFamily="18" charset="0"/>
                <a:cs typeface="Times New Roman" pitchFamily="18" charset="0"/>
              </a:rPr>
              <a:t/>
            </a:r>
            <a:br>
              <a:rPr lang="ru-RU" altLang="ru-RU" sz="2000" b="1" u="sng" dirty="0" smtClean="0">
                <a:solidFill>
                  <a:schemeClr val="bg1">
                    <a:lumMod val="10000"/>
                  </a:schemeClr>
                </a:solidFill>
                <a:latin typeface="Times New Roman" pitchFamily="18" charset="0"/>
                <a:cs typeface="Times New Roman" pitchFamily="18" charset="0"/>
              </a:rPr>
            </a:br>
            <a:r>
              <a:rPr lang="ru-RU" altLang="ru-RU" sz="2000" b="1" u="sng" dirty="0" smtClean="0">
                <a:solidFill>
                  <a:schemeClr val="bg1">
                    <a:lumMod val="10000"/>
                  </a:schemeClr>
                </a:solidFill>
                <a:latin typeface="Times New Roman" pitchFamily="18" charset="0"/>
                <a:cs typeface="Times New Roman" pitchFamily="18" charset="0"/>
              </a:rPr>
              <a:t/>
            </a:r>
            <a:br>
              <a:rPr lang="ru-RU" altLang="ru-RU" sz="2000" b="1" u="sng" dirty="0" smtClean="0">
                <a:solidFill>
                  <a:schemeClr val="bg1">
                    <a:lumMod val="10000"/>
                  </a:schemeClr>
                </a:solidFill>
                <a:latin typeface="Times New Roman" pitchFamily="18" charset="0"/>
                <a:cs typeface="Times New Roman" pitchFamily="18" charset="0"/>
              </a:rPr>
            </a:br>
            <a:r>
              <a:rPr lang="ru-RU" altLang="ru-RU" sz="2000" b="1" u="sng" dirty="0" smtClean="0">
                <a:solidFill>
                  <a:schemeClr val="bg1">
                    <a:lumMod val="10000"/>
                  </a:schemeClr>
                </a:solidFill>
                <a:latin typeface="Times New Roman" pitchFamily="18" charset="0"/>
                <a:cs typeface="Times New Roman" pitchFamily="18" charset="0"/>
              </a:rPr>
              <a:t>Нетрадиционные </a:t>
            </a:r>
            <a:r>
              <a:rPr lang="ru-RU" altLang="ru-RU" sz="2000" b="1" u="sng" dirty="0">
                <a:solidFill>
                  <a:schemeClr val="bg1">
                    <a:lumMod val="10000"/>
                  </a:schemeClr>
                </a:solidFill>
                <a:latin typeface="Times New Roman" pitchFamily="18" charset="0"/>
                <a:cs typeface="Times New Roman" pitchFamily="18" charset="0"/>
              </a:rPr>
              <a:t>техники рисования </a:t>
            </a:r>
            <a:br>
              <a:rPr lang="ru-RU" altLang="ru-RU" sz="2000" b="1" u="sng" dirty="0">
                <a:solidFill>
                  <a:schemeClr val="bg1">
                    <a:lumMod val="10000"/>
                  </a:schemeClr>
                </a:solidFill>
                <a:latin typeface="Times New Roman" pitchFamily="18" charset="0"/>
                <a:cs typeface="Times New Roman" pitchFamily="18" charset="0"/>
              </a:rPr>
            </a:br>
            <a:r>
              <a:rPr lang="ru-RU" altLang="ru-RU" sz="2000" b="1" u="sng" dirty="0">
                <a:solidFill>
                  <a:schemeClr val="bg1">
                    <a:lumMod val="10000"/>
                  </a:schemeClr>
                </a:solidFill>
                <a:latin typeface="Times New Roman" pitchFamily="18" charset="0"/>
                <a:cs typeface="Times New Roman" pitchFamily="18" charset="0"/>
              </a:rPr>
              <a:t>в разных возрастных группах детского сада</a:t>
            </a:r>
            <a:r>
              <a:rPr lang="ru-RU" altLang="ru-RU" b="1" dirty="0">
                <a:solidFill>
                  <a:srgbClr val="FFFF00"/>
                </a:solidFill>
                <a:latin typeface="Times New Roman" pitchFamily="18" charset="0"/>
              </a:rPr>
              <a:t/>
            </a:r>
            <a:br>
              <a:rPr lang="ru-RU" altLang="ru-RU" b="1" dirty="0">
                <a:solidFill>
                  <a:srgbClr val="FFFF00"/>
                </a:solidFill>
                <a:latin typeface="Times New Roman" pitchFamily="18" charset="0"/>
              </a:rPr>
            </a:br>
            <a:endParaRPr lang="ru-RU" dirty="0"/>
          </a:p>
        </p:txBody>
      </p:sp>
      <p:sp>
        <p:nvSpPr>
          <p:cNvPr id="3" name="Подзаголовок 2"/>
          <p:cNvSpPr>
            <a:spLocks noGrp="1"/>
          </p:cNvSpPr>
          <p:nvPr>
            <p:ph type="subTitle" idx="1"/>
          </p:nvPr>
        </p:nvSpPr>
        <p:spPr>
          <a:xfrm>
            <a:off x="251520" y="1412776"/>
            <a:ext cx="4032448" cy="2232248"/>
          </a:xfrm>
        </p:spPr>
        <p:txBody>
          <a:bodyPr/>
          <a:lstStyle/>
          <a:p>
            <a:pPr algn="l" eaLnBrk="0" hangingPunct="0">
              <a:tabLst>
                <a:tab pos="180975" algn="l"/>
              </a:tabLst>
              <a:defRPr/>
            </a:pPr>
            <a:r>
              <a:rPr lang="ru-RU" sz="1600" b="1" u="sng" dirty="0">
                <a:solidFill>
                  <a:schemeClr val="bg1">
                    <a:lumMod val="10000"/>
                  </a:schemeClr>
                </a:solidFill>
                <a:latin typeface="Times New Roman" pitchFamily="18" charset="0"/>
                <a:cs typeface="Times New Roman" pitchFamily="18" charset="0"/>
              </a:rPr>
              <a:t>Младшая группа (2-4 года)</a:t>
            </a:r>
            <a:endParaRPr lang="ru-RU" sz="1600" dirty="0">
              <a:solidFill>
                <a:schemeClr val="bg1">
                  <a:lumMod val="10000"/>
                </a:schemeClr>
              </a:solidFill>
              <a:latin typeface="Times New Roman" pitchFamily="18" charset="0"/>
            </a:endParaRPr>
          </a:p>
          <a:p>
            <a:pPr algn="l" eaLnBrk="0" hangingPunct="0">
              <a:buClr>
                <a:srgbClr val="FFFF00"/>
              </a:buClr>
              <a:buFont typeface="Wingdings" pitchFamily="2" charset="2"/>
              <a:buChar char="v"/>
              <a:tabLst>
                <a:tab pos="180975" algn="l"/>
              </a:tabLst>
              <a:defRPr/>
            </a:pPr>
            <a:r>
              <a:rPr lang="ru-RU" sz="1600" dirty="0">
                <a:solidFill>
                  <a:schemeClr val="bg1">
                    <a:lumMod val="10000"/>
                  </a:schemeClr>
                </a:solidFill>
                <a:latin typeface="Times New Roman" pitchFamily="18" charset="0"/>
                <a:cs typeface="Times New Roman" pitchFamily="18" charset="0"/>
              </a:rPr>
              <a:t>рисование  жесткой полусухой кистью </a:t>
            </a:r>
            <a:endParaRPr lang="ru-RU" sz="1600" dirty="0">
              <a:solidFill>
                <a:schemeClr val="bg1">
                  <a:lumMod val="10000"/>
                </a:schemeClr>
              </a:solidFill>
              <a:latin typeface="Times New Roman" pitchFamily="18" charset="0"/>
            </a:endParaRPr>
          </a:p>
          <a:p>
            <a:pPr algn="l" eaLnBrk="0" hangingPunct="0">
              <a:buClr>
                <a:srgbClr val="FFFF00"/>
              </a:buClr>
              <a:buFont typeface="Wingdings" pitchFamily="2" charset="2"/>
              <a:buChar char="v"/>
              <a:tabLst>
                <a:tab pos="180975" algn="l"/>
              </a:tabLst>
              <a:defRPr/>
            </a:pPr>
            <a:r>
              <a:rPr lang="ru-RU" sz="1600" dirty="0">
                <a:solidFill>
                  <a:schemeClr val="bg1">
                    <a:lumMod val="10000"/>
                  </a:schemeClr>
                </a:solidFill>
                <a:latin typeface="Times New Roman" pitchFamily="18" charset="0"/>
                <a:cs typeface="Times New Roman" pitchFamily="18" charset="0"/>
              </a:rPr>
              <a:t>пальчиком </a:t>
            </a:r>
            <a:endParaRPr lang="ru-RU" sz="1600" dirty="0">
              <a:solidFill>
                <a:schemeClr val="bg1">
                  <a:lumMod val="10000"/>
                </a:schemeClr>
              </a:solidFill>
              <a:latin typeface="Times New Roman" pitchFamily="18" charset="0"/>
            </a:endParaRPr>
          </a:p>
          <a:p>
            <a:pPr algn="l" eaLnBrk="0" hangingPunct="0">
              <a:buClr>
                <a:srgbClr val="FFFF00"/>
              </a:buClr>
              <a:buFont typeface="Wingdings" pitchFamily="2" charset="2"/>
              <a:buChar char="v"/>
              <a:tabLst>
                <a:tab pos="180975" algn="l"/>
              </a:tabLst>
              <a:defRPr/>
            </a:pPr>
            <a:r>
              <a:rPr lang="ru-RU" sz="1600" dirty="0">
                <a:solidFill>
                  <a:schemeClr val="bg1">
                    <a:lumMod val="10000"/>
                  </a:schemeClr>
                </a:solidFill>
                <a:latin typeface="Times New Roman" pitchFamily="18" charset="0"/>
                <a:cs typeface="Times New Roman" pitchFamily="18" charset="0"/>
              </a:rPr>
              <a:t>рисование ладошкой </a:t>
            </a:r>
            <a:endParaRPr lang="ru-RU" sz="1600" dirty="0">
              <a:solidFill>
                <a:schemeClr val="bg1">
                  <a:lumMod val="10000"/>
                </a:schemeClr>
              </a:solidFill>
              <a:latin typeface="Times New Roman" pitchFamily="18" charset="0"/>
            </a:endParaRPr>
          </a:p>
          <a:p>
            <a:pPr algn="l" eaLnBrk="0" hangingPunct="0">
              <a:buClr>
                <a:srgbClr val="FFFF00"/>
              </a:buClr>
              <a:buFont typeface="Wingdings" pitchFamily="2" charset="2"/>
              <a:buChar char="v"/>
              <a:tabLst>
                <a:tab pos="180975" algn="l"/>
              </a:tabLst>
              <a:defRPr/>
            </a:pPr>
            <a:r>
              <a:rPr lang="ru-RU" sz="1600" dirty="0">
                <a:solidFill>
                  <a:schemeClr val="bg1">
                    <a:lumMod val="10000"/>
                  </a:schemeClr>
                </a:solidFill>
                <a:latin typeface="Times New Roman" pitchFamily="18" charset="0"/>
                <a:cs typeface="Times New Roman" pitchFamily="18" charset="0"/>
              </a:rPr>
              <a:t> рисование ватной палочкой</a:t>
            </a:r>
            <a:endParaRPr lang="ru-RU" sz="1600" dirty="0">
              <a:solidFill>
                <a:schemeClr val="bg1">
                  <a:lumMod val="10000"/>
                </a:schemeClr>
              </a:solidFill>
              <a:latin typeface="Times New Roman" pitchFamily="18" charset="0"/>
            </a:endParaRPr>
          </a:p>
          <a:p>
            <a:pPr algn="l" eaLnBrk="0" hangingPunct="0">
              <a:buClr>
                <a:srgbClr val="FFFF00"/>
              </a:buClr>
              <a:buFont typeface="Wingdings" pitchFamily="2" charset="2"/>
              <a:buChar char="v"/>
              <a:tabLst>
                <a:tab pos="180975" algn="l"/>
              </a:tabLst>
              <a:defRPr/>
            </a:pPr>
            <a:r>
              <a:rPr lang="ru-RU" sz="1600" dirty="0">
                <a:solidFill>
                  <a:schemeClr val="bg1">
                    <a:lumMod val="10000"/>
                  </a:schemeClr>
                </a:solidFill>
                <a:latin typeface="Times New Roman" pitchFamily="18" charset="0"/>
                <a:cs typeface="Times New Roman" pitchFamily="18" charset="0"/>
              </a:rPr>
              <a:t> печатками из картофеля</a:t>
            </a:r>
            <a:endParaRPr lang="ru-RU" sz="1600" dirty="0">
              <a:solidFill>
                <a:schemeClr val="bg1">
                  <a:lumMod val="10000"/>
                </a:schemeClr>
              </a:solidFill>
              <a:latin typeface="Times New Roman" pitchFamily="18" charset="0"/>
            </a:endParaRPr>
          </a:p>
          <a:p>
            <a:pPr algn="l" eaLnBrk="0" hangingPunct="0">
              <a:buClr>
                <a:srgbClr val="FFFF00"/>
              </a:buClr>
              <a:buFont typeface="Wingdings" pitchFamily="2" charset="2"/>
              <a:buChar char="v"/>
              <a:tabLst>
                <a:tab pos="180975" algn="l"/>
              </a:tabLst>
              <a:defRPr/>
            </a:pPr>
            <a:r>
              <a:rPr lang="ru-RU" sz="1600" dirty="0">
                <a:solidFill>
                  <a:schemeClr val="bg1">
                    <a:lumMod val="10000"/>
                  </a:schemeClr>
                </a:solidFill>
                <a:latin typeface="Times New Roman" pitchFamily="18" charset="0"/>
                <a:cs typeface="Times New Roman" pitchFamily="18" charset="0"/>
              </a:rPr>
              <a:t> оттиск пробкой</a:t>
            </a:r>
            <a:endParaRPr lang="ru-RU" sz="1600" dirty="0">
              <a:solidFill>
                <a:schemeClr val="bg1">
                  <a:lumMod val="10000"/>
                </a:schemeClr>
              </a:solidFill>
              <a:latin typeface="Times New Roman" pitchFamily="18" charset="0"/>
            </a:endParaRPr>
          </a:p>
          <a:p>
            <a:endParaRPr lang="ru-RU" dirty="0"/>
          </a:p>
        </p:txBody>
      </p:sp>
      <p:sp>
        <p:nvSpPr>
          <p:cNvPr id="4" name="Подзаголовок 2"/>
          <p:cNvSpPr txBox="1">
            <a:spLocks/>
          </p:cNvSpPr>
          <p:nvPr/>
        </p:nvSpPr>
        <p:spPr bwMode="auto">
          <a:xfrm>
            <a:off x="4572000" y="1412776"/>
            <a:ext cx="4032448" cy="2232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Tx/>
              <a:buNone/>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2"/>
                </a:solidFill>
                <a:latin typeface="+mn-lt"/>
              </a:defRPr>
            </a:lvl2pPr>
            <a:lvl3pPr marL="1143000" indent="-228600" algn="l" rtl="0" eaLnBrk="1" fontAlgn="base" hangingPunct="1">
              <a:spcBef>
                <a:spcPct val="20000"/>
              </a:spcBef>
              <a:spcAft>
                <a:spcPct val="0"/>
              </a:spcAft>
              <a:buChar char="•"/>
              <a:defRPr sz="2400">
                <a:solidFill>
                  <a:schemeClr val="tx2"/>
                </a:solidFill>
                <a:latin typeface="+mn-lt"/>
              </a:defRPr>
            </a:lvl3pPr>
            <a:lvl4pPr marL="1600200" indent="-228600" algn="l" rtl="0" eaLnBrk="1" fontAlgn="base" hangingPunct="1">
              <a:spcBef>
                <a:spcPct val="20000"/>
              </a:spcBef>
              <a:spcAft>
                <a:spcPct val="0"/>
              </a:spcAft>
              <a:buChar char="–"/>
              <a:defRPr sz="2000">
                <a:solidFill>
                  <a:schemeClr val="tx2"/>
                </a:solidFill>
                <a:latin typeface="+mn-lt"/>
              </a:defRPr>
            </a:lvl4pPr>
            <a:lvl5pPr marL="2057400" indent="-228600" algn="l" rtl="0" eaLnBrk="1" fontAlgn="base" hangingPunct="1">
              <a:spcBef>
                <a:spcPct val="20000"/>
              </a:spcBef>
              <a:spcAft>
                <a:spcPct val="0"/>
              </a:spcAft>
              <a:buChar char="»"/>
              <a:defRPr sz="2000">
                <a:solidFill>
                  <a:schemeClr val="tx2"/>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a:lstStyle>
          <a:p>
            <a:pPr algn="l" eaLnBrk="0" hangingPunct="0">
              <a:defRPr/>
            </a:pPr>
            <a:r>
              <a:rPr lang="ru-RU" sz="1600" b="1" u="sng" dirty="0">
                <a:solidFill>
                  <a:schemeClr val="bg1">
                    <a:lumMod val="10000"/>
                  </a:schemeClr>
                </a:solidFill>
                <a:latin typeface="Times New Roman" pitchFamily="18" charset="0"/>
                <a:cs typeface="Times New Roman" pitchFamily="18" charset="0"/>
              </a:rPr>
              <a:t>Средняя группа (4-5 лет)</a:t>
            </a:r>
            <a:endParaRPr lang="ru-RU" sz="1600" dirty="0">
              <a:solidFill>
                <a:schemeClr val="bg1">
                  <a:lumMod val="10000"/>
                </a:schemeClr>
              </a:solidFill>
              <a:latin typeface="Times New Roman" pitchFamily="18" charset="0"/>
              <a:cs typeface="Times New Roman" pitchFamily="18" charset="0"/>
            </a:endParaRPr>
          </a:p>
          <a:p>
            <a:pPr algn="l" eaLnBrk="0" hangingPunct="0">
              <a:buClr>
                <a:srgbClr val="FFFF00"/>
              </a:buClr>
              <a:buFont typeface="Wingdings" pitchFamily="2" charset="2"/>
              <a:buChar char="v"/>
              <a:defRPr/>
            </a:pPr>
            <a:r>
              <a:rPr lang="ru-RU" sz="1600" dirty="0">
                <a:solidFill>
                  <a:schemeClr val="bg1">
                    <a:lumMod val="10000"/>
                  </a:schemeClr>
                </a:solidFill>
                <a:latin typeface="Times New Roman" pitchFamily="18" charset="0"/>
                <a:cs typeface="Times New Roman" pitchFamily="18" charset="0"/>
              </a:rPr>
              <a:t>оттиск поролоном </a:t>
            </a:r>
          </a:p>
          <a:p>
            <a:pPr algn="l" eaLnBrk="0" hangingPunct="0">
              <a:buClr>
                <a:srgbClr val="FFFF00"/>
              </a:buClr>
              <a:buFont typeface="Wingdings" pitchFamily="2" charset="2"/>
              <a:buChar char="v"/>
              <a:defRPr/>
            </a:pPr>
            <a:r>
              <a:rPr lang="ru-RU" sz="1600" dirty="0">
                <a:solidFill>
                  <a:schemeClr val="bg1">
                    <a:lumMod val="10000"/>
                  </a:schemeClr>
                </a:solidFill>
                <a:latin typeface="Times New Roman" pitchFamily="18" charset="0"/>
                <a:cs typeface="Times New Roman" pitchFamily="18" charset="0"/>
              </a:rPr>
              <a:t>оттиск печатками из ластика, листьев</a:t>
            </a:r>
          </a:p>
          <a:p>
            <a:pPr algn="l" eaLnBrk="0" hangingPunct="0">
              <a:buClr>
                <a:srgbClr val="FFFF00"/>
              </a:buClr>
              <a:buFont typeface="Wingdings" pitchFamily="2" charset="2"/>
              <a:buChar char="v"/>
              <a:defRPr/>
            </a:pPr>
            <a:r>
              <a:rPr lang="ru-RU" sz="1600" dirty="0">
                <a:solidFill>
                  <a:schemeClr val="bg1">
                    <a:lumMod val="10000"/>
                  </a:schemeClr>
                </a:solidFill>
                <a:latin typeface="Times New Roman" pitchFamily="18" charset="0"/>
                <a:cs typeface="Times New Roman" pitchFamily="18" charset="0"/>
              </a:rPr>
              <a:t> восковые мелки + акварель</a:t>
            </a:r>
          </a:p>
          <a:p>
            <a:pPr algn="l" eaLnBrk="0" hangingPunct="0">
              <a:buClr>
                <a:srgbClr val="FFFF00"/>
              </a:buClr>
              <a:buFont typeface="Wingdings" pitchFamily="2" charset="2"/>
              <a:buChar char="v"/>
              <a:defRPr/>
            </a:pPr>
            <a:r>
              <a:rPr lang="ru-RU" sz="1600" dirty="0">
                <a:solidFill>
                  <a:schemeClr val="bg1">
                    <a:lumMod val="10000"/>
                  </a:schemeClr>
                </a:solidFill>
                <a:latin typeface="Times New Roman" pitchFamily="18" charset="0"/>
                <a:cs typeface="Times New Roman" pitchFamily="18" charset="0"/>
              </a:rPr>
              <a:t>свеча +акварель</a:t>
            </a:r>
          </a:p>
          <a:p>
            <a:pPr algn="l" eaLnBrk="0" hangingPunct="0">
              <a:buClr>
                <a:srgbClr val="FFFF00"/>
              </a:buClr>
              <a:buFont typeface="Wingdings" pitchFamily="2" charset="2"/>
              <a:buChar char="v"/>
              <a:defRPr/>
            </a:pPr>
            <a:r>
              <a:rPr lang="ru-RU" sz="1600" dirty="0">
                <a:solidFill>
                  <a:schemeClr val="bg1">
                    <a:lumMod val="10000"/>
                  </a:schemeClr>
                </a:solidFill>
                <a:latin typeface="Times New Roman" pitchFamily="18" charset="0"/>
                <a:cs typeface="Times New Roman" pitchFamily="18" charset="0"/>
              </a:rPr>
              <a:t> рисование мятой бумагой</a:t>
            </a:r>
          </a:p>
          <a:p>
            <a:pPr algn="l" eaLnBrk="0" hangingPunct="0">
              <a:buClr>
                <a:srgbClr val="FFFF00"/>
              </a:buClr>
              <a:buFont typeface="Wingdings" pitchFamily="2" charset="2"/>
              <a:buChar char="v"/>
              <a:defRPr/>
            </a:pPr>
            <a:r>
              <a:rPr lang="ru-RU" sz="1600" dirty="0">
                <a:solidFill>
                  <a:schemeClr val="bg1">
                    <a:lumMod val="10000"/>
                  </a:schemeClr>
                </a:solidFill>
                <a:latin typeface="Times New Roman" pitchFamily="18" charset="0"/>
                <a:cs typeface="Times New Roman" pitchFamily="18" charset="0"/>
              </a:rPr>
              <a:t>монотипия предметная </a:t>
            </a:r>
          </a:p>
          <a:p>
            <a:endParaRPr lang="ru-RU" kern="0" dirty="0"/>
          </a:p>
        </p:txBody>
      </p:sp>
      <p:sp>
        <p:nvSpPr>
          <p:cNvPr id="5" name="Подзаголовок 2"/>
          <p:cNvSpPr txBox="1">
            <a:spLocks/>
          </p:cNvSpPr>
          <p:nvPr/>
        </p:nvSpPr>
        <p:spPr bwMode="auto">
          <a:xfrm>
            <a:off x="1619672" y="3429000"/>
            <a:ext cx="6048672" cy="258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Tx/>
              <a:buNone/>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2"/>
                </a:solidFill>
                <a:latin typeface="+mn-lt"/>
              </a:defRPr>
            </a:lvl2pPr>
            <a:lvl3pPr marL="1143000" indent="-228600" algn="l" rtl="0" eaLnBrk="1" fontAlgn="base" hangingPunct="1">
              <a:spcBef>
                <a:spcPct val="20000"/>
              </a:spcBef>
              <a:spcAft>
                <a:spcPct val="0"/>
              </a:spcAft>
              <a:buChar char="•"/>
              <a:defRPr sz="2400">
                <a:solidFill>
                  <a:schemeClr val="tx2"/>
                </a:solidFill>
                <a:latin typeface="+mn-lt"/>
              </a:defRPr>
            </a:lvl3pPr>
            <a:lvl4pPr marL="1600200" indent="-228600" algn="l" rtl="0" eaLnBrk="1" fontAlgn="base" hangingPunct="1">
              <a:spcBef>
                <a:spcPct val="20000"/>
              </a:spcBef>
              <a:spcAft>
                <a:spcPct val="0"/>
              </a:spcAft>
              <a:buChar char="–"/>
              <a:defRPr sz="2000">
                <a:solidFill>
                  <a:schemeClr val="tx2"/>
                </a:solidFill>
                <a:latin typeface="+mn-lt"/>
              </a:defRPr>
            </a:lvl4pPr>
            <a:lvl5pPr marL="2057400" indent="-228600" algn="l" rtl="0" eaLnBrk="1" fontAlgn="base" hangingPunct="1">
              <a:spcBef>
                <a:spcPct val="20000"/>
              </a:spcBef>
              <a:spcAft>
                <a:spcPct val="0"/>
              </a:spcAft>
              <a:buChar char="»"/>
              <a:defRPr sz="2000">
                <a:solidFill>
                  <a:schemeClr val="tx2"/>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a:lstStyle>
          <a:p>
            <a:pPr algn="l" eaLnBrk="0" hangingPunct="0">
              <a:tabLst>
                <a:tab pos="368300" algn="l"/>
              </a:tabLst>
              <a:defRPr/>
            </a:pPr>
            <a:r>
              <a:rPr lang="ru-RU" sz="1600" b="1" u="sng" dirty="0">
                <a:solidFill>
                  <a:schemeClr val="bg1">
                    <a:lumMod val="10000"/>
                  </a:schemeClr>
                </a:solidFill>
                <a:latin typeface="Times New Roman" pitchFamily="18" charset="0"/>
                <a:cs typeface="Times New Roman" pitchFamily="18" charset="0"/>
              </a:rPr>
              <a:t>Старшая и подготовительная группа (5-7 лет)</a:t>
            </a:r>
            <a:endParaRPr lang="ru-RU" sz="1600" dirty="0">
              <a:solidFill>
                <a:schemeClr val="bg1">
                  <a:lumMod val="10000"/>
                </a:schemeClr>
              </a:solidFill>
              <a:latin typeface="Times New Roman" pitchFamily="18" charset="0"/>
            </a:endParaRPr>
          </a:p>
          <a:p>
            <a:pPr algn="l" eaLnBrk="0" hangingPunct="0">
              <a:buClr>
                <a:srgbClr val="FFFF00"/>
              </a:buClr>
              <a:buFont typeface="Wingdings" pitchFamily="2" charset="2"/>
              <a:buChar char="v"/>
              <a:tabLst>
                <a:tab pos="368300" algn="l"/>
              </a:tabLst>
              <a:defRPr/>
            </a:pPr>
            <a:r>
              <a:rPr lang="ru-RU" sz="1600" dirty="0">
                <a:solidFill>
                  <a:schemeClr val="bg1">
                    <a:lumMod val="10000"/>
                  </a:schemeClr>
                </a:solidFill>
                <a:latin typeface="Times New Roman" pitchFamily="18" charset="0"/>
                <a:cs typeface="Times New Roman" pitchFamily="18" charset="0"/>
              </a:rPr>
              <a:t> монотипия пейзажная</a:t>
            </a:r>
            <a:endParaRPr lang="ru-RU" sz="1600" dirty="0">
              <a:solidFill>
                <a:schemeClr val="bg1">
                  <a:lumMod val="10000"/>
                </a:schemeClr>
              </a:solidFill>
              <a:latin typeface="Times New Roman" pitchFamily="18" charset="0"/>
            </a:endParaRPr>
          </a:p>
          <a:p>
            <a:pPr algn="l" eaLnBrk="0" hangingPunct="0">
              <a:buClr>
                <a:srgbClr val="FFFF00"/>
              </a:buClr>
              <a:buFont typeface="Wingdings" pitchFamily="2" charset="2"/>
              <a:buChar char="v"/>
              <a:tabLst>
                <a:tab pos="368300" algn="l"/>
              </a:tabLst>
              <a:defRPr/>
            </a:pPr>
            <a:r>
              <a:rPr lang="ru-RU" sz="1600" dirty="0">
                <a:solidFill>
                  <a:schemeClr val="bg1">
                    <a:lumMod val="10000"/>
                  </a:schemeClr>
                </a:solidFill>
                <a:latin typeface="Times New Roman" pitchFamily="18" charset="0"/>
                <a:cs typeface="Times New Roman" pitchFamily="18" charset="0"/>
              </a:rPr>
              <a:t> рисование зубной щеткой </a:t>
            </a:r>
            <a:endParaRPr lang="ru-RU" sz="1600" dirty="0">
              <a:solidFill>
                <a:schemeClr val="bg1">
                  <a:lumMod val="10000"/>
                </a:schemeClr>
              </a:solidFill>
              <a:latin typeface="Times New Roman" pitchFamily="18" charset="0"/>
            </a:endParaRPr>
          </a:p>
          <a:p>
            <a:pPr algn="l" eaLnBrk="0" hangingPunct="0">
              <a:buClr>
                <a:srgbClr val="FFFF00"/>
              </a:buClr>
              <a:buFont typeface="Wingdings" pitchFamily="2" charset="2"/>
              <a:buChar char="v"/>
              <a:tabLst>
                <a:tab pos="368300" algn="l"/>
              </a:tabLst>
              <a:defRPr/>
            </a:pPr>
            <a:r>
              <a:rPr lang="ru-RU" sz="1600" dirty="0">
                <a:solidFill>
                  <a:schemeClr val="bg1">
                    <a:lumMod val="10000"/>
                  </a:schemeClr>
                </a:solidFill>
                <a:latin typeface="Times New Roman" pitchFamily="18" charset="0"/>
                <a:cs typeface="Times New Roman" pitchFamily="18" charset="0"/>
              </a:rPr>
              <a:t>расчесывание краски</a:t>
            </a:r>
            <a:endParaRPr lang="ru-RU" sz="1600" dirty="0">
              <a:solidFill>
                <a:schemeClr val="bg1">
                  <a:lumMod val="10000"/>
                </a:schemeClr>
              </a:solidFill>
              <a:latin typeface="Times New Roman" pitchFamily="18" charset="0"/>
            </a:endParaRPr>
          </a:p>
          <a:p>
            <a:pPr algn="l" eaLnBrk="0" hangingPunct="0">
              <a:buClr>
                <a:srgbClr val="FFFF00"/>
              </a:buClr>
              <a:buFont typeface="Wingdings" pitchFamily="2" charset="2"/>
              <a:buChar char="v"/>
              <a:tabLst>
                <a:tab pos="368300" algn="l"/>
              </a:tabLst>
              <a:defRPr/>
            </a:pPr>
            <a:r>
              <a:rPr lang="ru-RU" sz="1600" dirty="0">
                <a:solidFill>
                  <a:schemeClr val="bg1">
                    <a:lumMod val="10000"/>
                  </a:schemeClr>
                </a:solidFill>
                <a:latin typeface="Times New Roman" pitchFamily="18" charset="0"/>
                <a:cs typeface="Times New Roman" pitchFamily="18" charset="0"/>
              </a:rPr>
              <a:t> </a:t>
            </a:r>
            <a:r>
              <a:rPr lang="ru-RU" sz="1600" dirty="0" err="1">
                <a:solidFill>
                  <a:schemeClr val="bg1">
                    <a:lumMod val="10000"/>
                  </a:schemeClr>
                </a:solidFill>
                <a:latin typeface="Times New Roman" pitchFamily="18" charset="0"/>
                <a:cs typeface="Times New Roman" pitchFamily="18" charset="0"/>
              </a:rPr>
              <a:t>набрызг</a:t>
            </a:r>
            <a:r>
              <a:rPr lang="ru-RU" sz="1600" dirty="0">
                <a:solidFill>
                  <a:schemeClr val="bg1">
                    <a:lumMod val="10000"/>
                  </a:schemeClr>
                </a:solidFill>
                <a:latin typeface="Times New Roman" pitchFamily="18" charset="0"/>
                <a:cs typeface="Times New Roman" pitchFamily="18" charset="0"/>
              </a:rPr>
              <a:t> </a:t>
            </a:r>
            <a:endParaRPr lang="ru-RU" sz="1600" dirty="0">
              <a:solidFill>
                <a:schemeClr val="bg1">
                  <a:lumMod val="10000"/>
                </a:schemeClr>
              </a:solidFill>
              <a:latin typeface="Times New Roman" pitchFamily="18" charset="0"/>
            </a:endParaRPr>
          </a:p>
          <a:p>
            <a:pPr algn="l" eaLnBrk="0" hangingPunct="0">
              <a:buClr>
                <a:srgbClr val="FFFF00"/>
              </a:buClr>
              <a:buFont typeface="Wingdings" pitchFamily="2" charset="2"/>
              <a:buChar char="v"/>
              <a:tabLst>
                <a:tab pos="368300" algn="l"/>
              </a:tabLst>
              <a:defRPr/>
            </a:pPr>
            <a:r>
              <a:rPr lang="ru-RU" sz="1600" dirty="0">
                <a:solidFill>
                  <a:schemeClr val="bg1">
                    <a:lumMod val="10000"/>
                  </a:schemeClr>
                </a:solidFill>
                <a:latin typeface="Times New Roman" pitchFamily="18" charset="0"/>
                <a:cs typeface="Times New Roman" pitchFamily="18" charset="0"/>
              </a:rPr>
              <a:t>воздушные фломастеры</a:t>
            </a:r>
            <a:endParaRPr lang="ru-RU" sz="1600" dirty="0">
              <a:solidFill>
                <a:schemeClr val="bg1">
                  <a:lumMod val="10000"/>
                </a:schemeClr>
              </a:solidFill>
              <a:latin typeface="Times New Roman" pitchFamily="18" charset="0"/>
            </a:endParaRPr>
          </a:p>
          <a:p>
            <a:pPr algn="l" eaLnBrk="0" hangingPunct="0">
              <a:buClr>
                <a:srgbClr val="FFFF00"/>
              </a:buClr>
              <a:buFont typeface="Wingdings" pitchFamily="2" charset="2"/>
              <a:buChar char="v"/>
              <a:tabLst>
                <a:tab pos="368300" algn="l"/>
              </a:tabLst>
              <a:defRPr/>
            </a:pPr>
            <a:r>
              <a:rPr lang="ru-RU" sz="1600" dirty="0">
                <a:solidFill>
                  <a:schemeClr val="bg1">
                    <a:lumMod val="10000"/>
                  </a:schemeClr>
                </a:solidFill>
                <a:latin typeface="Times New Roman" pitchFamily="18" charset="0"/>
                <a:cs typeface="Times New Roman" pitchFamily="18" charset="0"/>
              </a:rPr>
              <a:t> </a:t>
            </a:r>
            <a:r>
              <a:rPr lang="ru-RU" sz="1600" dirty="0" err="1">
                <a:solidFill>
                  <a:schemeClr val="bg1">
                    <a:lumMod val="10000"/>
                  </a:schemeClr>
                </a:solidFill>
                <a:latin typeface="Times New Roman" pitchFamily="18" charset="0"/>
                <a:cs typeface="Times New Roman" pitchFamily="18" charset="0"/>
              </a:rPr>
              <a:t>кляксография</a:t>
            </a:r>
            <a:r>
              <a:rPr lang="ru-RU" sz="1600" dirty="0">
                <a:solidFill>
                  <a:schemeClr val="bg1">
                    <a:lumMod val="10000"/>
                  </a:schemeClr>
                </a:solidFill>
                <a:latin typeface="Times New Roman" pitchFamily="18" charset="0"/>
                <a:cs typeface="Times New Roman" pitchFamily="18" charset="0"/>
              </a:rPr>
              <a:t> с трубочкой </a:t>
            </a:r>
            <a:endParaRPr lang="ru-RU" sz="1600" dirty="0">
              <a:solidFill>
                <a:schemeClr val="bg1">
                  <a:lumMod val="10000"/>
                </a:schemeClr>
              </a:solidFill>
              <a:latin typeface="Times New Roman" pitchFamily="18" charset="0"/>
            </a:endParaRPr>
          </a:p>
          <a:p>
            <a:pPr algn="l" eaLnBrk="0" hangingPunct="0">
              <a:buClr>
                <a:srgbClr val="FFFF00"/>
              </a:buClr>
              <a:buFont typeface="Wingdings" pitchFamily="2" charset="2"/>
              <a:buChar char="v"/>
              <a:tabLst>
                <a:tab pos="368300" algn="l"/>
              </a:tabLst>
              <a:defRPr/>
            </a:pPr>
            <a:r>
              <a:rPr lang="ru-RU" sz="1600" dirty="0">
                <a:solidFill>
                  <a:schemeClr val="bg1">
                    <a:lumMod val="10000"/>
                  </a:schemeClr>
                </a:solidFill>
                <a:latin typeface="Times New Roman" pitchFamily="18" charset="0"/>
                <a:cs typeface="Times New Roman" pitchFamily="18" charset="0"/>
              </a:rPr>
              <a:t>фотокопия – рисование свечой</a:t>
            </a:r>
            <a:endParaRPr lang="ru-RU" sz="1600" dirty="0">
              <a:solidFill>
                <a:schemeClr val="bg1">
                  <a:lumMod val="10000"/>
                </a:schemeClr>
              </a:solidFill>
              <a:latin typeface="Times New Roman" pitchFamily="18" charset="0"/>
            </a:endParaRPr>
          </a:p>
          <a:p>
            <a:pPr algn="l" eaLnBrk="0" hangingPunct="0">
              <a:buClr>
                <a:srgbClr val="FFFF00"/>
              </a:buClr>
              <a:buFont typeface="Wingdings" pitchFamily="2" charset="2"/>
              <a:buChar char="v"/>
              <a:tabLst>
                <a:tab pos="368300" algn="l"/>
              </a:tabLst>
              <a:defRPr/>
            </a:pPr>
            <a:r>
              <a:rPr lang="ru-RU" sz="1600" dirty="0" err="1">
                <a:solidFill>
                  <a:schemeClr val="bg1">
                    <a:lumMod val="10000"/>
                  </a:schemeClr>
                </a:solidFill>
                <a:latin typeface="Times New Roman" pitchFamily="18" charset="0"/>
                <a:cs typeface="Times New Roman" pitchFamily="18" charset="0"/>
              </a:rPr>
              <a:t>граттаж</a:t>
            </a:r>
            <a:r>
              <a:rPr lang="ru-RU" sz="1600" dirty="0">
                <a:solidFill>
                  <a:schemeClr val="bg1">
                    <a:lumMod val="10000"/>
                  </a:schemeClr>
                </a:solidFill>
                <a:latin typeface="Times New Roman" pitchFamily="18" charset="0"/>
                <a:cs typeface="Times New Roman" pitchFamily="18" charset="0"/>
              </a:rPr>
              <a:t> черно- белый, цветной</a:t>
            </a:r>
            <a:endParaRPr lang="ru-RU" sz="1600" dirty="0">
              <a:solidFill>
                <a:schemeClr val="bg1">
                  <a:lumMod val="10000"/>
                </a:schemeClr>
              </a:solidFill>
              <a:latin typeface="Times New Roman" pitchFamily="18" charset="0"/>
            </a:endParaRPr>
          </a:p>
          <a:p>
            <a:pPr algn="l" eaLnBrk="0" hangingPunct="0">
              <a:buClr>
                <a:srgbClr val="FFFF00"/>
              </a:buClr>
              <a:buFont typeface="Wingdings" pitchFamily="2" charset="2"/>
              <a:buChar char="v"/>
              <a:tabLst>
                <a:tab pos="368300" algn="l"/>
              </a:tabLst>
              <a:defRPr/>
            </a:pPr>
            <a:r>
              <a:rPr lang="ru-RU" sz="1600" dirty="0">
                <a:solidFill>
                  <a:schemeClr val="bg1">
                    <a:lumMod val="10000"/>
                  </a:schemeClr>
                </a:solidFill>
                <a:latin typeface="Times New Roman" pitchFamily="18" charset="0"/>
                <a:cs typeface="Times New Roman" pitchFamily="18" charset="0"/>
              </a:rPr>
              <a:t>рисование нитками</a:t>
            </a:r>
            <a:endParaRPr lang="ru-RU" sz="1600" dirty="0">
              <a:solidFill>
                <a:schemeClr val="bg1">
                  <a:lumMod val="10000"/>
                </a:schemeClr>
              </a:solidFill>
              <a:latin typeface="Times New Roman" pitchFamily="18" charset="0"/>
            </a:endParaRPr>
          </a:p>
          <a:p>
            <a:pPr algn="l" eaLnBrk="0" hangingPunct="0">
              <a:buClr>
                <a:srgbClr val="FFFF00"/>
              </a:buClr>
              <a:buFont typeface="Wingdings" pitchFamily="2" charset="2"/>
              <a:buChar char="v"/>
              <a:tabLst>
                <a:tab pos="368300" algn="l"/>
              </a:tabLst>
              <a:defRPr/>
            </a:pPr>
            <a:r>
              <a:rPr lang="ru-RU" sz="1600" dirty="0">
                <a:solidFill>
                  <a:schemeClr val="bg1">
                    <a:lumMod val="10000"/>
                  </a:schemeClr>
                </a:solidFill>
                <a:latin typeface="Times New Roman" pitchFamily="18" charset="0"/>
                <a:cs typeface="Times New Roman" pitchFamily="18" charset="0"/>
              </a:rPr>
              <a:t>рисование солью, рисование песком</a:t>
            </a:r>
            <a:endParaRPr lang="ru-RU" sz="1600" dirty="0">
              <a:solidFill>
                <a:schemeClr val="bg1">
                  <a:lumMod val="10000"/>
                </a:schemeClr>
              </a:solidFill>
              <a:latin typeface="Times New Roman" pitchFamily="18" charset="0"/>
            </a:endParaRPr>
          </a:p>
          <a:p>
            <a:endParaRPr lang="ru-RU" kern="0" dirty="0"/>
          </a:p>
        </p:txBody>
      </p:sp>
    </p:spTree>
    <p:extLst>
      <p:ext uri="{BB962C8B-B14F-4D97-AF65-F5344CB8AC3E}">
        <p14:creationId xmlns:p14="http://schemas.microsoft.com/office/powerpoint/2010/main" val="1422925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332656"/>
            <a:ext cx="3816424" cy="6048672"/>
          </a:xfrm>
          <a:solidFill>
            <a:schemeClr val="bg2">
              <a:lumMod val="20000"/>
              <a:lumOff val="80000"/>
              <a:alpha val="79000"/>
            </a:schemeClr>
          </a:solidFill>
        </p:spPr>
        <p:txBody>
          <a:bodyPr/>
          <a:lstStyle/>
          <a:p>
            <a:pPr fontAlgn="auto">
              <a:spcBef>
                <a:spcPts val="0"/>
              </a:spcBef>
              <a:spcAft>
                <a:spcPts val="0"/>
              </a:spcAft>
              <a:buClr>
                <a:schemeClr val="accent3"/>
              </a:buClr>
              <a:defRPr/>
            </a:pPr>
            <a:r>
              <a:rPr lang="ru-RU" sz="1800" b="1" u="sng" dirty="0">
                <a:solidFill>
                  <a:schemeClr val="bg1">
                    <a:lumMod val="10000"/>
                  </a:schemeClr>
                </a:solidFill>
                <a:cs typeface="Times New Roman" pitchFamily="18" charset="0"/>
              </a:rPr>
              <a:t>Рисование ладошкой</a:t>
            </a:r>
            <a:r>
              <a:rPr lang="ru-RU" b="1" dirty="0">
                <a:solidFill>
                  <a:srgbClr val="FFFF00"/>
                </a:solidFill>
                <a:cs typeface="Times New Roman" pitchFamily="18" charset="0"/>
              </a:rPr>
              <a:t/>
            </a:r>
            <a:br>
              <a:rPr lang="ru-RU" b="1" dirty="0">
                <a:solidFill>
                  <a:srgbClr val="FFFF00"/>
                </a:solidFill>
                <a:cs typeface="Times New Roman" pitchFamily="18" charset="0"/>
              </a:rPr>
            </a:br>
            <a:endParaRPr lang="ru-RU" b="1" dirty="0" smtClean="0">
              <a:solidFill>
                <a:srgbClr val="FFFF00"/>
              </a:solidFill>
              <a:cs typeface="Times New Roman" pitchFamily="18" charset="0"/>
            </a:endParaRPr>
          </a:p>
          <a:p>
            <a:pPr fontAlgn="auto">
              <a:spcBef>
                <a:spcPts val="0"/>
              </a:spcBef>
              <a:spcAft>
                <a:spcPts val="0"/>
              </a:spcAft>
              <a:buClr>
                <a:schemeClr val="accent3"/>
              </a:buClr>
              <a:defRPr/>
            </a:pPr>
            <a:r>
              <a:rPr lang="ru-RU" sz="1800" b="1" dirty="0" smtClean="0">
                <a:solidFill>
                  <a:schemeClr val="bg1">
                    <a:lumMod val="10000"/>
                  </a:schemeClr>
                </a:solidFill>
                <a:cs typeface="Times New Roman" pitchFamily="18" charset="0"/>
              </a:rPr>
              <a:t>Возраст</a:t>
            </a:r>
            <a:r>
              <a:rPr lang="ru-RU" sz="1800" b="1" dirty="0">
                <a:solidFill>
                  <a:schemeClr val="bg1">
                    <a:lumMod val="10000"/>
                  </a:schemeClr>
                </a:solidFill>
                <a:cs typeface="Times New Roman" pitchFamily="18" charset="0"/>
              </a:rPr>
              <a:t>: </a:t>
            </a:r>
            <a:r>
              <a:rPr lang="ru-RU" sz="1800" dirty="0">
                <a:solidFill>
                  <a:schemeClr val="bg1">
                    <a:lumMod val="10000"/>
                  </a:schemeClr>
                </a:solidFill>
                <a:cs typeface="Times New Roman" pitchFamily="18" charset="0"/>
              </a:rPr>
              <a:t>от двух лет.</a:t>
            </a:r>
          </a:p>
          <a:p>
            <a:pPr fontAlgn="auto">
              <a:spcBef>
                <a:spcPts val="0"/>
              </a:spcBef>
              <a:spcAft>
                <a:spcPts val="0"/>
              </a:spcAft>
              <a:buClr>
                <a:schemeClr val="accent3"/>
              </a:buClr>
              <a:defRPr/>
            </a:pPr>
            <a:r>
              <a:rPr lang="ru-RU" sz="1800" b="1" dirty="0">
                <a:solidFill>
                  <a:schemeClr val="bg1">
                    <a:lumMod val="10000"/>
                  </a:schemeClr>
                </a:solidFill>
                <a:cs typeface="Times New Roman" pitchFamily="18" charset="0"/>
              </a:rPr>
              <a:t>Средства выразительности: </a:t>
            </a:r>
          </a:p>
          <a:p>
            <a:pPr fontAlgn="auto">
              <a:spcBef>
                <a:spcPts val="0"/>
              </a:spcBef>
              <a:spcAft>
                <a:spcPts val="0"/>
              </a:spcAft>
              <a:buClr>
                <a:schemeClr val="accent3"/>
              </a:buClr>
              <a:defRPr/>
            </a:pPr>
            <a:r>
              <a:rPr lang="ru-RU" sz="1800" b="1" dirty="0">
                <a:solidFill>
                  <a:schemeClr val="bg1">
                    <a:lumMod val="10000"/>
                  </a:schemeClr>
                </a:solidFill>
                <a:cs typeface="Times New Roman" pitchFamily="18" charset="0"/>
              </a:rPr>
              <a:t> </a:t>
            </a:r>
            <a:r>
              <a:rPr lang="ru-RU" sz="1800" dirty="0">
                <a:solidFill>
                  <a:schemeClr val="bg1">
                    <a:lumMod val="10000"/>
                  </a:schemeClr>
                </a:solidFill>
                <a:cs typeface="Times New Roman" pitchFamily="18" charset="0"/>
              </a:rPr>
              <a:t>пятно, цвет, фантастический силуэт.</a:t>
            </a:r>
          </a:p>
          <a:p>
            <a:pPr fontAlgn="auto">
              <a:spcBef>
                <a:spcPts val="0"/>
              </a:spcBef>
              <a:spcAft>
                <a:spcPts val="0"/>
              </a:spcAft>
              <a:buClr>
                <a:schemeClr val="accent3"/>
              </a:buClr>
              <a:defRPr/>
            </a:pPr>
            <a:r>
              <a:rPr lang="ru-RU" sz="1800" b="1" dirty="0">
                <a:solidFill>
                  <a:schemeClr val="bg1">
                    <a:lumMod val="10000"/>
                  </a:schemeClr>
                </a:solidFill>
                <a:cs typeface="Times New Roman" pitchFamily="18" charset="0"/>
              </a:rPr>
              <a:t>Материалы: </a:t>
            </a:r>
            <a:r>
              <a:rPr lang="ru-RU" sz="1800" dirty="0">
                <a:solidFill>
                  <a:schemeClr val="bg1">
                    <a:lumMod val="10000"/>
                  </a:schemeClr>
                </a:solidFill>
                <a:cs typeface="Times New Roman" pitchFamily="18" charset="0"/>
              </a:rPr>
              <a:t>широкие блюдечки с гуашью, кисть, плотная бумага любого цвета, листы большого формата, салфетки.</a:t>
            </a:r>
          </a:p>
          <a:p>
            <a:pPr fontAlgn="auto">
              <a:spcBef>
                <a:spcPts val="0"/>
              </a:spcBef>
              <a:spcAft>
                <a:spcPts val="0"/>
              </a:spcAft>
              <a:buClr>
                <a:schemeClr val="accent3"/>
              </a:buClr>
              <a:defRPr/>
            </a:pPr>
            <a:r>
              <a:rPr lang="ru-RU" sz="1800" b="1" dirty="0">
                <a:solidFill>
                  <a:schemeClr val="bg1">
                    <a:lumMod val="10000"/>
                  </a:schemeClr>
                </a:solidFill>
                <a:cs typeface="Times New Roman" pitchFamily="18" charset="0"/>
              </a:rPr>
              <a:t> Способ получения изображения: </a:t>
            </a:r>
            <a:r>
              <a:rPr lang="ru-RU" sz="1800" dirty="0">
                <a:solidFill>
                  <a:schemeClr val="bg1">
                    <a:lumMod val="10000"/>
                  </a:schemeClr>
                </a:solidFill>
                <a:cs typeface="Times New Roman" pitchFamily="18" charset="0"/>
              </a:rPr>
              <a:t>ребенок опускает в гуашь ладошку (всю кисть) или окрашивает ее с помощью кисточки (с пяти лет) и делает отпечаток на бумаге. Рисуют и правой и левой руками, окрашенными разными цветами. После работы руки вытираются салфеткой, затем гуашь легко смывается.</a:t>
            </a:r>
          </a:p>
          <a:p>
            <a:endParaRPr lang="ru-RU" dirty="0"/>
          </a:p>
        </p:txBody>
      </p:sp>
      <p:sp>
        <p:nvSpPr>
          <p:cNvPr id="4" name="Подзаголовок 2"/>
          <p:cNvSpPr txBox="1">
            <a:spLocks/>
          </p:cNvSpPr>
          <p:nvPr/>
        </p:nvSpPr>
        <p:spPr bwMode="auto">
          <a:xfrm>
            <a:off x="4670905" y="260648"/>
            <a:ext cx="3816424" cy="6248685"/>
          </a:xfrm>
          <a:prstGeom prst="rect">
            <a:avLst/>
          </a:prstGeom>
          <a:solidFill>
            <a:schemeClr val="bg2">
              <a:lumMod val="20000"/>
              <a:lumOff val="80000"/>
              <a:alpha val="79000"/>
            </a:schemeClr>
          </a:solidFill>
          <a:ln>
            <a:noFill/>
          </a:ln>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Tx/>
              <a:buNone/>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2"/>
                </a:solidFill>
                <a:latin typeface="+mn-lt"/>
              </a:defRPr>
            </a:lvl2pPr>
            <a:lvl3pPr marL="1143000" indent="-228600" algn="l" rtl="0" eaLnBrk="1" fontAlgn="base" hangingPunct="1">
              <a:spcBef>
                <a:spcPct val="20000"/>
              </a:spcBef>
              <a:spcAft>
                <a:spcPct val="0"/>
              </a:spcAft>
              <a:buChar char="•"/>
              <a:defRPr sz="2400">
                <a:solidFill>
                  <a:schemeClr val="tx2"/>
                </a:solidFill>
                <a:latin typeface="+mn-lt"/>
              </a:defRPr>
            </a:lvl3pPr>
            <a:lvl4pPr marL="1600200" indent="-228600" algn="l" rtl="0" eaLnBrk="1" fontAlgn="base" hangingPunct="1">
              <a:spcBef>
                <a:spcPct val="20000"/>
              </a:spcBef>
              <a:spcAft>
                <a:spcPct val="0"/>
              </a:spcAft>
              <a:buChar char="–"/>
              <a:defRPr sz="2000">
                <a:solidFill>
                  <a:schemeClr val="tx2"/>
                </a:solidFill>
                <a:latin typeface="+mn-lt"/>
              </a:defRPr>
            </a:lvl4pPr>
            <a:lvl5pPr marL="2057400" indent="-228600" algn="l" rtl="0" eaLnBrk="1" fontAlgn="base" hangingPunct="1">
              <a:spcBef>
                <a:spcPct val="20000"/>
              </a:spcBef>
              <a:spcAft>
                <a:spcPct val="0"/>
              </a:spcAft>
              <a:buChar char="»"/>
              <a:defRPr sz="2000">
                <a:solidFill>
                  <a:schemeClr val="tx2"/>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a:lstStyle>
          <a:p>
            <a:r>
              <a:rPr lang="ru-RU" sz="1800" b="1" u="sng" dirty="0" smtClean="0">
                <a:solidFill>
                  <a:schemeClr val="bg1">
                    <a:lumMod val="10000"/>
                  </a:schemeClr>
                </a:solidFill>
                <a:cs typeface="Times New Roman" pitchFamily="18" charset="0"/>
              </a:rPr>
              <a:t>Рисование пальчиками</a:t>
            </a:r>
          </a:p>
          <a:p>
            <a:endParaRPr lang="ru-RU" sz="1800" b="1" u="sng" kern="0" dirty="0">
              <a:solidFill>
                <a:schemeClr val="bg1">
                  <a:lumMod val="10000"/>
                </a:schemeClr>
              </a:solidFill>
              <a:cs typeface="Times New Roman" pitchFamily="18" charset="0"/>
            </a:endParaRPr>
          </a:p>
          <a:p>
            <a:pPr fontAlgn="auto">
              <a:spcBef>
                <a:spcPts val="0"/>
              </a:spcBef>
              <a:spcAft>
                <a:spcPts val="0"/>
              </a:spcAft>
              <a:buClr>
                <a:schemeClr val="accent3"/>
              </a:buClr>
              <a:defRPr/>
            </a:pPr>
            <a:endParaRPr lang="ru-RU" sz="1800" b="1" dirty="0" smtClean="0">
              <a:solidFill>
                <a:schemeClr val="bg1">
                  <a:lumMod val="10000"/>
                </a:schemeClr>
              </a:solidFill>
              <a:cs typeface="Times New Roman" pitchFamily="18" charset="0"/>
            </a:endParaRPr>
          </a:p>
          <a:p>
            <a:pPr fontAlgn="auto">
              <a:spcBef>
                <a:spcPts val="0"/>
              </a:spcBef>
              <a:spcAft>
                <a:spcPts val="0"/>
              </a:spcAft>
              <a:buClr>
                <a:schemeClr val="accent3"/>
              </a:buClr>
              <a:defRPr/>
            </a:pPr>
            <a:r>
              <a:rPr lang="ru-RU" sz="1800" b="1" dirty="0" smtClean="0">
                <a:solidFill>
                  <a:schemeClr val="bg1">
                    <a:lumMod val="10000"/>
                  </a:schemeClr>
                </a:solidFill>
                <a:cs typeface="Times New Roman" pitchFamily="18" charset="0"/>
              </a:rPr>
              <a:t>Возраст</a:t>
            </a:r>
            <a:r>
              <a:rPr lang="ru-RU" sz="1800" b="1" dirty="0">
                <a:solidFill>
                  <a:schemeClr val="bg1">
                    <a:lumMod val="10000"/>
                  </a:schemeClr>
                </a:solidFill>
                <a:cs typeface="Times New Roman" pitchFamily="18" charset="0"/>
              </a:rPr>
              <a:t>: </a:t>
            </a:r>
            <a:r>
              <a:rPr lang="ru-RU" sz="1800" dirty="0">
                <a:solidFill>
                  <a:schemeClr val="bg1">
                    <a:lumMod val="10000"/>
                  </a:schemeClr>
                </a:solidFill>
                <a:cs typeface="Times New Roman" pitchFamily="18" charset="0"/>
              </a:rPr>
              <a:t>от двух лет.</a:t>
            </a:r>
          </a:p>
          <a:p>
            <a:pPr fontAlgn="auto">
              <a:spcBef>
                <a:spcPts val="0"/>
              </a:spcBef>
              <a:spcAft>
                <a:spcPts val="0"/>
              </a:spcAft>
              <a:buClr>
                <a:schemeClr val="accent3"/>
              </a:buClr>
              <a:defRPr/>
            </a:pPr>
            <a:r>
              <a:rPr lang="ru-RU" sz="1800" b="1" dirty="0">
                <a:solidFill>
                  <a:schemeClr val="bg1">
                    <a:lumMod val="10000"/>
                  </a:schemeClr>
                </a:solidFill>
                <a:cs typeface="Times New Roman" pitchFamily="18" charset="0"/>
              </a:rPr>
              <a:t>Средства выразительности: </a:t>
            </a:r>
          </a:p>
          <a:p>
            <a:pPr fontAlgn="auto">
              <a:spcBef>
                <a:spcPts val="0"/>
              </a:spcBef>
              <a:spcAft>
                <a:spcPts val="0"/>
              </a:spcAft>
              <a:buClr>
                <a:schemeClr val="accent3"/>
              </a:buClr>
              <a:defRPr/>
            </a:pPr>
            <a:r>
              <a:rPr lang="ru-RU" sz="1800" dirty="0">
                <a:solidFill>
                  <a:schemeClr val="bg1">
                    <a:lumMod val="10000"/>
                  </a:schemeClr>
                </a:solidFill>
                <a:cs typeface="Times New Roman" pitchFamily="18" charset="0"/>
              </a:rPr>
              <a:t>пятно, точка, короткая линия, цвет.</a:t>
            </a:r>
          </a:p>
          <a:p>
            <a:pPr fontAlgn="auto">
              <a:spcBef>
                <a:spcPts val="0"/>
              </a:spcBef>
              <a:spcAft>
                <a:spcPts val="0"/>
              </a:spcAft>
              <a:buClr>
                <a:schemeClr val="accent3"/>
              </a:buClr>
              <a:defRPr/>
            </a:pPr>
            <a:r>
              <a:rPr lang="ru-RU" sz="1800" b="1" dirty="0">
                <a:solidFill>
                  <a:schemeClr val="bg1">
                    <a:lumMod val="10000"/>
                  </a:schemeClr>
                </a:solidFill>
                <a:cs typeface="Times New Roman" pitchFamily="18" charset="0"/>
              </a:rPr>
              <a:t>Материалы: </a:t>
            </a:r>
            <a:r>
              <a:rPr lang="ru-RU" sz="1800" dirty="0">
                <a:solidFill>
                  <a:schemeClr val="bg1">
                    <a:lumMod val="10000"/>
                  </a:schemeClr>
                </a:solidFill>
                <a:cs typeface="Times New Roman" pitchFamily="18" charset="0"/>
              </a:rPr>
              <a:t>мисочки с гуашью, плотная бумага любого цвета, небольшие листы, салфетки.</a:t>
            </a:r>
          </a:p>
          <a:p>
            <a:pPr fontAlgn="auto">
              <a:spcBef>
                <a:spcPts val="0"/>
              </a:spcBef>
              <a:spcAft>
                <a:spcPts val="0"/>
              </a:spcAft>
              <a:buClr>
                <a:schemeClr val="accent3"/>
              </a:buClr>
              <a:defRPr/>
            </a:pPr>
            <a:r>
              <a:rPr lang="ru-RU" sz="1800" b="1" dirty="0">
                <a:solidFill>
                  <a:schemeClr val="bg1">
                    <a:lumMod val="10000"/>
                  </a:schemeClr>
                </a:solidFill>
                <a:cs typeface="Times New Roman" pitchFamily="18" charset="0"/>
              </a:rPr>
              <a:t>Способ получения изображения: </a:t>
            </a:r>
            <a:r>
              <a:rPr lang="ru-RU" sz="1800" dirty="0">
                <a:solidFill>
                  <a:schemeClr val="bg1">
                    <a:lumMod val="10000"/>
                  </a:schemeClr>
                </a:solidFill>
                <a:cs typeface="Times New Roman" pitchFamily="18" charset="0"/>
              </a:rPr>
              <a:t>ребенок опускает в гуашь пальчик и наносит точки, пятнышки на бумагу. На каждый пальчик набирается краска разного цвета. После работы пальчики вытираются салфеткой, затем гуашь легко смывается.</a:t>
            </a:r>
          </a:p>
          <a:p>
            <a:endParaRPr lang="ru-RU" sz="1800" u="sng" kern="0" dirty="0">
              <a:solidFill>
                <a:schemeClr val="bg1">
                  <a:lumMod val="10000"/>
                </a:schemeClr>
              </a:solidFill>
            </a:endParaRPr>
          </a:p>
        </p:txBody>
      </p:sp>
    </p:spTree>
    <p:extLst>
      <p:ext uri="{BB962C8B-B14F-4D97-AF65-F5344CB8AC3E}">
        <p14:creationId xmlns:p14="http://schemas.microsoft.com/office/powerpoint/2010/main" val="845195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332655"/>
            <a:ext cx="4032448" cy="6176677"/>
          </a:xfrm>
          <a:solidFill>
            <a:schemeClr val="bg2">
              <a:lumMod val="20000"/>
              <a:lumOff val="80000"/>
              <a:alpha val="79000"/>
            </a:schemeClr>
          </a:solidFill>
        </p:spPr>
        <p:txBody>
          <a:bodyPr/>
          <a:lstStyle/>
          <a:p>
            <a:pPr fontAlgn="auto">
              <a:spcBef>
                <a:spcPts val="0"/>
              </a:spcBef>
              <a:spcAft>
                <a:spcPts val="0"/>
              </a:spcAft>
              <a:buClr>
                <a:schemeClr val="accent3"/>
              </a:buClr>
              <a:defRPr/>
            </a:pPr>
            <a:r>
              <a:rPr lang="ru-RU" altLang="ru-RU" sz="1800" b="1" u="sng" dirty="0">
                <a:solidFill>
                  <a:schemeClr val="bg1">
                    <a:lumMod val="10000"/>
                  </a:schemeClr>
                </a:solidFill>
                <a:cs typeface="Times New Roman" pitchFamily="18" charset="0"/>
              </a:rPr>
              <a:t>Оттиск поролоном</a:t>
            </a:r>
            <a:r>
              <a:rPr lang="ru-RU" b="1" dirty="0">
                <a:solidFill>
                  <a:srgbClr val="FFFF00"/>
                </a:solidFill>
                <a:cs typeface="Times New Roman" pitchFamily="18" charset="0"/>
              </a:rPr>
              <a:t/>
            </a:r>
            <a:br>
              <a:rPr lang="ru-RU" b="1" dirty="0">
                <a:solidFill>
                  <a:srgbClr val="FFFF00"/>
                </a:solidFill>
                <a:cs typeface="Times New Roman" pitchFamily="18" charset="0"/>
              </a:rPr>
            </a:br>
            <a:endParaRPr lang="ru-RU" b="1" dirty="0" smtClean="0">
              <a:solidFill>
                <a:srgbClr val="FFFF00"/>
              </a:solidFill>
              <a:cs typeface="Times New Roman" pitchFamily="18" charset="0"/>
            </a:endParaRPr>
          </a:p>
          <a:p>
            <a:pPr fontAlgn="auto">
              <a:spcBef>
                <a:spcPts val="0"/>
              </a:spcBef>
              <a:spcAft>
                <a:spcPts val="0"/>
              </a:spcAft>
              <a:buClr>
                <a:schemeClr val="accent3"/>
              </a:buClr>
              <a:defRPr/>
            </a:pPr>
            <a:r>
              <a:rPr lang="ru-RU" sz="1800" b="1" dirty="0">
                <a:solidFill>
                  <a:schemeClr val="bg1">
                    <a:lumMod val="10000"/>
                  </a:schemeClr>
                </a:solidFill>
              </a:rPr>
              <a:t>Возраст:</a:t>
            </a:r>
            <a:r>
              <a:rPr lang="ru-RU" sz="1800" dirty="0">
                <a:solidFill>
                  <a:schemeClr val="bg1">
                    <a:lumMod val="10000"/>
                  </a:schemeClr>
                </a:solidFill>
              </a:rPr>
              <a:t> от четырех лет.</a:t>
            </a:r>
          </a:p>
          <a:p>
            <a:pPr fontAlgn="auto">
              <a:spcBef>
                <a:spcPts val="0"/>
              </a:spcBef>
              <a:spcAft>
                <a:spcPts val="0"/>
              </a:spcAft>
              <a:buClr>
                <a:schemeClr val="accent3"/>
              </a:buClr>
              <a:defRPr/>
            </a:pPr>
            <a:r>
              <a:rPr lang="ru-RU" sz="1800" b="1" dirty="0">
                <a:solidFill>
                  <a:schemeClr val="bg1">
                    <a:lumMod val="10000"/>
                  </a:schemeClr>
                </a:solidFill>
              </a:rPr>
              <a:t>Средства выразительности</a:t>
            </a:r>
            <a:r>
              <a:rPr lang="ru-RU" sz="1800" dirty="0">
                <a:solidFill>
                  <a:schemeClr val="bg1">
                    <a:lumMod val="10000"/>
                  </a:schemeClr>
                </a:solidFill>
              </a:rPr>
              <a:t>: </a:t>
            </a:r>
          </a:p>
          <a:p>
            <a:pPr fontAlgn="auto">
              <a:spcBef>
                <a:spcPts val="0"/>
              </a:spcBef>
              <a:spcAft>
                <a:spcPts val="0"/>
              </a:spcAft>
              <a:buClr>
                <a:schemeClr val="accent3"/>
              </a:buClr>
              <a:defRPr/>
            </a:pPr>
            <a:r>
              <a:rPr lang="ru-RU" sz="1800" dirty="0">
                <a:solidFill>
                  <a:schemeClr val="bg1">
                    <a:lumMod val="10000"/>
                  </a:schemeClr>
                </a:solidFill>
              </a:rPr>
              <a:t>пятно, фактура, цвет.</a:t>
            </a:r>
          </a:p>
          <a:p>
            <a:pPr fontAlgn="auto">
              <a:spcBef>
                <a:spcPts val="0"/>
              </a:spcBef>
              <a:spcAft>
                <a:spcPts val="0"/>
              </a:spcAft>
              <a:buClr>
                <a:schemeClr val="accent3"/>
              </a:buClr>
              <a:defRPr/>
            </a:pPr>
            <a:r>
              <a:rPr lang="ru-RU" sz="1800" b="1" dirty="0">
                <a:solidFill>
                  <a:schemeClr val="bg1">
                    <a:lumMod val="10000"/>
                  </a:schemeClr>
                </a:solidFill>
              </a:rPr>
              <a:t>Материалы:</a:t>
            </a:r>
            <a:r>
              <a:rPr lang="ru-RU" sz="1800" dirty="0">
                <a:solidFill>
                  <a:schemeClr val="bg1">
                    <a:lumMod val="10000"/>
                  </a:schemeClr>
                </a:solidFill>
              </a:rPr>
              <a:t> мисочка либо пластиковая коробочка, в которую вложена штемпельная подушка из тонкого поролона, пропитанного гуашью, плотная бумага любого цвета и размера, кусочки поролона.</a:t>
            </a:r>
          </a:p>
          <a:p>
            <a:pPr fontAlgn="auto">
              <a:spcBef>
                <a:spcPts val="0"/>
              </a:spcBef>
              <a:spcAft>
                <a:spcPts val="0"/>
              </a:spcAft>
              <a:buClr>
                <a:schemeClr val="accent3"/>
              </a:buClr>
              <a:defRPr/>
            </a:pPr>
            <a:r>
              <a:rPr lang="ru-RU" sz="1800" b="1" dirty="0">
                <a:solidFill>
                  <a:schemeClr val="bg1">
                    <a:lumMod val="10000"/>
                  </a:schemeClr>
                </a:solidFill>
              </a:rPr>
              <a:t>Способ   получения   изображения:   </a:t>
            </a:r>
            <a:r>
              <a:rPr lang="ru-RU" sz="1800" dirty="0">
                <a:solidFill>
                  <a:schemeClr val="bg1">
                    <a:lumMod val="10000"/>
                  </a:schemeClr>
                </a:solidFill>
              </a:rPr>
              <a:t>ребенок   прижимает   поролон   к штемпельной подушке с краской и наносит оттиск на бумагу. Для изменения цвета берутся другие мисочка и поролон</a:t>
            </a:r>
            <a:r>
              <a:rPr lang="ru-RU" sz="1800" dirty="0">
                <a:solidFill>
                  <a:schemeClr val="bg1"/>
                </a:solidFill>
              </a:rPr>
              <a:t>. </a:t>
            </a:r>
          </a:p>
          <a:p>
            <a:endParaRPr lang="ru-RU" dirty="0"/>
          </a:p>
        </p:txBody>
      </p:sp>
      <p:sp>
        <p:nvSpPr>
          <p:cNvPr id="4" name="Подзаголовок 2"/>
          <p:cNvSpPr txBox="1">
            <a:spLocks/>
          </p:cNvSpPr>
          <p:nvPr/>
        </p:nvSpPr>
        <p:spPr bwMode="auto">
          <a:xfrm>
            <a:off x="4670904" y="260648"/>
            <a:ext cx="4149567" cy="6248685"/>
          </a:xfrm>
          <a:prstGeom prst="rect">
            <a:avLst/>
          </a:prstGeom>
          <a:solidFill>
            <a:schemeClr val="bg2">
              <a:lumMod val="20000"/>
              <a:lumOff val="80000"/>
              <a:alpha val="79000"/>
            </a:schemeClr>
          </a:solidFill>
          <a:ln>
            <a:noFill/>
          </a:ln>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Tx/>
              <a:buNone/>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2"/>
                </a:solidFill>
                <a:latin typeface="+mn-lt"/>
              </a:defRPr>
            </a:lvl2pPr>
            <a:lvl3pPr marL="1143000" indent="-228600" algn="l" rtl="0" eaLnBrk="1" fontAlgn="base" hangingPunct="1">
              <a:spcBef>
                <a:spcPct val="20000"/>
              </a:spcBef>
              <a:spcAft>
                <a:spcPct val="0"/>
              </a:spcAft>
              <a:buChar char="•"/>
              <a:defRPr sz="2400">
                <a:solidFill>
                  <a:schemeClr val="tx2"/>
                </a:solidFill>
                <a:latin typeface="+mn-lt"/>
              </a:defRPr>
            </a:lvl3pPr>
            <a:lvl4pPr marL="1600200" indent="-228600" algn="l" rtl="0" eaLnBrk="1" fontAlgn="base" hangingPunct="1">
              <a:spcBef>
                <a:spcPct val="20000"/>
              </a:spcBef>
              <a:spcAft>
                <a:spcPct val="0"/>
              </a:spcAft>
              <a:buChar char="–"/>
              <a:defRPr sz="2000">
                <a:solidFill>
                  <a:schemeClr val="tx2"/>
                </a:solidFill>
                <a:latin typeface="+mn-lt"/>
              </a:defRPr>
            </a:lvl4pPr>
            <a:lvl5pPr marL="2057400" indent="-228600" algn="l" rtl="0" eaLnBrk="1" fontAlgn="base" hangingPunct="1">
              <a:spcBef>
                <a:spcPct val="20000"/>
              </a:spcBef>
              <a:spcAft>
                <a:spcPct val="0"/>
              </a:spcAft>
              <a:buChar char="»"/>
              <a:defRPr sz="2000">
                <a:solidFill>
                  <a:schemeClr val="tx2"/>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a:lstStyle>
          <a:p>
            <a:r>
              <a:rPr lang="ru-RU" altLang="ru-RU" sz="1800" b="1" u="sng" dirty="0">
                <a:solidFill>
                  <a:schemeClr val="bg1">
                    <a:lumMod val="10000"/>
                  </a:schemeClr>
                </a:solidFill>
              </a:rPr>
              <a:t>Оттиск мятой бумагой</a:t>
            </a:r>
            <a:endParaRPr lang="ru-RU" sz="1800" b="1" u="sng" kern="0" dirty="0">
              <a:solidFill>
                <a:schemeClr val="bg1">
                  <a:lumMod val="10000"/>
                </a:schemeClr>
              </a:solidFill>
              <a:cs typeface="Times New Roman" pitchFamily="18" charset="0"/>
            </a:endParaRPr>
          </a:p>
          <a:p>
            <a:pPr fontAlgn="auto">
              <a:spcBef>
                <a:spcPts val="0"/>
              </a:spcBef>
              <a:spcAft>
                <a:spcPts val="0"/>
              </a:spcAft>
              <a:buClr>
                <a:schemeClr val="accent3"/>
              </a:buClr>
              <a:defRPr/>
            </a:pPr>
            <a:endParaRPr lang="ru-RU" sz="1800" b="1" dirty="0" smtClean="0">
              <a:solidFill>
                <a:schemeClr val="bg1">
                  <a:lumMod val="10000"/>
                </a:schemeClr>
              </a:solidFill>
              <a:cs typeface="Times New Roman" pitchFamily="18" charset="0"/>
            </a:endParaRPr>
          </a:p>
          <a:p>
            <a:pPr fontAlgn="auto">
              <a:lnSpc>
                <a:spcPct val="120000"/>
              </a:lnSpc>
              <a:spcBef>
                <a:spcPts val="0"/>
              </a:spcBef>
              <a:spcAft>
                <a:spcPts val="0"/>
              </a:spcAft>
              <a:buClr>
                <a:schemeClr val="accent3"/>
              </a:buClr>
              <a:defRPr/>
            </a:pPr>
            <a:r>
              <a:rPr lang="ru-RU" sz="1800" b="1" dirty="0" smtClean="0">
                <a:solidFill>
                  <a:schemeClr val="bg1">
                    <a:lumMod val="10000"/>
                  </a:schemeClr>
                </a:solidFill>
              </a:rPr>
              <a:t/>
            </a:r>
            <a:br>
              <a:rPr lang="ru-RU" sz="1800" b="1" dirty="0" smtClean="0">
                <a:solidFill>
                  <a:schemeClr val="bg1">
                    <a:lumMod val="10000"/>
                  </a:schemeClr>
                </a:solidFill>
              </a:rPr>
            </a:br>
            <a:r>
              <a:rPr lang="ru-RU" sz="1800" b="1" dirty="0" smtClean="0">
                <a:solidFill>
                  <a:schemeClr val="bg1">
                    <a:lumMod val="10000"/>
                  </a:schemeClr>
                </a:solidFill>
              </a:rPr>
              <a:t>Возраст</a:t>
            </a:r>
            <a:r>
              <a:rPr lang="ru-RU" sz="1800" b="1" dirty="0">
                <a:solidFill>
                  <a:schemeClr val="bg1">
                    <a:lumMod val="10000"/>
                  </a:schemeClr>
                </a:solidFill>
              </a:rPr>
              <a:t>: </a:t>
            </a:r>
            <a:r>
              <a:rPr lang="ru-RU" sz="1800" dirty="0">
                <a:solidFill>
                  <a:schemeClr val="bg1">
                    <a:lumMod val="10000"/>
                  </a:schemeClr>
                </a:solidFill>
              </a:rPr>
              <a:t>от четырех лет.</a:t>
            </a:r>
          </a:p>
          <a:p>
            <a:pPr fontAlgn="auto">
              <a:lnSpc>
                <a:spcPct val="120000"/>
              </a:lnSpc>
              <a:spcBef>
                <a:spcPts val="0"/>
              </a:spcBef>
              <a:spcAft>
                <a:spcPts val="0"/>
              </a:spcAft>
              <a:buClr>
                <a:schemeClr val="accent3"/>
              </a:buClr>
              <a:defRPr/>
            </a:pPr>
            <a:r>
              <a:rPr lang="ru-RU" sz="1800" b="1" dirty="0">
                <a:solidFill>
                  <a:schemeClr val="bg1">
                    <a:lumMod val="10000"/>
                  </a:schemeClr>
                </a:solidFill>
              </a:rPr>
              <a:t>Средства выразительности:</a:t>
            </a:r>
            <a:r>
              <a:rPr lang="ru-RU" sz="1800" dirty="0">
                <a:solidFill>
                  <a:schemeClr val="bg1">
                    <a:lumMod val="10000"/>
                  </a:schemeClr>
                </a:solidFill>
              </a:rPr>
              <a:t> </a:t>
            </a:r>
          </a:p>
          <a:p>
            <a:pPr fontAlgn="auto">
              <a:lnSpc>
                <a:spcPct val="120000"/>
              </a:lnSpc>
              <a:spcBef>
                <a:spcPts val="0"/>
              </a:spcBef>
              <a:spcAft>
                <a:spcPts val="0"/>
              </a:spcAft>
              <a:buClr>
                <a:schemeClr val="accent3"/>
              </a:buClr>
              <a:defRPr/>
            </a:pPr>
            <a:r>
              <a:rPr lang="ru-RU" sz="1800" dirty="0">
                <a:solidFill>
                  <a:schemeClr val="bg1">
                    <a:lumMod val="10000"/>
                  </a:schemeClr>
                </a:solidFill>
              </a:rPr>
              <a:t>пятно, фактура, цвет.</a:t>
            </a:r>
          </a:p>
          <a:p>
            <a:pPr fontAlgn="auto">
              <a:lnSpc>
                <a:spcPct val="120000"/>
              </a:lnSpc>
              <a:spcBef>
                <a:spcPts val="0"/>
              </a:spcBef>
              <a:spcAft>
                <a:spcPts val="0"/>
              </a:spcAft>
              <a:buClr>
                <a:schemeClr val="accent3"/>
              </a:buClr>
              <a:defRPr/>
            </a:pPr>
            <a:r>
              <a:rPr lang="ru-RU" sz="1800" b="1" dirty="0">
                <a:solidFill>
                  <a:schemeClr val="bg1">
                    <a:lumMod val="10000"/>
                  </a:schemeClr>
                </a:solidFill>
              </a:rPr>
              <a:t>Материалы:</a:t>
            </a:r>
            <a:r>
              <a:rPr lang="ru-RU" sz="1800" dirty="0">
                <a:solidFill>
                  <a:schemeClr val="bg1">
                    <a:lumMod val="10000"/>
                  </a:schemeClr>
                </a:solidFill>
              </a:rPr>
              <a:t> блюдце либо пластиковая коробочка, в которую вложена штемпельная подушка из тонкого поролона, пропитанного гуашью, плотная бумага любого цвета и размера, смятая бумага.</a:t>
            </a:r>
          </a:p>
          <a:p>
            <a:pPr fontAlgn="auto">
              <a:lnSpc>
                <a:spcPct val="120000"/>
              </a:lnSpc>
              <a:spcBef>
                <a:spcPts val="0"/>
              </a:spcBef>
              <a:spcAft>
                <a:spcPts val="0"/>
              </a:spcAft>
              <a:buClr>
                <a:schemeClr val="accent3"/>
              </a:buClr>
              <a:defRPr/>
            </a:pPr>
            <a:r>
              <a:rPr lang="ru-RU" sz="1800" b="1" dirty="0">
                <a:solidFill>
                  <a:schemeClr val="bg1">
                    <a:lumMod val="10000"/>
                  </a:schemeClr>
                </a:solidFill>
              </a:rPr>
              <a:t>Способ получения изображения: </a:t>
            </a:r>
            <a:r>
              <a:rPr lang="ru-RU" sz="1800" dirty="0">
                <a:solidFill>
                  <a:schemeClr val="bg1">
                    <a:lumMod val="10000"/>
                  </a:schemeClr>
                </a:solidFill>
              </a:rPr>
              <a:t>ребенок прижимает смятую бумагу к штемпельной подушке с краской и наносит оттиск на бумагу. Чтобы получить другой цвет, меняются и блюдце и смятая бумага</a:t>
            </a:r>
            <a:endParaRPr lang="ru-RU" sz="1800" u="sng" kern="0" dirty="0">
              <a:solidFill>
                <a:schemeClr val="bg1">
                  <a:lumMod val="10000"/>
                </a:schemeClr>
              </a:solidFill>
            </a:endParaRPr>
          </a:p>
        </p:txBody>
      </p:sp>
    </p:spTree>
    <p:extLst>
      <p:ext uri="{BB962C8B-B14F-4D97-AF65-F5344CB8AC3E}">
        <p14:creationId xmlns:p14="http://schemas.microsoft.com/office/powerpoint/2010/main" val="3429597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332655"/>
            <a:ext cx="4032448" cy="6176677"/>
          </a:xfrm>
          <a:solidFill>
            <a:schemeClr val="bg2">
              <a:lumMod val="20000"/>
              <a:lumOff val="80000"/>
              <a:alpha val="79000"/>
            </a:schemeClr>
          </a:solidFill>
        </p:spPr>
        <p:txBody>
          <a:bodyPr/>
          <a:lstStyle/>
          <a:p>
            <a:pPr fontAlgn="auto">
              <a:spcBef>
                <a:spcPts val="0"/>
              </a:spcBef>
              <a:spcAft>
                <a:spcPts val="0"/>
              </a:spcAft>
              <a:buClr>
                <a:schemeClr val="accent3"/>
              </a:buClr>
              <a:defRPr/>
            </a:pPr>
            <a:r>
              <a:rPr lang="ru-RU" sz="1800" b="1" u="sng" dirty="0">
                <a:solidFill>
                  <a:schemeClr val="bg1">
                    <a:lumMod val="10000"/>
                  </a:schemeClr>
                </a:solidFill>
              </a:rPr>
              <a:t>Отпечатки листьев</a:t>
            </a:r>
            <a:r>
              <a:rPr lang="ru-RU" b="1" dirty="0">
                <a:solidFill>
                  <a:srgbClr val="FFFF00"/>
                </a:solidFill>
                <a:cs typeface="Times New Roman" pitchFamily="18" charset="0"/>
              </a:rPr>
              <a:t/>
            </a:r>
            <a:br>
              <a:rPr lang="ru-RU" b="1" dirty="0">
                <a:solidFill>
                  <a:srgbClr val="FFFF00"/>
                </a:solidFill>
                <a:cs typeface="Times New Roman" pitchFamily="18" charset="0"/>
              </a:rPr>
            </a:br>
            <a:endParaRPr lang="ru-RU" b="1" dirty="0" smtClean="0">
              <a:solidFill>
                <a:srgbClr val="FFFF00"/>
              </a:solidFill>
              <a:cs typeface="Times New Roman" pitchFamily="18" charset="0"/>
            </a:endParaRPr>
          </a:p>
          <a:p>
            <a:pPr>
              <a:spcBef>
                <a:spcPct val="0"/>
              </a:spcBef>
            </a:pPr>
            <a:r>
              <a:rPr lang="ru-RU" altLang="ru-RU" sz="1800" b="1" dirty="0">
                <a:solidFill>
                  <a:schemeClr val="bg1">
                    <a:lumMod val="10000"/>
                  </a:schemeClr>
                </a:solidFill>
              </a:rPr>
              <a:t>Возраст:</a:t>
            </a:r>
            <a:r>
              <a:rPr lang="ru-RU" altLang="ru-RU" sz="1800" dirty="0">
                <a:solidFill>
                  <a:schemeClr val="bg1">
                    <a:lumMod val="10000"/>
                  </a:schemeClr>
                </a:solidFill>
              </a:rPr>
              <a:t> от пяти лет.</a:t>
            </a:r>
          </a:p>
          <a:p>
            <a:pPr>
              <a:spcBef>
                <a:spcPct val="0"/>
              </a:spcBef>
            </a:pPr>
            <a:r>
              <a:rPr lang="ru-RU" altLang="ru-RU" sz="1800" b="1" dirty="0">
                <a:solidFill>
                  <a:schemeClr val="bg1">
                    <a:lumMod val="10000"/>
                  </a:schemeClr>
                </a:solidFill>
              </a:rPr>
              <a:t>Средства выразительности: </a:t>
            </a:r>
            <a:r>
              <a:rPr lang="ru-RU" altLang="ru-RU" sz="1800" dirty="0">
                <a:solidFill>
                  <a:schemeClr val="bg1">
                    <a:lumMod val="10000"/>
                  </a:schemeClr>
                </a:solidFill>
              </a:rPr>
              <a:t>фактура, цвет.</a:t>
            </a:r>
          </a:p>
          <a:p>
            <a:pPr>
              <a:spcBef>
                <a:spcPct val="0"/>
              </a:spcBef>
            </a:pPr>
            <a:r>
              <a:rPr lang="ru-RU" altLang="ru-RU" sz="1800" b="1" dirty="0">
                <a:solidFill>
                  <a:schemeClr val="bg1">
                    <a:lumMod val="10000"/>
                  </a:schemeClr>
                </a:solidFill>
              </a:rPr>
              <a:t>Материалы:</a:t>
            </a:r>
            <a:r>
              <a:rPr lang="ru-RU" altLang="ru-RU" sz="1800" dirty="0">
                <a:solidFill>
                  <a:schemeClr val="bg1">
                    <a:lumMod val="10000"/>
                  </a:schemeClr>
                </a:solidFill>
              </a:rPr>
              <a:t> бумага, листья разных деревьев (желательно опавшие), гуашь, кисти.</a:t>
            </a:r>
          </a:p>
          <a:p>
            <a:pPr>
              <a:spcBef>
                <a:spcPct val="0"/>
              </a:spcBef>
            </a:pPr>
            <a:r>
              <a:rPr lang="ru-RU" altLang="ru-RU" sz="1800" b="1" dirty="0">
                <a:solidFill>
                  <a:schemeClr val="bg1">
                    <a:lumMod val="10000"/>
                  </a:schemeClr>
                </a:solidFill>
              </a:rPr>
              <a:t>Способ  получения  изображения:  </a:t>
            </a:r>
            <a:r>
              <a:rPr lang="ru-RU" altLang="ru-RU" sz="1800" dirty="0">
                <a:solidFill>
                  <a:schemeClr val="bg1">
                    <a:lumMod val="10000"/>
                  </a:schemeClr>
                </a:solidFill>
              </a:rPr>
              <a:t>ребенок  покрывает листок дерева красками  разных  цветов,  затем  прикладывает  его  к  бумаге  окрашенной стороной  для  получения  отпечатка.   Каждый  раз  берется  новый  листок. Черешки у листьев можно дорисовать кистью. </a:t>
            </a:r>
          </a:p>
          <a:p>
            <a:pPr fontAlgn="auto">
              <a:spcBef>
                <a:spcPts val="0"/>
              </a:spcBef>
              <a:spcAft>
                <a:spcPts val="0"/>
              </a:spcAft>
              <a:buClr>
                <a:schemeClr val="accent3"/>
              </a:buClr>
              <a:defRPr/>
            </a:pPr>
            <a:r>
              <a:rPr lang="ru-RU" sz="1800" dirty="0" smtClean="0">
                <a:solidFill>
                  <a:schemeClr val="bg1">
                    <a:lumMod val="10000"/>
                  </a:schemeClr>
                </a:solidFill>
              </a:rPr>
              <a:t> </a:t>
            </a:r>
            <a:endParaRPr lang="ru-RU" sz="1800" dirty="0">
              <a:solidFill>
                <a:schemeClr val="bg1">
                  <a:lumMod val="10000"/>
                </a:schemeClr>
              </a:solidFill>
            </a:endParaRPr>
          </a:p>
          <a:p>
            <a:endParaRPr lang="ru-RU" dirty="0"/>
          </a:p>
        </p:txBody>
      </p:sp>
      <p:sp>
        <p:nvSpPr>
          <p:cNvPr id="4" name="Подзаголовок 2"/>
          <p:cNvSpPr txBox="1">
            <a:spLocks/>
          </p:cNvSpPr>
          <p:nvPr/>
        </p:nvSpPr>
        <p:spPr bwMode="auto">
          <a:xfrm>
            <a:off x="4670904" y="260648"/>
            <a:ext cx="4149567" cy="6248685"/>
          </a:xfrm>
          <a:prstGeom prst="rect">
            <a:avLst/>
          </a:prstGeom>
          <a:solidFill>
            <a:schemeClr val="bg2">
              <a:lumMod val="20000"/>
              <a:lumOff val="80000"/>
              <a:alpha val="79000"/>
            </a:schemeClr>
          </a:solidFill>
          <a:ln>
            <a:noFill/>
          </a:ln>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Tx/>
              <a:buNone/>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2"/>
                </a:solidFill>
                <a:latin typeface="+mn-lt"/>
              </a:defRPr>
            </a:lvl2pPr>
            <a:lvl3pPr marL="1143000" indent="-228600" algn="l" rtl="0" eaLnBrk="1" fontAlgn="base" hangingPunct="1">
              <a:spcBef>
                <a:spcPct val="20000"/>
              </a:spcBef>
              <a:spcAft>
                <a:spcPct val="0"/>
              </a:spcAft>
              <a:buChar char="•"/>
              <a:defRPr sz="2400">
                <a:solidFill>
                  <a:schemeClr val="tx2"/>
                </a:solidFill>
                <a:latin typeface="+mn-lt"/>
              </a:defRPr>
            </a:lvl3pPr>
            <a:lvl4pPr marL="1600200" indent="-228600" algn="l" rtl="0" eaLnBrk="1" fontAlgn="base" hangingPunct="1">
              <a:spcBef>
                <a:spcPct val="20000"/>
              </a:spcBef>
              <a:spcAft>
                <a:spcPct val="0"/>
              </a:spcAft>
              <a:buChar char="–"/>
              <a:defRPr sz="2000">
                <a:solidFill>
                  <a:schemeClr val="tx2"/>
                </a:solidFill>
                <a:latin typeface="+mn-lt"/>
              </a:defRPr>
            </a:lvl4pPr>
            <a:lvl5pPr marL="2057400" indent="-228600" algn="l" rtl="0" eaLnBrk="1" fontAlgn="base" hangingPunct="1">
              <a:spcBef>
                <a:spcPct val="20000"/>
              </a:spcBef>
              <a:spcAft>
                <a:spcPct val="0"/>
              </a:spcAft>
              <a:buChar char="»"/>
              <a:defRPr sz="2000">
                <a:solidFill>
                  <a:schemeClr val="tx2"/>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a:lstStyle>
          <a:p>
            <a:r>
              <a:rPr lang="ru-RU" altLang="ru-RU" sz="1800" b="1" u="sng" dirty="0">
                <a:solidFill>
                  <a:schemeClr val="bg1">
                    <a:lumMod val="10000"/>
                  </a:schemeClr>
                </a:solidFill>
              </a:rPr>
              <a:t>Восковые карандаши + акварель</a:t>
            </a:r>
            <a:endParaRPr lang="ru-RU" sz="1800" b="1" u="sng" dirty="0" smtClean="0">
              <a:solidFill>
                <a:schemeClr val="bg1">
                  <a:lumMod val="10000"/>
                </a:schemeClr>
              </a:solidFill>
              <a:cs typeface="Times New Roman" pitchFamily="18" charset="0"/>
            </a:endParaRPr>
          </a:p>
          <a:p>
            <a:pPr fontAlgn="auto">
              <a:spcBef>
                <a:spcPts val="0"/>
              </a:spcBef>
              <a:spcAft>
                <a:spcPts val="0"/>
              </a:spcAft>
              <a:buClr>
                <a:schemeClr val="accent3"/>
              </a:buClr>
              <a:defRPr/>
            </a:pPr>
            <a:r>
              <a:rPr lang="ru-RU" sz="1800" b="1" dirty="0" smtClean="0">
                <a:solidFill>
                  <a:schemeClr val="bg1">
                    <a:lumMod val="10000"/>
                  </a:schemeClr>
                </a:solidFill>
              </a:rPr>
              <a:t/>
            </a:r>
            <a:br>
              <a:rPr lang="ru-RU" sz="1800" b="1" dirty="0" smtClean="0">
                <a:solidFill>
                  <a:schemeClr val="bg1">
                    <a:lumMod val="10000"/>
                  </a:schemeClr>
                </a:solidFill>
              </a:rPr>
            </a:br>
            <a:endParaRPr lang="ru-RU" sz="1800" b="1" dirty="0" smtClean="0">
              <a:solidFill>
                <a:schemeClr val="bg1">
                  <a:lumMod val="10000"/>
                </a:schemeClr>
              </a:solidFill>
            </a:endParaRPr>
          </a:p>
          <a:p>
            <a:pPr fontAlgn="auto">
              <a:spcBef>
                <a:spcPts val="0"/>
              </a:spcBef>
              <a:spcAft>
                <a:spcPts val="0"/>
              </a:spcAft>
              <a:buClr>
                <a:schemeClr val="accent3"/>
              </a:buClr>
              <a:defRPr/>
            </a:pPr>
            <a:endParaRPr lang="ru-RU" sz="1800" b="1" dirty="0">
              <a:solidFill>
                <a:schemeClr val="bg1">
                  <a:lumMod val="10000"/>
                </a:schemeClr>
              </a:solidFill>
            </a:endParaRPr>
          </a:p>
          <a:p>
            <a:pPr fontAlgn="auto">
              <a:spcBef>
                <a:spcPts val="0"/>
              </a:spcBef>
              <a:spcAft>
                <a:spcPts val="0"/>
              </a:spcAft>
              <a:buClr>
                <a:schemeClr val="accent3"/>
              </a:buClr>
              <a:defRPr/>
            </a:pPr>
            <a:r>
              <a:rPr lang="ru-RU" sz="1800" b="1" dirty="0" smtClean="0">
                <a:solidFill>
                  <a:schemeClr val="bg1">
                    <a:lumMod val="10000"/>
                  </a:schemeClr>
                </a:solidFill>
              </a:rPr>
              <a:t>Возраст</a:t>
            </a:r>
            <a:r>
              <a:rPr lang="ru-RU" sz="1800" b="1" dirty="0">
                <a:solidFill>
                  <a:schemeClr val="bg1">
                    <a:lumMod val="10000"/>
                  </a:schemeClr>
                </a:solidFill>
              </a:rPr>
              <a:t>:</a:t>
            </a:r>
            <a:r>
              <a:rPr lang="ru-RU" sz="1800" dirty="0">
                <a:solidFill>
                  <a:schemeClr val="bg1">
                    <a:lumMod val="10000"/>
                  </a:schemeClr>
                </a:solidFill>
              </a:rPr>
              <a:t> от четырех лет.</a:t>
            </a:r>
          </a:p>
          <a:p>
            <a:pPr fontAlgn="auto">
              <a:spcBef>
                <a:spcPts val="0"/>
              </a:spcBef>
              <a:spcAft>
                <a:spcPts val="0"/>
              </a:spcAft>
              <a:buClr>
                <a:schemeClr val="accent3"/>
              </a:buClr>
              <a:defRPr/>
            </a:pPr>
            <a:r>
              <a:rPr lang="ru-RU" sz="1800" b="1" dirty="0">
                <a:solidFill>
                  <a:schemeClr val="bg1">
                    <a:lumMod val="10000"/>
                  </a:schemeClr>
                </a:solidFill>
              </a:rPr>
              <a:t>Средства выразительности:  </a:t>
            </a:r>
          </a:p>
          <a:p>
            <a:pPr fontAlgn="auto">
              <a:spcBef>
                <a:spcPts val="0"/>
              </a:spcBef>
              <a:spcAft>
                <a:spcPts val="0"/>
              </a:spcAft>
              <a:buClr>
                <a:schemeClr val="accent3"/>
              </a:buClr>
              <a:defRPr/>
            </a:pPr>
            <a:r>
              <a:rPr lang="ru-RU" sz="1800" dirty="0">
                <a:solidFill>
                  <a:schemeClr val="bg1">
                    <a:lumMod val="10000"/>
                  </a:schemeClr>
                </a:solidFill>
              </a:rPr>
              <a:t>цвет, линия, пятно, фактура. </a:t>
            </a:r>
          </a:p>
          <a:p>
            <a:pPr fontAlgn="auto">
              <a:spcBef>
                <a:spcPts val="0"/>
              </a:spcBef>
              <a:spcAft>
                <a:spcPts val="0"/>
              </a:spcAft>
              <a:buClr>
                <a:schemeClr val="accent3"/>
              </a:buClr>
              <a:defRPr/>
            </a:pPr>
            <a:r>
              <a:rPr lang="ru-RU" sz="1800" b="1" dirty="0">
                <a:solidFill>
                  <a:schemeClr val="bg1">
                    <a:lumMod val="10000"/>
                  </a:schemeClr>
                </a:solidFill>
              </a:rPr>
              <a:t>Материалы: </a:t>
            </a:r>
            <a:r>
              <a:rPr lang="ru-RU" sz="1800" dirty="0">
                <a:solidFill>
                  <a:schemeClr val="bg1">
                    <a:lumMod val="10000"/>
                  </a:schemeClr>
                </a:solidFill>
              </a:rPr>
              <a:t>восковые карандаши, плотная белая бумага, акварель, кисти. </a:t>
            </a:r>
          </a:p>
          <a:p>
            <a:pPr fontAlgn="auto">
              <a:spcBef>
                <a:spcPts val="0"/>
              </a:spcBef>
              <a:spcAft>
                <a:spcPts val="0"/>
              </a:spcAft>
              <a:buClr>
                <a:schemeClr val="accent3"/>
              </a:buClr>
              <a:defRPr/>
            </a:pPr>
            <a:r>
              <a:rPr lang="ru-RU" sz="1800" b="1" dirty="0">
                <a:solidFill>
                  <a:schemeClr val="bg1">
                    <a:lumMod val="10000"/>
                  </a:schemeClr>
                </a:solidFill>
              </a:rPr>
              <a:t>Способ получения изображения:</a:t>
            </a:r>
            <a:r>
              <a:rPr lang="ru-RU" sz="1800" dirty="0">
                <a:solidFill>
                  <a:schemeClr val="bg1">
                    <a:lumMod val="10000"/>
                  </a:schemeClr>
                </a:solidFill>
              </a:rPr>
              <a:t> </a:t>
            </a:r>
          </a:p>
          <a:p>
            <a:pPr fontAlgn="auto">
              <a:spcBef>
                <a:spcPts val="0"/>
              </a:spcBef>
              <a:spcAft>
                <a:spcPts val="0"/>
              </a:spcAft>
              <a:buClr>
                <a:schemeClr val="accent3"/>
              </a:buClr>
              <a:defRPr/>
            </a:pPr>
            <a:r>
              <a:rPr lang="ru-RU" sz="1800" dirty="0">
                <a:solidFill>
                  <a:schemeClr val="bg1">
                    <a:lumMod val="10000"/>
                  </a:schemeClr>
                </a:solidFill>
              </a:rPr>
              <a:t>ребенок рисует восковыми карандашами на белой бумаге. Затем закрашивает лист акварелью в один или несколько цветов. Рисунок восковыми карандашами остается </a:t>
            </a:r>
            <a:r>
              <a:rPr lang="ru-RU" sz="1800" dirty="0" err="1" smtClean="0">
                <a:solidFill>
                  <a:schemeClr val="bg1">
                    <a:lumMod val="10000"/>
                  </a:schemeClr>
                </a:solidFill>
              </a:rPr>
              <a:t>незакрашенным</a:t>
            </a:r>
            <a:r>
              <a:rPr lang="ru-RU" sz="1800" dirty="0" smtClean="0">
                <a:solidFill>
                  <a:schemeClr val="bg1">
                    <a:lumMod val="10000"/>
                  </a:schemeClr>
                </a:solidFill>
              </a:rPr>
              <a:t>.</a:t>
            </a:r>
            <a:r>
              <a:rPr lang="ru-RU" sz="1800" dirty="0" smtClean="0">
                <a:solidFill>
                  <a:schemeClr val="bg1"/>
                </a:solidFill>
              </a:rPr>
              <a:t>.</a:t>
            </a:r>
            <a:endParaRPr lang="ru-RU" sz="1800" dirty="0">
              <a:solidFill>
                <a:schemeClr val="bg1"/>
              </a:solidFill>
            </a:endParaRPr>
          </a:p>
        </p:txBody>
      </p:sp>
    </p:spTree>
    <p:extLst>
      <p:ext uri="{BB962C8B-B14F-4D97-AF65-F5344CB8AC3E}">
        <p14:creationId xmlns:p14="http://schemas.microsoft.com/office/powerpoint/2010/main" val="2329053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332655"/>
            <a:ext cx="4032448" cy="6176677"/>
          </a:xfrm>
          <a:solidFill>
            <a:schemeClr val="bg2">
              <a:lumMod val="20000"/>
              <a:lumOff val="80000"/>
              <a:alpha val="79000"/>
            </a:schemeClr>
          </a:solidFill>
        </p:spPr>
        <p:txBody>
          <a:bodyPr/>
          <a:lstStyle/>
          <a:p>
            <a:pPr fontAlgn="auto">
              <a:spcBef>
                <a:spcPts val="0"/>
              </a:spcBef>
              <a:spcAft>
                <a:spcPts val="0"/>
              </a:spcAft>
              <a:buClr>
                <a:schemeClr val="accent3"/>
              </a:buClr>
              <a:defRPr/>
            </a:pPr>
            <a:r>
              <a:rPr lang="ru-RU" altLang="ru-RU" sz="1800" b="1" u="sng" dirty="0">
                <a:solidFill>
                  <a:schemeClr val="bg1">
                    <a:lumMod val="10000"/>
                  </a:schemeClr>
                </a:solidFill>
                <a:cs typeface="Times New Roman" pitchFamily="18" charset="0"/>
              </a:rPr>
              <a:t>Монотипия предметная</a:t>
            </a:r>
            <a:r>
              <a:rPr lang="ru-RU" b="1" dirty="0">
                <a:solidFill>
                  <a:srgbClr val="FFFF00"/>
                </a:solidFill>
                <a:cs typeface="Times New Roman" pitchFamily="18" charset="0"/>
              </a:rPr>
              <a:t/>
            </a:r>
            <a:br>
              <a:rPr lang="ru-RU" b="1" dirty="0">
                <a:solidFill>
                  <a:srgbClr val="FFFF00"/>
                </a:solidFill>
                <a:cs typeface="Times New Roman" pitchFamily="18" charset="0"/>
              </a:rPr>
            </a:br>
            <a:endParaRPr lang="ru-RU" b="1" dirty="0" smtClean="0">
              <a:solidFill>
                <a:srgbClr val="FFFF00"/>
              </a:solidFill>
              <a:cs typeface="Times New Roman" pitchFamily="18" charset="0"/>
            </a:endParaRPr>
          </a:p>
          <a:p>
            <a:pPr>
              <a:spcBef>
                <a:spcPct val="0"/>
              </a:spcBef>
            </a:pPr>
            <a:r>
              <a:rPr lang="ru-RU" altLang="ru-RU" sz="1800" b="1" dirty="0">
                <a:solidFill>
                  <a:schemeClr val="bg1">
                    <a:lumMod val="10000"/>
                  </a:schemeClr>
                </a:solidFill>
              </a:rPr>
              <a:t>Возраст: </a:t>
            </a:r>
            <a:r>
              <a:rPr lang="ru-RU" altLang="ru-RU" sz="1800" dirty="0">
                <a:solidFill>
                  <a:schemeClr val="bg1">
                    <a:lumMod val="10000"/>
                  </a:schemeClr>
                </a:solidFill>
              </a:rPr>
              <a:t>от пяти лет.</a:t>
            </a:r>
          </a:p>
          <a:p>
            <a:pPr>
              <a:spcBef>
                <a:spcPct val="0"/>
              </a:spcBef>
            </a:pPr>
            <a:r>
              <a:rPr lang="ru-RU" altLang="ru-RU" sz="1800" b="1" dirty="0">
                <a:solidFill>
                  <a:schemeClr val="bg1">
                    <a:lumMod val="10000"/>
                  </a:schemeClr>
                </a:solidFill>
              </a:rPr>
              <a:t>Средства выразительности: </a:t>
            </a:r>
          </a:p>
          <a:p>
            <a:pPr>
              <a:spcBef>
                <a:spcPct val="0"/>
              </a:spcBef>
            </a:pPr>
            <a:r>
              <a:rPr lang="ru-RU" altLang="ru-RU" sz="1800" dirty="0">
                <a:solidFill>
                  <a:schemeClr val="bg1">
                    <a:lumMod val="10000"/>
                  </a:schemeClr>
                </a:solidFill>
              </a:rPr>
              <a:t>пятно, цвет, симметрия.</a:t>
            </a:r>
          </a:p>
          <a:p>
            <a:pPr>
              <a:spcBef>
                <a:spcPct val="0"/>
              </a:spcBef>
            </a:pPr>
            <a:r>
              <a:rPr lang="ru-RU" altLang="ru-RU" sz="1800" b="1" dirty="0">
                <a:solidFill>
                  <a:schemeClr val="bg1">
                    <a:lumMod val="10000"/>
                  </a:schemeClr>
                </a:solidFill>
              </a:rPr>
              <a:t>Материалы:</a:t>
            </a:r>
            <a:r>
              <a:rPr lang="ru-RU" altLang="ru-RU" sz="1800" dirty="0">
                <a:solidFill>
                  <a:schemeClr val="bg1">
                    <a:lumMod val="10000"/>
                  </a:schemeClr>
                </a:solidFill>
              </a:rPr>
              <a:t> плотная бумага любого цвета, кисти, гуашь или акварель.</a:t>
            </a:r>
          </a:p>
          <a:p>
            <a:pPr>
              <a:spcBef>
                <a:spcPct val="0"/>
              </a:spcBef>
            </a:pPr>
            <a:r>
              <a:rPr lang="ru-RU" altLang="ru-RU" sz="1800" b="1" dirty="0">
                <a:solidFill>
                  <a:schemeClr val="bg1">
                    <a:lumMod val="10000"/>
                  </a:schemeClr>
                </a:solidFill>
              </a:rPr>
              <a:t>Способ получения изображения: </a:t>
            </a:r>
            <a:r>
              <a:rPr lang="ru-RU" altLang="ru-RU" sz="1800" dirty="0">
                <a:solidFill>
                  <a:schemeClr val="bg1">
                    <a:lumMod val="10000"/>
                  </a:schemeClr>
                </a:solidFill>
              </a:rPr>
              <a:t>ребенок складывает лист бумаги вдвое и на одной его половине рисует половину изображаемого предмета (предметы выбираются симметричные). После рисования каждой части предмета, пока не высохла краска, лист снова складывается пополам для получения отпечатка. Затем изображение можно украсить, также складывая лист после рисования нескольких украшений</a:t>
            </a:r>
            <a:r>
              <a:rPr lang="ru-RU" sz="1800" dirty="0" smtClean="0">
                <a:solidFill>
                  <a:schemeClr val="bg1">
                    <a:lumMod val="10000"/>
                  </a:schemeClr>
                </a:solidFill>
              </a:rPr>
              <a:t> </a:t>
            </a:r>
            <a:endParaRPr lang="ru-RU" sz="1800" dirty="0">
              <a:solidFill>
                <a:schemeClr val="bg1">
                  <a:lumMod val="10000"/>
                </a:schemeClr>
              </a:solidFill>
            </a:endParaRPr>
          </a:p>
          <a:p>
            <a:endParaRPr lang="ru-RU" dirty="0"/>
          </a:p>
        </p:txBody>
      </p:sp>
      <p:sp>
        <p:nvSpPr>
          <p:cNvPr id="4" name="Подзаголовок 2"/>
          <p:cNvSpPr txBox="1">
            <a:spLocks/>
          </p:cNvSpPr>
          <p:nvPr/>
        </p:nvSpPr>
        <p:spPr bwMode="auto">
          <a:xfrm>
            <a:off x="4670904" y="260648"/>
            <a:ext cx="4149567" cy="6248685"/>
          </a:xfrm>
          <a:prstGeom prst="rect">
            <a:avLst/>
          </a:prstGeom>
          <a:solidFill>
            <a:schemeClr val="bg2">
              <a:lumMod val="20000"/>
              <a:lumOff val="80000"/>
              <a:alpha val="79000"/>
            </a:schemeClr>
          </a:solidFill>
          <a:ln>
            <a:noFill/>
          </a:ln>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Tx/>
              <a:buNone/>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2"/>
                </a:solidFill>
                <a:latin typeface="+mn-lt"/>
              </a:defRPr>
            </a:lvl2pPr>
            <a:lvl3pPr marL="1143000" indent="-228600" algn="l" rtl="0" eaLnBrk="1" fontAlgn="base" hangingPunct="1">
              <a:spcBef>
                <a:spcPct val="20000"/>
              </a:spcBef>
              <a:spcAft>
                <a:spcPct val="0"/>
              </a:spcAft>
              <a:buChar char="•"/>
              <a:defRPr sz="2400">
                <a:solidFill>
                  <a:schemeClr val="tx2"/>
                </a:solidFill>
                <a:latin typeface="+mn-lt"/>
              </a:defRPr>
            </a:lvl3pPr>
            <a:lvl4pPr marL="1600200" indent="-228600" algn="l" rtl="0" eaLnBrk="1" fontAlgn="base" hangingPunct="1">
              <a:spcBef>
                <a:spcPct val="20000"/>
              </a:spcBef>
              <a:spcAft>
                <a:spcPct val="0"/>
              </a:spcAft>
              <a:buChar char="–"/>
              <a:defRPr sz="2000">
                <a:solidFill>
                  <a:schemeClr val="tx2"/>
                </a:solidFill>
                <a:latin typeface="+mn-lt"/>
              </a:defRPr>
            </a:lvl4pPr>
            <a:lvl5pPr marL="2057400" indent="-228600" algn="l" rtl="0" eaLnBrk="1" fontAlgn="base" hangingPunct="1">
              <a:spcBef>
                <a:spcPct val="20000"/>
              </a:spcBef>
              <a:spcAft>
                <a:spcPct val="0"/>
              </a:spcAft>
              <a:buChar char="»"/>
              <a:defRPr sz="2000">
                <a:solidFill>
                  <a:schemeClr val="tx2"/>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a:lstStyle>
          <a:p>
            <a:r>
              <a:rPr lang="ru-RU" altLang="ru-RU" sz="1800" b="1" u="sng" dirty="0">
                <a:solidFill>
                  <a:schemeClr val="bg1">
                    <a:lumMod val="10000"/>
                  </a:schemeClr>
                </a:solidFill>
              </a:rPr>
              <a:t>Восковые карандаши + акварель</a:t>
            </a:r>
            <a:endParaRPr lang="ru-RU" sz="1800" b="1" u="sng" dirty="0" smtClean="0">
              <a:solidFill>
                <a:schemeClr val="bg1">
                  <a:lumMod val="10000"/>
                </a:schemeClr>
              </a:solidFill>
              <a:cs typeface="Times New Roman" pitchFamily="18" charset="0"/>
            </a:endParaRPr>
          </a:p>
          <a:p>
            <a:pPr fontAlgn="auto">
              <a:spcBef>
                <a:spcPts val="0"/>
              </a:spcBef>
              <a:spcAft>
                <a:spcPts val="0"/>
              </a:spcAft>
              <a:buClr>
                <a:schemeClr val="accent3"/>
              </a:buClr>
              <a:defRPr/>
            </a:pPr>
            <a:r>
              <a:rPr lang="ru-RU" sz="1800" b="1" dirty="0" smtClean="0">
                <a:solidFill>
                  <a:schemeClr val="bg1">
                    <a:lumMod val="10000"/>
                  </a:schemeClr>
                </a:solidFill>
              </a:rPr>
              <a:t/>
            </a:r>
            <a:br>
              <a:rPr lang="ru-RU" sz="1800" b="1" dirty="0" smtClean="0">
                <a:solidFill>
                  <a:schemeClr val="bg1">
                    <a:lumMod val="10000"/>
                  </a:schemeClr>
                </a:solidFill>
              </a:rPr>
            </a:br>
            <a:endParaRPr lang="ru-RU" sz="1800" b="1" dirty="0" smtClean="0">
              <a:solidFill>
                <a:schemeClr val="bg1">
                  <a:lumMod val="10000"/>
                </a:schemeClr>
              </a:solidFill>
            </a:endParaRPr>
          </a:p>
          <a:p>
            <a:pPr fontAlgn="auto">
              <a:spcBef>
                <a:spcPts val="0"/>
              </a:spcBef>
              <a:spcAft>
                <a:spcPts val="0"/>
              </a:spcAft>
              <a:buClr>
                <a:schemeClr val="accent3"/>
              </a:buClr>
              <a:defRPr/>
            </a:pPr>
            <a:endParaRPr lang="ru-RU" sz="1800" b="1" dirty="0">
              <a:solidFill>
                <a:schemeClr val="bg1">
                  <a:lumMod val="10000"/>
                </a:schemeClr>
              </a:solidFill>
            </a:endParaRPr>
          </a:p>
          <a:p>
            <a:pPr fontAlgn="auto">
              <a:spcBef>
                <a:spcPts val="0"/>
              </a:spcBef>
              <a:spcAft>
                <a:spcPts val="0"/>
              </a:spcAft>
              <a:buClr>
                <a:schemeClr val="accent3"/>
              </a:buClr>
              <a:defRPr/>
            </a:pPr>
            <a:r>
              <a:rPr lang="ru-RU" sz="1800" b="1" dirty="0" smtClean="0">
                <a:solidFill>
                  <a:schemeClr val="bg1">
                    <a:lumMod val="10000"/>
                  </a:schemeClr>
                </a:solidFill>
              </a:rPr>
              <a:t>Возраст</a:t>
            </a:r>
            <a:r>
              <a:rPr lang="ru-RU" sz="1800" b="1" dirty="0">
                <a:solidFill>
                  <a:schemeClr val="bg1">
                    <a:lumMod val="10000"/>
                  </a:schemeClr>
                </a:solidFill>
              </a:rPr>
              <a:t>:</a:t>
            </a:r>
            <a:r>
              <a:rPr lang="ru-RU" sz="1800" dirty="0">
                <a:solidFill>
                  <a:schemeClr val="bg1">
                    <a:lumMod val="10000"/>
                  </a:schemeClr>
                </a:solidFill>
              </a:rPr>
              <a:t> от четырех лет.</a:t>
            </a:r>
          </a:p>
          <a:p>
            <a:pPr fontAlgn="auto">
              <a:spcBef>
                <a:spcPts val="0"/>
              </a:spcBef>
              <a:spcAft>
                <a:spcPts val="0"/>
              </a:spcAft>
              <a:buClr>
                <a:schemeClr val="accent3"/>
              </a:buClr>
              <a:defRPr/>
            </a:pPr>
            <a:r>
              <a:rPr lang="ru-RU" sz="1800" b="1" dirty="0">
                <a:solidFill>
                  <a:schemeClr val="bg1">
                    <a:lumMod val="10000"/>
                  </a:schemeClr>
                </a:solidFill>
              </a:rPr>
              <a:t>Средства выразительности:  </a:t>
            </a:r>
          </a:p>
          <a:p>
            <a:pPr fontAlgn="auto">
              <a:spcBef>
                <a:spcPts val="0"/>
              </a:spcBef>
              <a:spcAft>
                <a:spcPts val="0"/>
              </a:spcAft>
              <a:buClr>
                <a:schemeClr val="accent3"/>
              </a:buClr>
              <a:defRPr/>
            </a:pPr>
            <a:r>
              <a:rPr lang="ru-RU" sz="1800" dirty="0">
                <a:solidFill>
                  <a:schemeClr val="bg1">
                    <a:lumMod val="10000"/>
                  </a:schemeClr>
                </a:solidFill>
              </a:rPr>
              <a:t>цвет, линия, пятно, фактура. </a:t>
            </a:r>
          </a:p>
          <a:p>
            <a:pPr fontAlgn="auto">
              <a:spcBef>
                <a:spcPts val="0"/>
              </a:spcBef>
              <a:spcAft>
                <a:spcPts val="0"/>
              </a:spcAft>
              <a:buClr>
                <a:schemeClr val="accent3"/>
              </a:buClr>
              <a:defRPr/>
            </a:pPr>
            <a:r>
              <a:rPr lang="ru-RU" sz="1800" b="1" dirty="0">
                <a:solidFill>
                  <a:schemeClr val="bg1">
                    <a:lumMod val="10000"/>
                  </a:schemeClr>
                </a:solidFill>
              </a:rPr>
              <a:t>Материалы: </a:t>
            </a:r>
            <a:r>
              <a:rPr lang="ru-RU" sz="1800" dirty="0">
                <a:solidFill>
                  <a:schemeClr val="bg1">
                    <a:lumMod val="10000"/>
                  </a:schemeClr>
                </a:solidFill>
              </a:rPr>
              <a:t>восковые карандаши, плотная белая бумага, акварель, кисти. </a:t>
            </a:r>
          </a:p>
          <a:p>
            <a:pPr fontAlgn="auto">
              <a:spcBef>
                <a:spcPts val="0"/>
              </a:spcBef>
              <a:spcAft>
                <a:spcPts val="0"/>
              </a:spcAft>
              <a:buClr>
                <a:schemeClr val="accent3"/>
              </a:buClr>
              <a:defRPr/>
            </a:pPr>
            <a:r>
              <a:rPr lang="ru-RU" sz="1800" b="1" dirty="0">
                <a:solidFill>
                  <a:schemeClr val="bg1">
                    <a:lumMod val="10000"/>
                  </a:schemeClr>
                </a:solidFill>
              </a:rPr>
              <a:t>Способ получения изображения:</a:t>
            </a:r>
            <a:r>
              <a:rPr lang="ru-RU" sz="1800" dirty="0">
                <a:solidFill>
                  <a:schemeClr val="bg1">
                    <a:lumMod val="10000"/>
                  </a:schemeClr>
                </a:solidFill>
              </a:rPr>
              <a:t> </a:t>
            </a:r>
          </a:p>
          <a:p>
            <a:pPr fontAlgn="auto">
              <a:spcBef>
                <a:spcPts val="0"/>
              </a:spcBef>
              <a:spcAft>
                <a:spcPts val="0"/>
              </a:spcAft>
              <a:buClr>
                <a:schemeClr val="accent3"/>
              </a:buClr>
              <a:defRPr/>
            </a:pPr>
            <a:r>
              <a:rPr lang="ru-RU" sz="1800" dirty="0">
                <a:solidFill>
                  <a:schemeClr val="bg1">
                    <a:lumMod val="10000"/>
                  </a:schemeClr>
                </a:solidFill>
              </a:rPr>
              <a:t>ребенок рисует восковыми карандашами на белой бумаге. Затем закрашивает лист акварелью в один или несколько цветов. Рисунок восковыми карандашами остается </a:t>
            </a:r>
            <a:r>
              <a:rPr lang="ru-RU" sz="1800" dirty="0" err="1" smtClean="0">
                <a:solidFill>
                  <a:schemeClr val="bg1">
                    <a:lumMod val="10000"/>
                  </a:schemeClr>
                </a:solidFill>
              </a:rPr>
              <a:t>незакрашенным</a:t>
            </a:r>
            <a:r>
              <a:rPr lang="ru-RU" sz="1800" dirty="0" smtClean="0">
                <a:solidFill>
                  <a:schemeClr val="bg1">
                    <a:lumMod val="10000"/>
                  </a:schemeClr>
                </a:solidFill>
              </a:rPr>
              <a:t>.</a:t>
            </a:r>
            <a:r>
              <a:rPr lang="ru-RU" sz="1800" dirty="0" smtClean="0">
                <a:solidFill>
                  <a:schemeClr val="bg1"/>
                </a:solidFill>
              </a:rPr>
              <a:t>.</a:t>
            </a:r>
            <a:endParaRPr lang="ru-RU" sz="1800" dirty="0">
              <a:solidFill>
                <a:schemeClr val="bg1"/>
              </a:solidFill>
            </a:endParaRPr>
          </a:p>
        </p:txBody>
      </p:sp>
    </p:spTree>
    <p:extLst>
      <p:ext uri="{BB962C8B-B14F-4D97-AF65-F5344CB8AC3E}">
        <p14:creationId xmlns:p14="http://schemas.microsoft.com/office/powerpoint/2010/main" val="2901887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332655"/>
            <a:ext cx="4032448" cy="6176677"/>
          </a:xfrm>
          <a:solidFill>
            <a:schemeClr val="bg2">
              <a:lumMod val="20000"/>
              <a:lumOff val="80000"/>
              <a:alpha val="79000"/>
            </a:schemeClr>
          </a:solidFill>
        </p:spPr>
        <p:txBody>
          <a:bodyPr/>
          <a:lstStyle/>
          <a:p>
            <a:pPr fontAlgn="auto">
              <a:spcBef>
                <a:spcPts val="0"/>
              </a:spcBef>
              <a:spcAft>
                <a:spcPts val="0"/>
              </a:spcAft>
              <a:buClr>
                <a:schemeClr val="accent3"/>
              </a:buClr>
              <a:defRPr/>
            </a:pPr>
            <a:r>
              <a:rPr lang="ru-RU" altLang="ru-RU" sz="1800" b="1" u="sng" dirty="0">
                <a:solidFill>
                  <a:schemeClr val="bg1">
                    <a:lumMod val="10000"/>
                  </a:schemeClr>
                </a:solidFill>
                <a:cs typeface="Times New Roman" pitchFamily="18" charset="0"/>
              </a:rPr>
              <a:t>Оттиск печатками из овощей и </a:t>
            </a:r>
            <a:r>
              <a:rPr lang="ru-RU" altLang="ru-RU" sz="1800" b="1" u="sng" dirty="0" smtClean="0">
                <a:solidFill>
                  <a:schemeClr val="bg1">
                    <a:lumMod val="10000"/>
                  </a:schemeClr>
                </a:solidFill>
                <a:cs typeface="Times New Roman" pitchFamily="18" charset="0"/>
              </a:rPr>
              <a:t>фруктов</a:t>
            </a:r>
          </a:p>
          <a:p>
            <a:pPr fontAlgn="auto">
              <a:spcBef>
                <a:spcPts val="0"/>
              </a:spcBef>
              <a:spcAft>
                <a:spcPts val="0"/>
              </a:spcAft>
              <a:buClr>
                <a:schemeClr val="accent3"/>
              </a:buClr>
              <a:defRPr/>
            </a:pPr>
            <a:r>
              <a:rPr lang="ru-RU" altLang="ru-RU" sz="1800" b="1" u="sng" dirty="0">
                <a:solidFill>
                  <a:schemeClr val="bg1">
                    <a:lumMod val="10000"/>
                  </a:schemeClr>
                </a:solidFill>
                <a:cs typeface="Times New Roman" pitchFamily="18" charset="0"/>
              </a:rPr>
              <a:t/>
            </a:r>
            <a:br>
              <a:rPr lang="ru-RU" altLang="ru-RU" sz="1800" b="1" u="sng" dirty="0">
                <a:solidFill>
                  <a:schemeClr val="bg1">
                    <a:lumMod val="10000"/>
                  </a:schemeClr>
                </a:solidFill>
                <a:cs typeface="Times New Roman" pitchFamily="18" charset="0"/>
              </a:rPr>
            </a:br>
            <a:r>
              <a:rPr lang="ru-RU" altLang="ru-RU" sz="1800" b="1" dirty="0">
                <a:solidFill>
                  <a:schemeClr val="bg1">
                    <a:lumMod val="10000"/>
                  </a:schemeClr>
                </a:solidFill>
                <a:cs typeface="Times New Roman" pitchFamily="18" charset="0"/>
              </a:rPr>
              <a:t>Возраст: </a:t>
            </a:r>
            <a:r>
              <a:rPr lang="ru-RU" altLang="ru-RU" sz="1800" dirty="0">
                <a:solidFill>
                  <a:schemeClr val="bg1">
                    <a:lumMod val="10000"/>
                  </a:schemeClr>
                </a:solidFill>
                <a:cs typeface="Times New Roman" pitchFamily="18" charset="0"/>
              </a:rPr>
              <a:t>от трех лет.</a:t>
            </a:r>
            <a:br>
              <a:rPr lang="ru-RU" altLang="ru-RU" sz="1800" dirty="0">
                <a:solidFill>
                  <a:schemeClr val="bg1">
                    <a:lumMod val="10000"/>
                  </a:schemeClr>
                </a:solidFill>
                <a:cs typeface="Times New Roman" pitchFamily="18" charset="0"/>
              </a:rPr>
            </a:br>
            <a:r>
              <a:rPr lang="ru-RU" altLang="ru-RU" sz="1800" dirty="0">
                <a:solidFill>
                  <a:schemeClr val="bg1">
                    <a:lumMod val="10000"/>
                  </a:schemeClr>
                </a:solidFill>
                <a:cs typeface="Times New Roman" pitchFamily="18" charset="0"/>
              </a:rPr>
              <a:t>Средства выразительности: пятно, фактура, цвет</a:t>
            </a:r>
            <a:r>
              <a:rPr lang="ru-RU" altLang="ru-RU" sz="1800" b="1" dirty="0">
                <a:solidFill>
                  <a:schemeClr val="bg1">
                    <a:lumMod val="10000"/>
                  </a:schemeClr>
                </a:solidFill>
                <a:cs typeface="Times New Roman" pitchFamily="18" charset="0"/>
              </a:rPr>
              <a:t>.</a:t>
            </a:r>
            <a:br>
              <a:rPr lang="ru-RU" altLang="ru-RU" sz="1800" b="1" dirty="0">
                <a:solidFill>
                  <a:schemeClr val="bg1">
                    <a:lumMod val="10000"/>
                  </a:schemeClr>
                </a:solidFill>
                <a:cs typeface="Times New Roman" pitchFamily="18" charset="0"/>
              </a:rPr>
            </a:br>
            <a:r>
              <a:rPr lang="ru-RU" altLang="ru-RU" sz="1800" b="1" dirty="0">
                <a:solidFill>
                  <a:schemeClr val="bg1">
                    <a:lumMod val="10000"/>
                  </a:schemeClr>
                </a:solidFill>
                <a:cs typeface="Times New Roman" pitchFamily="18" charset="0"/>
              </a:rPr>
              <a:t/>
            </a:r>
            <a:br>
              <a:rPr lang="ru-RU" altLang="ru-RU" sz="1800" b="1" dirty="0">
                <a:solidFill>
                  <a:schemeClr val="bg1">
                    <a:lumMod val="10000"/>
                  </a:schemeClr>
                </a:solidFill>
                <a:cs typeface="Times New Roman" pitchFamily="18" charset="0"/>
              </a:rPr>
            </a:br>
            <a:r>
              <a:rPr lang="ru-RU" altLang="ru-RU" sz="1800" b="1" dirty="0">
                <a:solidFill>
                  <a:schemeClr val="bg1">
                    <a:lumMod val="10000"/>
                  </a:schemeClr>
                </a:solidFill>
                <a:cs typeface="Times New Roman" pitchFamily="18" charset="0"/>
              </a:rPr>
              <a:t>Материалы: </a:t>
            </a:r>
            <a:r>
              <a:rPr lang="ru-RU" altLang="ru-RU" sz="1800" dirty="0">
                <a:solidFill>
                  <a:schemeClr val="bg1">
                    <a:lumMod val="10000"/>
                  </a:schemeClr>
                </a:solidFill>
                <a:cs typeface="Times New Roman" pitchFamily="18" charset="0"/>
              </a:rPr>
              <a:t>мисочка либо пластиковая коробочка, в которую вложена штемпельная подушка из тонкого поролона, пропитанного гуашью, плотная бумага любого цвета и размера, печатки из картофеля</a:t>
            </a:r>
            <a:r>
              <a:rPr lang="ru-RU" altLang="ru-RU" sz="1800" b="1" dirty="0">
                <a:solidFill>
                  <a:schemeClr val="bg1">
                    <a:lumMod val="10000"/>
                  </a:schemeClr>
                </a:solidFill>
                <a:cs typeface="Times New Roman" pitchFamily="18" charset="0"/>
              </a:rPr>
              <a:t>. </a:t>
            </a:r>
            <a:br>
              <a:rPr lang="ru-RU" altLang="ru-RU" sz="1800" b="1" dirty="0">
                <a:solidFill>
                  <a:schemeClr val="bg1">
                    <a:lumMod val="10000"/>
                  </a:schemeClr>
                </a:solidFill>
                <a:cs typeface="Times New Roman" pitchFamily="18" charset="0"/>
              </a:rPr>
            </a:br>
            <a:r>
              <a:rPr lang="ru-RU" altLang="ru-RU" sz="1800" b="1" dirty="0">
                <a:solidFill>
                  <a:schemeClr val="bg1">
                    <a:lumMod val="10000"/>
                  </a:schemeClr>
                </a:solidFill>
                <a:cs typeface="Times New Roman" pitchFamily="18" charset="0"/>
              </a:rPr>
              <a:t>Способ получения изображения: </a:t>
            </a:r>
            <a:r>
              <a:rPr lang="ru-RU" altLang="ru-RU" sz="1800" dirty="0">
                <a:solidFill>
                  <a:schemeClr val="bg1">
                    <a:lumMod val="10000"/>
                  </a:schemeClr>
                </a:solidFill>
                <a:cs typeface="Times New Roman" pitchFamily="18" charset="0"/>
              </a:rPr>
              <a:t>ребенок прижимает печатку к штемпельной подушке с краской и наносит оттиск на бумагу. Для получения другого цвета меняются и мисочка и печатка.</a:t>
            </a:r>
            <a:r>
              <a:rPr lang="ru-RU" altLang="ru-RU" sz="1800" b="1" dirty="0">
                <a:solidFill>
                  <a:schemeClr val="bg1">
                    <a:lumMod val="10000"/>
                  </a:schemeClr>
                </a:solidFill>
                <a:cs typeface="Times New Roman" pitchFamily="18" charset="0"/>
              </a:rPr>
              <a:t/>
            </a:r>
            <a:br>
              <a:rPr lang="ru-RU" altLang="ru-RU" sz="1800" b="1" dirty="0">
                <a:solidFill>
                  <a:schemeClr val="bg1">
                    <a:lumMod val="10000"/>
                  </a:schemeClr>
                </a:solidFill>
                <a:cs typeface="Times New Roman" pitchFamily="18" charset="0"/>
              </a:rPr>
            </a:br>
            <a:endParaRPr lang="ru-RU" dirty="0"/>
          </a:p>
        </p:txBody>
      </p:sp>
      <p:sp>
        <p:nvSpPr>
          <p:cNvPr id="4" name="Подзаголовок 2"/>
          <p:cNvSpPr txBox="1">
            <a:spLocks/>
          </p:cNvSpPr>
          <p:nvPr/>
        </p:nvSpPr>
        <p:spPr bwMode="auto">
          <a:xfrm>
            <a:off x="4644008" y="293183"/>
            <a:ext cx="4149567" cy="6248685"/>
          </a:xfrm>
          <a:prstGeom prst="rect">
            <a:avLst/>
          </a:prstGeom>
          <a:solidFill>
            <a:schemeClr val="bg2">
              <a:lumMod val="20000"/>
              <a:lumOff val="80000"/>
              <a:alpha val="79000"/>
            </a:schemeClr>
          </a:solidFill>
          <a:ln>
            <a:noFill/>
          </a:ln>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Tx/>
              <a:buNone/>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2"/>
                </a:solidFill>
                <a:latin typeface="+mn-lt"/>
              </a:defRPr>
            </a:lvl2pPr>
            <a:lvl3pPr marL="1143000" indent="-228600" algn="l" rtl="0" eaLnBrk="1" fontAlgn="base" hangingPunct="1">
              <a:spcBef>
                <a:spcPct val="20000"/>
              </a:spcBef>
              <a:spcAft>
                <a:spcPct val="0"/>
              </a:spcAft>
              <a:buChar char="•"/>
              <a:defRPr sz="2400">
                <a:solidFill>
                  <a:schemeClr val="tx2"/>
                </a:solidFill>
                <a:latin typeface="+mn-lt"/>
              </a:defRPr>
            </a:lvl3pPr>
            <a:lvl4pPr marL="1600200" indent="-228600" algn="l" rtl="0" eaLnBrk="1" fontAlgn="base" hangingPunct="1">
              <a:spcBef>
                <a:spcPct val="20000"/>
              </a:spcBef>
              <a:spcAft>
                <a:spcPct val="0"/>
              </a:spcAft>
              <a:buChar char="–"/>
              <a:defRPr sz="2000">
                <a:solidFill>
                  <a:schemeClr val="tx2"/>
                </a:solidFill>
                <a:latin typeface="+mn-lt"/>
              </a:defRPr>
            </a:lvl4pPr>
            <a:lvl5pPr marL="2057400" indent="-228600" algn="l" rtl="0" eaLnBrk="1" fontAlgn="base" hangingPunct="1">
              <a:spcBef>
                <a:spcPct val="20000"/>
              </a:spcBef>
              <a:spcAft>
                <a:spcPct val="0"/>
              </a:spcAft>
              <a:buChar char="»"/>
              <a:defRPr sz="2000">
                <a:solidFill>
                  <a:schemeClr val="tx2"/>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a:lstStyle>
          <a:p>
            <a:r>
              <a:rPr lang="ru-RU" altLang="ru-RU" sz="1800" b="1" u="sng" dirty="0">
                <a:solidFill>
                  <a:schemeClr val="bg1">
                    <a:lumMod val="10000"/>
                  </a:schemeClr>
                </a:solidFill>
              </a:rPr>
              <a:t> Оттиск пенопластом, поролоном</a:t>
            </a:r>
            <a:br>
              <a:rPr lang="ru-RU" altLang="ru-RU" sz="1800" b="1" u="sng" dirty="0">
                <a:solidFill>
                  <a:schemeClr val="bg1">
                    <a:lumMod val="10000"/>
                  </a:schemeClr>
                </a:solidFill>
              </a:rPr>
            </a:br>
            <a:r>
              <a:rPr lang="ru-RU" altLang="ru-RU" sz="1800" b="1" u="sng" dirty="0" smtClean="0">
                <a:solidFill>
                  <a:schemeClr val="bg1">
                    <a:lumMod val="10000"/>
                  </a:schemeClr>
                </a:solidFill>
              </a:rPr>
              <a:t/>
            </a:r>
            <a:br>
              <a:rPr lang="ru-RU" altLang="ru-RU" sz="1800" b="1" u="sng" dirty="0" smtClean="0">
                <a:solidFill>
                  <a:schemeClr val="bg1">
                    <a:lumMod val="10000"/>
                  </a:schemeClr>
                </a:solidFill>
              </a:rPr>
            </a:br>
            <a:r>
              <a:rPr lang="ru-RU" altLang="ru-RU" sz="1800" b="1" dirty="0" smtClean="0">
                <a:solidFill>
                  <a:schemeClr val="bg1">
                    <a:lumMod val="10000"/>
                  </a:schemeClr>
                </a:solidFill>
              </a:rPr>
              <a:t>Возраст</a:t>
            </a:r>
            <a:r>
              <a:rPr lang="ru-RU" altLang="ru-RU" sz="1800" b="1" dirty="0">
                <a:solidFill>
                  <a:schemeClr val="bg1">
                    <a:lumMod val="10000"/>
                  </a:schemeClr>
                </a:solidFill>
              </a:rPr>
              <a:t>: </a:t>
            </a:r>
            <a:r>
              <a:rPr lang="ru-RU" altLang="ru-RU" sz="1800" dirty="0">
                <a:solidFill>
                  <a:schemeClr val="bg1">
                    <a:lumMod val="10000"/>
                  </a:schemeClr>
                </a:solidFill>
              </a:rPr>
              <a:t>от четырех лет.</a:t>
            </a:r>
            <a:br>
              <a:rPr lang="ru-RU" altLang="ru-RU" sz="1800" dirty="0">
                <a:solidFill>
                  <a:schemeClr val="bg1">
                    <a:lumMod val="10000"/>
                  </a:schemeClr>
                </a:solidFill>
              </a:rPr>
            </a:br>
            <a:r>
              <a:rPr lang="ru-RU" altLang="ru-RU" sz="1800" b="1" dirty="0">
                <a:solidFill>
                  <a:schemeClr val="bg1">
                    <a:lumMod val="10000"/>
                  </a:schemeClr>
                </a:solidFill>
              </a:rPr>
              <a:t>Средства выразительности: </a:t>
            </a:r>
            <a:r>
              <a:rPr lang="ru-RU" altLang="ru-RU" sz="1800" dirty="0">
                <a:solidFill>
                  <a:schemeClr val="bg1">
                    <a:lumMod val="10000"/>
                  </a:schemeClr>
                </a:solidFill>
              </a:rPr>
              <a:t>пятно, фактура, цвет.</a:t>
            </a:r>
            <a:br>
              <a:rPr lang="ru-RU" altLang="ru-RU" sz="1800" dirty="0">
                <a:solidFill>
                  <a:schemeClr val="bg1">
                    <a:lumMod val="10000"/>
                  </a:schemeClr>
                </a:solidFill>
              </a:rPr>
            </a:br>
            <a:r>
              <a:rPr lang="ru-RU" altLang="ru-RU" sz="1800" b="1" dirty="0">
                <a:solidFill>
                  <a:schemeClr val="bg1">
                    <a:lumMod val="10000"/>
                  </a:schemeClr>
                </a:solidFill>
              </a:rPr>
              <a:t>Материалы: </a:t>
            </a:r>
            <a:r>
              <a:rPr lang="ru-RU" altLang="ru-RU" sz="1800" dirty="0">
                <a:solidFill>
                  <a:schemeClr val="bg1">
                    <a:lumMod val="10000"/>
                  </a:schemeClr>
                </a:solidFill>
              </a:rPr>
              <a:t>мисочка или пластиковая коробочка, в которую вложена штемпельная подушка из тонкого поролона, пропитанного гуашью, плотная бумага любого цвета и размера, кусочки пенопласта</a:t>
            </a:r>
            <a:r>
              <a:rPr lang="ru-RU" altLang="ru-RU" sz="1800" b="1" dirty="0">
                <a:solidFill>
                  <a:schemeClr val="bg1">
                    <a:lumMod val="10000"/>
                  </a:schemeClr>
                </a:solidFill>
              </a:rPr>
              <a:t>.</a:t>
            </a:r>
            <a:br>
              <a:rPr lang="ru-RU" altLang="ru-RU" sz="1800" b="1" dirty="0">
                <a:solidFill>
                  <a:schemeClr val="bg1">
                    <a:lumMod val="10000"/>
                  </a:schemeClr>
                </a:solidFill>
              </a:rPr>
            </a:br>
            <a:r>
              <a:rPr lang="ru-RU" altLang="ru-RU" sz="1800" b="1" dirty="0">
                <a:solidFill>
                  <a:schemeClr val="bg1">
                    <a:lumMod val="10000"/>
                  </a:schemeClr>
                </a:solidFill>
              </a:rPr>
              <a:t>Способ   получения   изображения</a:t>
            </a:r>
            <a:r>
              <a:rPr lang="ru-RU" altLang="ru-RU" sz="1800" dirty="0">
                <a:solidFill>
                  <a:schemeClr val="bg1">
                    <a:lumMod val="10000"/>
                  </a:schemeClr>
                </a:solidFill>
              </a:rPr>
              <a:t>:   ребенок  прижимает  пенопласт , поролон  к штемпельной подушке с краской и наносит оттиск на бумагу. Чтобы получить другой цвет, меняются и мисочка и пенопласт</a:t>
            </a:r>
            <a:r>
              <a:rPr lang="ru-RU" sz="1800" dirty="0" smtClean="0">
                <a:solidFill>
                  <a:schemeClr val="bg1">
                    <a:lumMod val="10000"/>
                  </a:schemeClr>
                </a:solidFill>
              </a:rPr>
              <a:t>.</a:t>
            </a:r>
            <a:r>
              <a:rPr lang="ru-RU" sz="1800" dirty="0" smtClean="0">
                <a:solidFill>
                  <a:schemeClr val="bg1"/>
                </a:solidFill>
              </a:rPr>
              <a:t>.</a:t>
            </a:r>
            <a:endParaRPr lang="ru-RU" sz="1800" dirty="0">
              <a:solidFill>
                <a:schemeClr val="bg1"/>
              </a:solidFill>
            </a:endParaRPr>
          </a:p>
        </p:txBody>
      </p:sp>
    </p:spTree>
    <p:extLst>
      <p:ext uri="{BB962C8B-B14F-4D97-AF65-F5344CB8AC3E}">
        <p14:creationId xmlns:p14="http://schemas.microsoft.com/office/powerpoint/2010/main" val="701769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332655"/>
            <a:ext cx="4032448" cy="6176677"/>
          </a:xfrm>
          <a:solidFill>
            <a:schemeClr val="bg2">
              <a:lumMod val="20000"/>
              <a:lumOff val="80000"/>
              <a:alpha val="79000"/>
            </a:schemeClr>
          </a:solidFill>
        </p:spPr>
        <p:txBody>
          <a:bodyPr/>
          <a:lstStyle/>
          <a:p>
            <a:pPr fontAlgn="auto">
              <a:spcBef>
                <a:spcPts val="0"/>
              </a:spcBef>
              <a:spcAft>
                <a:spcPts val="0"/>
              </a:spcAft>
              <a:buClr>
                <a:schemeClr val="accent3"/>
              </a:buClr>
              <a:defRPr/>
            </a:pPr>
            <a:r>
              <a:rPr lang="ru-RU" altLang="ru-RU" sz="1800" b="1" u="sng" dirty="0">
                <a:solidFill>
                  <a:schemeClr val="bg1">
                    <a:lumMod val="10000"/>
                  </a:schemeClr>
                </a:solidFill>
                <a:cs typeface="Times New Roman" pitchFamily="18" charset="0"/>
              </a:rPr>
              <a:t> Тычок жесткой полусухой кистью</a:t>
            </a:r>
            <a:r>
              <a:rPr lang="ru-RU" altLang="ru-RU" sz="1800" b="1" u="sng" dirty="0" smtClean="0">
                <a:solidFill>
                  <a:schemeClr val="bg1">
                    <a:lumMod val="10000"/>
                  </a:schemeClr>
                </a:solidFill>
                <a:cs typeface="Times New Roman" pitchFamily="18" charset="0"/>
              </a:rPr>
              <a:t>.</a:t>
            </a:r>
            <a:br>
              <a:rPr lang="ru-RU" altLang="ru-RU" sz="1800" b="1" u="sng" dirty="0" smtClean="0">
                <a:solidFill>
                  <a:schemeClr val="bg1">
                    <a:lumMod val="10000"/>
                  </a:schemeClr>
                </a:solidFill>
                <a:cs typeface="Times New Roman" pitchFamily="18" charset="0"/>
              </a:rPr>
            </a:br>
            <a:r>
              <a:rPr lang="ru-RU" altLang="ru-RU" sz="1800" b="1" u="sng" dirty="0">
                <a:solidFill>
                  <a:schemeClr val="bg1">
                    <a:lumMod val="10000"/>
                  </a:schemeClr>
                </a:solidFill>
                <a:cs typeface="Times New Roman" pitchFamily="18" charset="0"/>
              </a:rPr>
              <a:t/>
            </a:r>
            <a:br>
              <a:rPr lang="ru-RU" altLang="ru-RU" sz="1800" b="1" u="sng" dirty="0">
                <a:solidFill>
                  <a:schemeClr val="bg1">
                    <a:lumMod val="10000"/>
                  </a:schemeClr>
                </a:solidFill>
                <a:cs typeface="Times New Roman" pitchFamily="18" charset="0"/>
              </a:rPr>
            </a:br>
            <a:r>
              <a:rPr lang="ru-RU" altLang="ru-RU" sz="1800" b="1" dirty="0">
                <a:solidFill>
                  <a:schemeClr val="bg1">
                    <a:lumMod val="10000"/>
                  </a:schemeClr>
                </a:solidFill>
                <a:cs typeface="Times New Roman" pitchFamily="18" charset="0"/>
              </a:rPr>
              <a:t>Возраст: </a:t>
            </a:r>
            <a:r>
              <a:rPr lang="ru-RU" altLang="ru-RU" sz="1800" dirty="0">
                <a:solidFill>
                  <a:schemeClr val="bg1">
                    <a:lumMod val="10000"/>
                  </a:schemeClr>
                </a:solidFill>
                <a:cs typeface="Times New Roman" pitchFamily="18" charset="0"/>
              </a:rPr>
              <a:t>любой.</a:t>
            </a:r>
            <a:r>
              <a:rPr lang="ru-RU" altLang="ru-RU" sz="1800" b="1" dirty="0">
                <a:solidFill>
                  <a:schemeClr val="bg1">
                    <a:lumMod val="10000"/>
                  </a:schemeClr>
                </a:solidFill>
                <a:cs typeface="Times New Roman" pitchFamily="18" charset="0"/>
              </a:rPr>
              <a:t/>
            </a:r>
            <a:br>
              <a:rPr lang="ru-RU" altLang="ru-RU" sz="1800" b="1" dirty="0">
                <a:solidFill>
                  <a:schemeClr val="bg1">
                    <a:lumMod val="10000"/>
                  </a:schemeClr>
                </a:solidFill>
                <a:cs typeface="Times New Roman" pitchFamily="18" charset="0"/>
              </a:rPr>
            </a:br>
            <a:r>
              <a:rPr lang="ru-RU" altLang="ru-RU" sz="1800" b="1" dirty="0">
                <a:solidFill>
                  <a:schemeClr val="bg1">
                    <a:lumMod val="10000"/>
                  </a:schemeClr>
                </a:solidFill>
                <a:cs typeface="Times New Roman" pitchFamily="18" charset="0"/>
              </a:rPr>
              <a:t>Средства выразительности: </a:t>
            </a:r>
            <a:r>
              <a:rPr lang="ru-RU" altLang="ru-RU" sz="1800" dirty="0">
                <a:solidFill>
                  <a:schemeClr val="bg1">
                    <a:lumMod val="10000"/>
                  </a:schemeClr>
                </a:solidFill>
                <a:cs typeface="Times New Roman" pitchFamily="18" charset="0"/>
              </a:rPr>
              <a:t>фактурность окраски, цвет</a:t>
            </a:r>
            <a:r>
              <a:rPr lang="ru-RU" altLang="ru-RU" sz="1800" b="1" dirty="0">
                <a:solidFill>
                  <a:schemeClr val="bg1">
                    <a:lumMod val="10000"/>
                  </a:schemeClr>
                </a:solidFill>
                <a:cs typeface="Times New Roman" pitchFamily="18" charset="0"/>
              </a:rPr>
              <a:t>.</a:t>
            </a:r>
            <a:br>
              <a:rPr lang="ru-RU" altLang="ru-RU" sz="1800" b="1" dirty="0">
                <a:solidFill>
                  <a:schemeClr val="bg1">
                    <a:lumMod val="10000"/>
                  </a:schemeClr>
                </a:solidFill>
                <a:cs typeface="Times New Roman" pitchFamily="18" charset="0"/>
              </a:rPr>
            </a:br>
            <a:r>
              <a:rPr lang="ru-RU" altLang="ru-RU" sz="1800" b="1" dirty="0">
                <a:solidFill>
                  <a:schemeClr val="bg1">
                    <a:lumMod val="10000"/>
                  </a:schemeClr>
                </a:solidFill>
                <a:cs typeface="Times New Roman" pitchFamily="18" charset="0"/>
              </a:rPr>
              <a:t>Материалы: </a:t>
            </a:r>
            <a:r>
              <a:rPr lang="ru-RU" altLang="ru-RU" sz="1800" dirty="0">
                <a:solidFill>
                  <a:schemeClr val="bg1">
                    <a:lumMod val="10000"/>
                  </a:schemeClr>
                </a:solidFill>
                <a:cs typeface="Times New Roman" pitchFamily="18" charset="0"/>
              </a:rPr>
              <a:t>жесткая кисть, гуашь, бумага любого цвета и формата либо вырезанный силуэт пушистого или колючего животного.</a:t>
            </a:r>
            <a:br>
              <a:rPr lang="ru-RU" altLang="ru-RU" sz="1800" dirty="0">
                <a:solidFill>
                  <a:schemeClr val="bg1">
                    <a:lumMod val="10000"/>
                  </a:schemeClr>
                </a:solidFill>
                <a:cs typeface="Times New Roman" pitchFamily="18" charset="0"/>
              </a:rPr>
            </a:br>
            <a:r>
              <a:rPr lang="ru-RU" altLang="ru-RU" sz="1800" b="1" dirty="0">
                <a:solidFill>
                  <a:schemeClr val="bg1">
                    <a:lumMod val="10000"/>
                  </a:schemeClr>
                </a:solidFill>
                <a:cs typeface="Times New Roman" pitchFamily="18" charset="0"/>
              </a:rPr>
              <a:t>Способ получения изображения: </a:t>
            </a:r>
            <a:r>
              <a:rPr lang="ru-RU" altLang="ru-RU" sz="1800" dirty="0">
                <a:solidFill>
                  <a:schemeClr val="bg1">
                    <a:lumMod val="10000"/>
                  </a:schemeClr>
                </a:solidFill>
                <a:cs typeface="Times New Roman" pitchFamily="18" charset="0"/>
              </a:rPr>
              <a:t>ребенок опускает в гуашь кисть и ударяет ею по бумаге, держа вертикально. При работе кисть в воду не опускается. Таким образом заполняется весь лист, контур или шаблон. Получается имитация фактурности пушистой или колючей поверхности</a:t>
            </a:r>
            <a:endParaRPr lang="ru-RU" dirty="0"/>
          </a:p>
        </p:txBody>
      </p:sp>
      <p:sp>
        <p:nvSpPr>
          <p:cNvPr id="4" name="Подзаголовок 2"/>
          <p:cNvSpPr txBox="1">
            <a:spLocks/>
          </p:cNvSpPr>
          <p:nvPr/>
        </p:nvSpPr>
        <p:spPr bwMode="auto">
          <a:xfrm>
            <a:off x="4644008" y="293183"/>
            <a:ext cx="4149567" cy="6248685"/>
          </a:xfrm>
          <a:prstGeom prst="rect">
            <a:avLst/>
          </a:prstGeom>
          <a:solidFill>
            <a:schemeClr val="bg2">
              <a:lumMod val="20000"/>
              <a:lumOff val="80000"/>
              <a:alpha val="79000"/>
            </a:schemeClr>
          </a:solidFill>
          <a:ln>
            <a:noFill/>
          </a:ln>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Tx/>
              <a:buNone/>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2"/>
                </a:solidFill>
                <a:latin typeface="+mn-lt"/>
              </a:defRPr>
            </a:lvl2pPr>
            <a:lvl3pPr marL="1143000" indent="-228600" algn="l" rtl="0" eaLnBrk="1" fontAlgn="base" hangingPunct="1">
              <a:spcBef>
                <a:spcPct val="20000"/>
              </a:spcBef>
              <a:spcAft>
                <a:spcPct val="0"/>
              </a:spcAft>
              <a:buChar char="•"/>
              <a:defRPr sz="2400">
                <a:solidFill>
                  <a:schemeClr val="tx2"/>
                </a:solidFill>
                <a:latin typeface="+mn-lt"/>
              </a:defRPr>
            </a:lvl3pPr>
            <a:lvl4pPr marL="1600200" indent="-228600" algn="l" rtl="0" eaLnBrk="1" fontAlgn="base" hangingPunct="1">
              <a:spcBef>
                <a:spcPct val="20000"/>
              </a:spcBef>
              <a:spcAft>
                <a:spcPct val="0"/>
              </a:spcAft>
              <a:buChar char="–"/>
              <a:defRPr sz="2000">
                <a:solidFill>
                  <a:schemeClr val="tx2"/>
                </a:solidFill>
                <a:latin typeface="+mn-lt"/>
              </a:defRPr>
            </a:lvl4pPr>
            <a:lvl5pPr marL="2057400" indent="-228600" algn="l" rtl="0" eaLnBrk="1" fontAlgn="base" hangingPunct="1">
              <a:spcBef>
                <a:spcPct val="20000"/>
              </a:spcBef>
              <a:spcAft>
                <a:spcPct val="0"/>
              </a:spcAft>
              <a:buChar char="»"/>
              <a:defRPr sz="2000">
                <a:solidFill>
                  <a:schemeClr val="tx2"/>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a:lstStyle>
          <a:p>
            <a:r>
              <a:rPr lang="ru-RU" altLang="ru-RU" sz="1800" b="1" u="sng" dirty="0">
                <a:solidFill>
                  <a:schemeClr val="bg1">
                    <a:lumMod val="10000"/>
                  </a:schemeClr>
                </a:solidFill>
              </a:rPr>
              <a:t> Тампонирование </a:t>
            </a:r>
          </a:p>
          <a:p>
            <a:r>
              <a:rPr lang="ru-RU" altLang="ru-RU" sz="1800" b="1" u="sng" dirty="0">
                <a:solidFill>
                  <a:schemeClr val="bg1">
                    <a:lumMod val="10000"/>
                  </a:schemeClr>
                </a:solidFill>
              </a:rPr>
              <a:t>ватными палочками, карандашом</a:t>
            </a:r>
          </a:p>
          <a:p>
            <a:r>
              <a:rPr lang="ru-RU" altLang="ru-RU" sz="1800" b="1" dirty="0" smtClean="0">
                <a:solidFill>
                  <a:schemeClr val="bg1">
                    <a:lumMod val="10000"/>
                  </a:schemeClr>
                </a:solidFill>
              </a:rPr>
              <a:t/>
            </a:r>
            <a:br>
              <a:rPr lang="ru-RU" altLang="ru-RU" sz="1800" b="1" dirty="0" smtClean="0">
                <a:solidFill>
                  <a:schemeClr val="bg1">
                    <a:lumMod val="10000"/>
                  </a:schemeClr>
                </a:solidFill>
              </a:rPr>
            </a:br>
            <a:r>
              <a:rPr lang="ru-RU" altLang="ru-RU" sz="1800" b="1" dirty="0" smtClean="0">
                <a:solidFill>
                  <a:schemeClr val="bg1">
                    <a:lumMod val="10000"/>
                  </a:schemeClr>
                </a:solidFill>
              </a:rPr>
              <a:t>Возраст</a:t>
            </a:r>
            <a:r>
              <a:rPr lang="ru-RU" altLang="ru-RU" sz="1800" b="1" dirty="0">
                <a:solidFill>
                  <a:schemeClr val="bg1">
                    <a:lumMod val="10000"/>
                  </a:schemeClr>
                </a:solidFill>
              </a:rPr>
              <a:t>: </a:t>
            </a:r>
            <a:r>
              <a:rPr lang="ru-RU" altLang="ru-RU" sz="1800" dirty="0">
                <a:solidFill>
                  <a:schemeClr val="bg1">
                    <a:lumMod val="10000"/>
                  </a:schemeClr>
                </a:solidFill>
              </a:rPr>
              <a:t>от 2 лет.</a:t>
            </a:r>
            <a:br>
              <a:rPr lang="ru-RU" altLang="ru-RU" sz="1800" dirty="0">
                <a:solidFill>
                  <a:schemeClr val="bg1">
                    <a:lumMod val="10000"/>
                  </a:schemeClr>
                </a:solidFill>
              </a:rPr>
            </a:br>
            <a:r>
              <a:rPr lang="ru-RU" altLang="ru-RU" sz="1800" b="1" dirty="0">
                <a:solidFill>
                  <a:schemeClr val="bg1">
                    <a:lumMod val="10000"/>
                  </a:schemeClr>
                </a:solidFill>
              </a:rPr>
              <a:t>Средства выразительности: </a:t>
            </a:r>
            <a:r>
              <a:rPr lang="ru-RU" altLang="ru-RU" sz="1800" dirty="0">
                <a:solidFill>
                  <a:schemeClr val="bg1">
                    <a:lumMod val="10000"/>
                  </a:schemeClr>
                </a:solidFill>
              </a:rPr>
              <a:t>пятно, фактура, цвет</a:t>
            </a:r>
            <a:r>
              <a:rPr lang="ru-RU" altLang="ru-RU" sz="1800" b="1" dirty="0">
                <a:solidFill>
                  <a:schemeClr val="bg1">
                    <a:lumMod val="10000"/>
                  </a:schemeClr>
                </a:solidFill>
              </a:rPr>
              <a:t>.</a:t>
            </a:r>
            <a:br>
              <a:rPr lang="ru-RU" altLang="ru-RU" sz="1800" b="1" dirty="0">
                <a:solidFill>
                  <a:schemeClr val="bg1">
                    <a:lumMod val="10000"/>
                  </a:schemeClr>
                </a:solidFill>
              </a:rPr>
            </a:br>
            <a:r>
              <a:rPr lang="ru-RU" altLang="ru-RU" sz="1800" b="1" dirty="0">
                <a:solidFill>
                  <a:schemeClr val="bg1">
                    <a:lumMod val="10000"/>
                  </a:schemeClr>
                </a:solidFill>
              </a:rPr>
              <a:t>Материалы: </a:t>
            </a:r>
            <a:r>
              <a:rPr lang="ru-RU" altLang="ru-RU" sz="1800" dirty="0">
                <a:solidFill>
                  <a:schemeClr val="bg1">
                    <a:lumMod val="10000"/>
                  </a:schemeClr>
                </a:solidFill>
              </a:rPr>
              <a:t>блюдце либо пластиковая коробочка, в которую вложена штемпельная подушка из тонкого поролона, пропитанного гуашью, плотная бумага любого цвета и размера, смятая бумага.</a:t>
            </a:r>
            <a:r>
              <a:rPr lang="ru-RU" altLang="ru-RU" sz="1800" b="1" dirty="0">
                <a:solidFill>
                  <a:schemeClr val="bg1">
                    <a:lumMod val="10000"/>
                  </a:schemeClr>
                </a:solidFill>
              </a:rPr>
              <a:t/>
            </a:r>
            <a:br>
              <a:rPr lang="ru-RU" altLang="ru-RU" sz="1800" b="1" dirty="0">
                <a:solidFill>
                  <a:schemeClr val="bg1">
                    <a:lumMod val="10000"/>
                  </a:schemeClr>
                </a:solidFill>
              </a:rPr>
            </a:br>
            <a:r>
              <a:rPr lang="ru-RU" altLang="ru-RU" sz="1800" b="1" dirty="0">
                <a:solidFill>
                  <a:schemeClr val="bg1">
                    <a:lumMod val="10000"/>
                  </a:schemeClr>
                </a:solidFill>
              </a:rPr>
              <a:t>Способ получения изображения: </a:t>
            </a:r>
            <a:r>
              <a:rPr lang="ru-RU" altLang="ru-RU" sz="1800" dirty="0">
                <a:solidFill>
                  <a:schemeClr val="bg1">
                    <a:lumMod val="10000"/>
                  </a:schemeClr>
                </a:solidFill>
              </a:rPr>
              <a:t>ребенок прижимает смятую бумагу к штемпельной подушке с краской и наносит оттиск на бумагу. Чтобы получить другой цвет, меняются и блюдце и смятая бумага.</a:t>
            </a:r>
            <a:r>
              <a:rPr lang="ru-RU" sz="1800" dirty="0" smtClean="0">
                <a:solidFill>
                  <a:schemeClr val="bg1">
                    <a:lumMod val="10000"/>
                  </a:schemeClr>
                </a:solidFill>
              </a:rPr>
              <a:t>.</a:t>
            </a:r>
            <a:r>
              <a:rPr lang="ru-RU" sz="1800" dirty="0" smtClean="0">
                <a:solidFill>
                  <a:schemeClr val="bg1"/>
                </a:solidFill>
              </a:rPr>
              <a:t>.</a:t>
            </a:r>
            <a:endParaRPr lang="ru-RU" sz="1800" dirty="0">
              <a:solidFill>
                <a:schemeClr val="bg1"/>
              </a:solidFill>
            </a:endParaRPr>
          </a:p>
        </p:txBody>
      </p:sp>
    </p:spTree>
    <p:extLst>
      <p:ext uri="{BB962C8B-B14F-4D97-AF65-F5344CB8AC3E}">
        <p14:creationId xmlns:p14="http://schemas.microsoft.com/office/powerpoint/2010/main" val="2428741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332655"/>
            <a:ext cx="4032448" cy="6176677"/>
          </a:xfrm>
          <a:solidFill>
            <a:schemeClr val="bg2">
              <a:lumMod val="20000"/>
              <a:lumOff val="80000"/>
              <a:alpha val="79000"/>
            </a:schemeClr>
          </a:solidFill>
        </p:spPr>
        <p:txBody>
          <a:bodyPr/>
          <a:lstStyle/>
          <a:p>
            <a:pPr fontAlgn="auto">
              <a:spcBef>
                <a:spcPts val="0"/>
              </a:spcBef>
              <a:spcAft>
                <a:spcPts val="0"/>
              </a:spcAft>
              <a:buClr>
                <a:schemeClr val="accent3"/>
              </a:buClr>
              <a:defRPr/>
            </a:pPr>
            <a:r>
              <a:rPr lang="ru-RU" altLang="ru-RU" sz="1800" b="1" u="sng" dirty="0">
                <a:solidFill>
                  <a:schemeClr val="bg1">
                    <a:lumMod val="10000"/>
                  </a:schemeClr>
                </a:solidFill>
                <a:cs typeface="Times New Roman" pitchFamily="18" charset="0"/>
              </a:rPr>
              <a:t>Восковые мелки (свеча) + акварель.</a:t>
            </a:r>
            <a:br>
              <a:rPr lang="ru-RU" altLang="ru-RU" sz="1800" b="1" u="sng" dirty="0">
                <a:solidFill>
                  <a:schemeClr val="bg1">
                    <a:lumMod val="10000"/>
                  </a:schemeClr>
                </a:solidFill>
                <a:cs typeface="Times New Roman" pitchFamily="18" charset="0"/>
              </a:rPr>
            </a:br>
            <a:r>
              <a:rPr lang="ru-RU" altLang="ru-RU" sz="1800" b="1" u="sng" dirty="0" smtClean="0">
                <a:solidFill>
                  <a:schemeClr val="bg1">
                    <a:lumMod val="10000"/>
                  </a:schemeClr>
                </a:solidFill>
                <a:cs typeface="Times New Roman" pitchFamily="18" charset="0"/>
              </a:rPr>
              <a:t/>
            </a:r>
            <a:br>
              <a:rPr lang="ru-RU" altLang="ru-RU" sz="1800" b="1" u="sng" dirty="0" smtClean="0">
                <a:solidFill>
                  <a:schemeClr val="bg1">
                    <a:lumMod val="10000"/>
                  </a:schemeClr>
                </a:solidFill>
                <a:cs typeface="Times New Roman" pitchFamily="18" charset="0"/>
              </a:rPr>
            </a:br>
            <a:r>
              <a:rPr lang="ru-RU" altLang="ru-RU" sz="1800" b="1" dirty="0" smtClean="0">
                <a:solidFill>
                  <a:schemeClr val="bg1">
                    <a:lumMod val="10000"/>
                  </a:schemeClr>
                </a:solidFill>
                <a:cs typeface="Times New Roman" pitchFamily="18" charset="0"/>
              </a:rPr>
              <a:t>Возраст</a:t>
            </a:r>
            <a:r>
              <a:rPr lang="ru-RU" altLang="ru-RU" sz="1800" b="1" dirty="0">
                <a:solidFill>
                  <a:schemeClr val="bg1">
                    <a:lumMod val="10000"/>
                  </a:schemeClr>
                </a:solidFill>
                <a:cs typeface="Times New Roman" pitchFamily="18" charset="0"/>
              </a:rPr>
              <a:t>: </a:t>
            </a:r>
            <a:r>
              <a:rPr lang="ru-RU" altLang="ru-RU" sz="1800" dirty="0">
                <a:solidFill>
                  <a:schemeClr val="bg1">
                    <a:lumMod val="10000"/>
                  </a:schemeClr>
                </a:solidFill>
                <a:cs typeface="Times New Roman" pitchFamily="18" charset="0"/>
              </a:rPr>
              <a:t>от четырех лет.</a:t>
            </a:r>
            <a:br>
              <a:rPr lang="ru-RU" altLang="ru-RU" sz="1800" dirty="0">
                <a:solidFill>
                  <a:schemeClr val="bg1">
                    <a:lumMod val="10000"/>
                  </a:schemeClr>
                </a:solidFill>
                <a:cs typeface="Times New Roman" pitchFamily="18" charset="0"/>
              </a:rPr>
            </a:br>
            <a:r>
              <a:rPr lang="ru-RU" altLang="ru-RU" sz="1800" b="1" dirty="0">
                <a:solidFill>
                  <a:schemeClr val="bg1">
                    <a:lumMod val="10000"/>
                  </a:schemeClr>
                </a:solidFill>
                <a:cs typeface="Times New Roman" pitchFamily="18" charset="0"/>
              </a:rPr>
              <a:t>Средства выразительности: </a:t>
            </a:r>
            <a:r>
              <a:rPr lang="ru-RU" altLang="ru-RU" sz="1800" dirty="0">
                <a:solidFill>
                  <a:schemeClr val="bg1">
                    <a:lumMod val="10000"/>
                  </a:schemeClr>
                </a:solidFill>
                <a:cs typeface="Times New Roman" pitchFamily="18" charset="0"/>
              </a:rPr>
              <a:t>цвет, линия, пятно, фактура. </a:t>
            </a:r>
            <a:r>
              <a:rPr lang="ru-RU" altLang="ru-RU" sz="1800" b="1" dirty="0">
                <a:solidFill>
                  <a:schemeClr val="bg1">
                    <a:lumMod val="10000"/>
                  </a:schemeClr>
                </a:solidFill>
                <a:cs typeface="Times New Roman" pitchFamily="18" charset="0"/>
              </a:rPr>
              <a:t>Материалы: </a:t>
            </a:r>
            <a:r>
              <a:rPr lang="ru-RU" altLang="ru-RU" sz="1800" dirty="0">
                <a:solidFill>
                  <a:schemeClr val="bg1">
                    <a:lumMod val="10000"/>
                  </a:schemeClr>
                </a:solidFill>
                <a:cs typeface="Times New Roman" pitchFamily="18" charset="0"/>
              </a:rPr>
              <a:t>восковые мелки, плотная белая бумага, акварель, кисти. </a:t>
            </a:r>
            <a:br>
              <a:rPr lang="ru-RU" altLang="ru-RU" sz="1800" dirty="0">
                <a:solidFill>
                  <a:schemeClr val="bg1">
                    <a:lumMod val="10000"/>
                  </a:schemeClr>
                </a:solidFill>
                <a:cs typeface="Times New Roman" pitchFamily="18" charset="0"/>
              </a:rPr>
            </a:br>
            <a:r>
              <a:rPr lang="ru-RU" altLang="ru-RU" sz="1800" b="1" dirty="0">
                <a:solidFill>
                  <a:schemeClr val="bg1">
                    <a:lumMod val="10000"/>
                  </a:schemeClr>
                </a:solidFill>
                <a:cs typeface="Times New Roman" pitchFamily="18" charset="0"/>
              </a:rPr>
              <a:t>Способ получения изображения: </a:t>
            </a:r>
            <a:r>
              <a:rPr lang="ru-RU" altLang="ru-RU" sz="1800" dirty="0">
                <a:solidFill>
                  <a:schemeClr val="bg1">
                    <a:lumMod val="10000"/>
                  </a:schemeClr>
                </a:solidFill>
                <a:cs typeface="Times New Roman" pitchFamily="18" charset="0"/>
              </a:rPr>
              <a:t>ребенок рисует восковыми мелками на белой бумаге. Затем закрашивает лист акварелью в один или несколько цветов. Рисунок мелками остается </a:t>
            </a:r>
            <a:r>
              <a:rPr lang="ru-RU" altLang="ru-RU" sz="1800" dirty="0" err="1">
                <a:solidFill>
                  <a:schemeClr val="bg1">
                    <a:lumMod val="10000"/>
                  </a:schemeClr>
                </a:solidFill>
                <a:cs typeface="Times New Roman" pitchFamily="18" charset="0"/>
              </a:rPr>
              <a:t>незакрашенным</a:t>
            </a:r>
            <a:r>
              <a:rPr lang="ru-RU" altLang="ru-RU" sz="1800" dirty="0">
                <a:solidFill>
                  <a:schemeClr val="bg1">
                    <a:lumMod val="10000"/>
                  </a:schemeClr>
                </a:solidFill>
                <a:cs typeface="Times New Roman" pitchFamily="18" charset="0"/>
              </a:rPr>
              <a:t>.</a:t>
            </a:r>
            <a:br>
              <a:rPr lang="ru-RU" altLang="ru-RU" sz="1800" dirty="0">
                <a:solidFill>
                  <a:schemeClr val="bg1">
                    <a:lumMod val="10000"/>
                  </a:schemeClr>
                </a:solidFill>
                <a:cs typeface="Times New Roman" pitchFamily="18" charset="0"/>
              </a:rPr>
            </a:br>
            <a:endParaRPr lang="ru-RU" dirty="0"/>
          </a:p>
        </p:txBody>
      </p:sp>
      <p:sp>
        <p:nvSpPr>
          <p:cNvPr id="4" name="Подзаголовок 2"/>
          <p:cNvSpPr txBox="1">
            <a:spLocks/>
          </p:cNvSpPr>
          <p:nvPr/>
        </p:nvSpPr>
        <p:spPr bwMode="auto">
          <a:xfrm>
            <a:off x="4644008" y="293183"/>
            <a:ext cx="4149567" cy="6248685"/>
          </a:xfrm>
          <a:prstGeom prst="rect">
            <a:avLst/>
          </a:prstGeom>
          <a:solidFill>
            <a:schemeClr val="bg2">
              <a:lumMod val="20000"/>
              <a:lumOff val="80000"/>
              <a:alpha val="79000"/>
            </a:schemeClr>
          </a:solidFill>
          <a:ln>
            <a:noFill/>
          </a:ln>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Tx/>
              <a:buNone/>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2"/>
                </a:solidFill>
                <a:latin typeface="+mn-lt"/>
              </a:defRPr>
            </a:lvl2pPr>
            <a:lvl3pPr marL="1143000" indent="-228600" algn="l" rtl="0" eaLnBrk="1" fontAlgn="base" hangingPunct="1">
              <a:spcBef>
                <a:spcPct val="20000"/>
              </a:spcBef>
              <a:spcAft>
                <a:spcPct val="0"/>
              </a:spcAft>
              <a:buChar char="•"/>
              <a:defRPr sz="2400">
                <a:solidFill>
                  <a:schemeClr val="tx2"/>
                </a:solidFill>
                <a:latin typeface="+mn-lt"/>
              </a:defRPr>
            </a:lvl3pPr>
            <a:lvl4pPr marL="1600200" indent="-228600" algn="l" rtl="0" eaLnBrk="1" fontAlgn="base" hangingPunct="1">
              <a:spcBef>
                <a:spcPct val="20000"/>
              </a:spcBef>
              <a:spcAft>
                <a:spcPct val="0"/>
              </a:spcAft>
              <a:buChar char="–"/>
              <a:defRPr sz="2000">
                <a:solidFill>
                  <a:schemeClr val="tx2"/>
                </a:solidFill>
                <a:latin typeface="+mn-lt"/>
              </a:defRPr>
            </a:lvl4pPr>
            <a:lvl5pPr marL="2057400" indent="-228600" algn="l" rtl="0" eaLnBrk="1" fontAlgn="base" hangingPunct="1">
              <a:spcBef>
                <a:spcPct val="20000"/>
              </a:spcBef>
              <a:spcAft>
                <a:spcPct val="0"/>
              </a:spcAft>
              <a:buChar char="»"/>
              <a:defRPr sz="2000">
                <a:solidFill>
                  <a:schemeClr val="tx2"/>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a:lstStyle>
          <a:p>
            <a:r>
              <a:rPr lang="ru-RU" altLang="ru-RU" sz="1800" b="1" u="sng" dirty="0">
                <a:solidFill>
                  <a:schemeClr val="bg1">
                    <a:lumMod val="10000"/>
                  </a:schemeClr>
                </a:solidFill>
              </a:rPr>
              <a:t> Свеча + акварель </a:t>
            </a:r>
            <a:r>
              <a:rPr lang="ru-RU" altLang="ru-RU" sz="1800" b="1" u="sng" dirty="0" smtClean="0">
                <a:solidFill>
                  <a:schemeClr val="bg1">
                    <a:lumMod val="10000"/>
                  </a:schemeClr>
                </a:solidFill>
              </a:rPr>
              <a:t/>
            </a:r>
            <a:br>
              <a:rPr lang="ru-RU" altLang="ru-RU" sz="1800" b="1" u="sng" dirty="0" smtClean="0">
                <a:solidFill>
                  <a:schemeClr val="bg1">
                    <a:lumMod val="10000"/>
                  </a:schemeClr>
                </a:solidFill>
              </a:rPr>
            </a:br>
            <a:endParaRPr lang="ru-RU" altLang="ru-RU" sz="1800" b="1" u="sng" dirty="0" smtClean="0">
              <a:solidFill>
                <a:schemeClr val="bg1">
                  <a:lumMod val="10000"/>
                </a:schemeClr>
              </a:solidFill>
            </a:endParaRPr>
          </a:p>
          <a:p>
            <a:r>
              <a:rPr lang="ru-RU" altLang="ru-RU" sz="1800" b="1" dirty="0" smtClean="0">
                <a:solidFill>
                  <a:schemeClr val="bg1">
                    <a:lumMod val="10000"/>
                  </a:schemeClr>
                </a:solidFill>
              </a:rPr>
              <a:t/>
            </a:r>
            <a:br>
              <a:rPr lang="ru-RU" altLang="ru-RU" sz="1800" b="1" dirty="0" smtClean="0">
                <a:solidFill>
                  <a:schemeClr val="bg1">
                    <a:lumMod val="10000"/>
                  </a:schemeClr>
                </a:solidFill>
              </a:rPr>
            </a:br>
            <a:r>
              <a:rPr lang="ru-RU" altLang="ru-RU" sz="1800" b="1" dirty="0" smtClean="0">
                <a:solidFill>
                  <a:schemeClr val="bg1">
                    <a:lumMod val="10000"/>
                  </a:schemeClr>
                </a:solidFill>
              </a:rPr>
              <a:t>Возраст</a:t>
            </a:r>
            <a:r>
              <a:rPr lang="ru-RU" altLang="ru-RU" sz="1800" b="1" dirty="0">
                <a:solidFill>
                  <a:schemeClr val="bg1">
                    <a:lumMod val="10000"/>
                  </a:schemeClr>
                </a:solidFill>
              </a:rPr>
              <a:t>: </a:t>
            </a:r>
            <a:r>
              <a:rPr lang="ru-RU" altLang="ru-RU" sz="1800" dirty="0">
                <a:solidFill>
                  <a:schemeClr val="bg1">
                    <a:lumMod val="10000"/>
                  </a:schemeClr>
                </a:solidFill>
              </a:rPr>
              <a:t>от четырех лет.</a:t>
            </a:r>
            <a:br>
              <a:rPr lang="ru-RU" altLang="ru-RU" sz="1800" dirty="0">
                <a:solidFill>
                  <a:schemeClr val="bg1">
                    <a:lumMod val="10000"/>
                  </a:schemeClr>
                </a:solidFill>
              </a:rPr>
            </a:br>
            <a:r>
              <a:rPr lang="ru-RU" altLang="ru-RU" sz="1800" b="1" dirty="0">
                <a:solidFill>
                  <a:schemeClr val="bg1">
                    <a:lumMod val="10000"/>
                  </a:schemeClr>
                </a:solidFill>
              </a:rPr>
              <a:t>Средства выразительности: </a:t>
            </a:r>
            <a:r>
              <a:rPr lang="ru-RU" altLang="ru-RU" sz="1800" dirty="0">
                <a:solidFill>
                  <a:schemeClr val="bg1">
                    <a:lumMod val="10000"/>
                  </a:schemeClr>
                </a:solidFill>
              </a:rPr>
              <a:t>цвет, линия, пятно, фактура. </a:t>
            </a:r>
            <a:r>
              <a:rPr lang="ru-RU" altLang="ru-RU" sz="1800" dirty="0" smtClean="0">
                <a:solidFill>
                  <a:schemeClr val="bg1">
                    <a:lumMod val="10000"/>
                  </a:schemeClr>
                </a:solidFill>
              </a:rPr>
              <a:t/>
            </a:r>
            <a:br>
              <a:rPr lang="ru-RU" altLang="ru-RU" sz="1800" dirty="0" smtClean="0">
                <a:solidFill>
                  <a:schemeClr val="bg1">
                    <a:lumMod val="10000"/>
                  </a:schemeClr>
                </a:solidFill>
              </a:rPr>
            </a:br>
            <a:r>
              <a:rPr lang="ru-RU" altLang="ru-RU" sz="1800" b="1" dirty="0" smtClean="0">
                <a:solidFill>
                  <a:schemeClr val="bg1">
                    <a:lumMod val="10000"/>
                  </a:schemeClr>
                </a:solidFill>
              </a:rPr>
              <a:t>Материалы</a:t>
            </a:r>
            <a:r>
              <a:rPr lang="ru-RU" altLang="ru-RU" sz="1800" b="1" dirty="0">
                <a:solidFill>
                  <a:schemeClr val="bg1">
                    <a:lumMod val="10000"/>
                  </a:schemeClr>
                </a:solidFill>
              </a:rPr>
              <a:t>: </a:t>
            </a:r>
            <a:r>
              <a:rPr lang="ru-RU" altLang="ru-RU" sz="1800" dirty="0">
                <a:solidFill>
                  <a:schemeClr val="bg1">
                    <a:lumMod val="10000"/>
                  </a:schemeClr>
                </a:solidFill>
              </a:rPr>
              <a:t>свеча, плотная бумага, акварель, кисти</a:t>
            </a:r>
            <a:r>
              <a:rPr lang="ru-RU" altLang="ru-RU" sz="1800" dirty="0" smtClean="0">
                <a:solidFill>
                  <a:schemeClr val="bg1">
                    <a:lumMod val="10000"/>
                  </a:schemeClr>
                </a:solidFill>
              </a:rPr>
              <a:t>.</a:t>
            </a:r>
            <a:br>
              <a:rPr lang="ru-RU" altLang="ru-RU" sz="1800" dirty="0" smtClean="0">
                <a:solidFill>
                  <a:schemeClr val="bg1">
                    <a:lumMod val="10000"/>
                  </a:schemeClr>
                </a:solidFill>
              </a:rPr>
            </a:br>
            <a:r>
              <a:rPr lang="ru-RU" altLang="ru-RU" sz="1800" dirty="0" smtClean="0">
                <a:solidFill>
                  <a:schemeClr val="bg1">
                    <a:lumMod val="10000"/>
                  </a:schemeClr>
                </a:solidFill>
              </a:rPr>
              <a:t> </a:t>
            </a:r>
            <a:r>
              <a:rPr lang="ru-RU" altLang="ru-RU" sz="1800" b="1" dirty="0">
                <a:solidFill>
                  <a:schemeClr val="bg1">
                    <a:lumMod val="10000"/>
                  </a:schemeClr>
                </a:solidFill>
              </a:rPr>
              <a:t>Способ получения изображения: </a:t>
            </a:r>
            <a:r>
              <a:rPr lang="ru-RU" altLang="ru-RU" sz="1800" dirty="0">
                <a:solidFill>
                  <a:schemeClr val="bg1">
                    <a:lumMod val="10000"/>
                  </a:schemeClr>
                </a:solidFill>
              </a:rPr>
              <a:t>ребенок рисует свечой" на бумаге. Затем закрашивает лист акварелью в один или несколько цветов. Рисунок свечой остается белым.</a:t>
            </a:r>
            <a:br>
              <a:rPr lang="ru-RU" altLang="ru-RU" sz="1800" dirty="0">
                <a:solidFill>
                  <a:schemeClr val="bg1">
                    <a:lumMod val="10000"/>
                  </a:schemeClr>
                </a:solidFill>
              </a:rPr>
            </a:br>
            <a:endParaRPr lang="ru-RU" sz="1800" dirty="0">
              <a:solidFill>
                <a:schemeClr val="bg1"/>
              </a:solidFill>
            </a:endParaRPr>
          </a:p>
        </p:txBody>
      </p:sp>
    </p:spTree>
    <p:extLst>
      <p:ext uri="{BB962C8B-B14F-4D97-AF65-F5344CB8AC3E}">
        <p14:creationId xmlns:p14="http://schemas.microsoft.com/office/powerpoint/2010/main" val="775839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93183"/>
            <a:ext cx="4248472" cy="6248685"/>
          </a:xfrm>
          <a:solidFill>
            <a:schemeClr val="bg2">
              <a:lumMod val="20000"/>
              <a:lumOff val="80000"/>
              <a:alpha val="79000"/>
            </a:schemeClr>
          </a:solidFill>
        </p:spPr>
        <p:txBody>
          <a:bodyPr/>
          <a:lstStyle/>
          <a:p>
            <a:pPr fontAlgn="auto">
              <a:spcBef>
                <a:spcPts val="0"/>
              </a:spcBef>
              <a:spcAft>
                <a:spcPts val="0"/>
              </a:spcAft>
              <a:buClr>
                <a:schemeClr val="accent3"/>
              </a:buClr>
              <a:defRPr/>
            </a:pPr>
            <a:r>
              <a:rPr lang="ru-RU" altLang="ru-RU" sz="1800" b="1" u="sng" dirty="0">
                <a:solidFill>
                  <a:schemeClr val="bg1">
                    <a:lumMod val="10000"/>
                  </a:schemeClr>
                </a:solidFill>
                <a:cs typeface="Times New Roman" pitchFamily="18" charset="0"/>
              </a:rPr>
              <a:t> Монотипия пейзажная</a:t>
            </a:r>
            <a:br>
              <a:rPr lang="ru-RU" altLang="ru-RU" sz="1800" b="1" u="sng" dirty="0">
                <a:solidFill>
                  <a:schemeClr val="bg1">
                    <a:lumMod val="10000"/>
                  </a:schemeClr>
                </a:solidFill>
                <a:cs typeface="Times New Roman" pitchFamily="18" charset="0"/>
              </a:rPr>
            </a:br>
            <a:r>
              <a:rPr lang="ru-RU" altLang="ru-RU" sz="1800" b="1" dirty="0">
                <a:solidFill>
                  <a:schemeClr val="bg1">
                    <a:lumMod val="10000"/>
                  </a:schemeClr>
                </a:solidFill>
                <a:cs typeface="Times New Roman" pitchFamily="18" charset="0"/>
              </a:rPr>
              <a:t>Возраст: </a:t>
            </a:r>
            <a:r>
              <a:rPr lang="ru-RU" altLang="ru-RU" sz="1800" dirty="0">
                <a:solidFill>
                  <a:schemeClr val="bg1">
                    <a:lumMod val="10000"/>
                  </a:schemeClr>
                </a:solidFill>
                <a:cs typeface="Times New Roman" pitchFamily="18" charset="0"/>
              </a:rPr>
              <a:t>от 6 лет</a:t>
            </a:r>
            <a:r>
              <a:rPr lang="ru-RU" altLang="ru-RU" sz="1800" b="1" dirty="0">
                <a:solidFill>
                  <a:schemeClr val="bg1">
                    <a:lumMod val="10000"/>
                  </a:schemeClr>
                </a:solidFill>
                <a:cs typeface="Times New Roman" pitchFamily="18" charset="0"/>
              </a:rPr>
              <a:t> </a:t>
            </a:r>
            <a:br>
              <a:rPr lang="ru-RU" altLang="ru-RU" sz="1800" b="1" dirty="0">
                <a:solidFill>
                  <a:schemeClr val="bg1">
                    <a:lumMod val="10000"/>
                  </a:schemeClr>
                </a:solidFill>
                <a:cs typeface="Times New Roman" pitchFamily="18" charset="0"/>
              </a:rPr>
            </a:br>
            <a:r>
              <a:rPr lang="ru-RU" altLang="ru-RU" sz="1600" b="1" dirty="0">
                <a:solidFill>
                  <a:schemeClr val="bg1">
                    <a:lumMod val="10000"/>
                  </a:schemeClr>
                </a:solidFill>
                <a:cs typeface="Times New Roman" pitchFamily="18" charset="0"/>
              </a:rPr>
              <a:t>Средства выразительности: </a:t>
            </a:r>
            <a:r>
              <a:rPr lang="ru-RU" altLang="ru-RU" sz="1600" dirty="0">
                <a:solidFill>
                  <a:schemeClr val="bg1">
                    <a:lumMod val="10000"/>
                  </a:schemeClr>
                </a:solidFill>
                <a:cs typeface="Times New Roman" pitchFamily="18" charset="0"/>
              </a:rPr>
              <a:t>пятно, тон, вертикальная симметрия, изображение пространства в композиции</a:t>
            </a:r>
            <a:r>
              <a:rPr lang="ru-RU" altLang="ru-RU" sz="1600" b="1" dirty="0">
                <a:solidFill>
                  <a:schemeClr val="bg1">
                    <a:lumMod val="10000"/>
                  </a:schemeClr>
                </a:solidFill>
                <a:cs typeface="Times New Roman" pitchFamily="18" charset="0"/>
              </a:rPr>
              <a:t>. </a:t>
            </a:r>
            <a:br>
              <a:rPr lang="ru-RU" altLang="ru-RU" sz="1600" b="1" dirty="0">
                <a:solidFill>
                  <a:schemeClr val="bg1">
                    <a:lumMod val="10000"/>
                  </a:schemeClr>
                </a:solidFill>
                <a:cs typeface="Times New Roman" pitchFamily="18" charset="0"/>
              </a:rPr>
            </a:br>
            <a:r>
              <a:rPr lang="ru-RU" altLang="ru-RU" sz="1600" b="1" dirty="0">
                <a:solidFill>
                  <a:schemeClr val="bg1">
                    <a:lumMod val="10000"/>
                  </a:schemeClr>
                </a:solidFill>
                <a:cs typeface="Times New Roman" pitchFamily="18" charset="0"/>
              </a:rPr>
              <a:t>Материалы: </a:t>
            </a:r>
            <a:r>
              <a:rPr lang="ru-RU" altLang="ru-RU" sz="1600" dirty="0">
                <a:solidFill>
                  <a:schemeClr val="bg1">
                    <a:lumMod val="10000"/>
                  </a:schemeClr>
                </a:solidFill>
                <a:cs typeface="Times New Roman" pitchFamily="18" charset="0"/>
              </a:rPr>
              <a:t>бумага, кисти, гуашь либо акварель, влажная губка, кафельная плитка. </a:t>
            </a:r>
            <a:r>
              <a:rPr lang="ru-RU" altLang="ru-RU" sz="1800" dirty="0">
                <a:solidFill>
                  <a:schemeClr val="bg1">
                    <a:lumMod val="10000"/>
                  </a:schemeClr>
                </a:solidFill>
                <a:cs typeface="Times New Roman" pitchFamily="18" charset="0"/>
              </a:rPr>
              <a:t/>
            </a:r>
            <a:br>
              <a:rPr lang="ru-RU" altLang="ru-RU" sz="1800" dirty="0">
                <a:solidFill>
                  <a:schemeClr val="bg1">
                    <a:lumMod val="10000"/>
                  </a:schemeClr>
                </a:solidFill>
                <a:cs typeface="Times New Roman" pitchFamily="18" charset="0"/>
              </a:rPr>
            </a:br>
            <a:r>
              <a:rPr lang="ru-RU" altLang="ru-RU" sz="1600" b="1" dirty="0">
                <a:solidFill>
                  <a:schemeClr val="bg1">
                    <a:lumMod val="10000"/>
                  </a:schemeClr>
                </a:solidFill>
                <a:cs typeface="Times New Roman" pitchFamily="18" charset="0"/>
              </a:rPr>
              <a:t>Способ получения изображения: </a:t>
            </a:r>
            <a:r>
              <a:rPr lang="ru-RU" altLang="ru-RU" sz="1600" dirty="0">
                <a:solidFill>
                  <a:schemeClr val="bg1">
                    <a:lumMod val="10000"/>
                  </a:schemeClr>
                </a:solidFill>
                <a:cs typeface="Times New Roman" pitchFamily="18" charset="0"/>
              </a:rPr>
              <a:t>ребёнок складывает лист бумаги вдвое. На одной его половине рисуется пейзаж, на другой получается его отражение в озере, реке (отпечаток). Пейзаж выполняется быстро, чтобы краска не успела высохнуть. Половина листа, предназначенная для отпечатка, протирается влажной губкой. Исходный рисунок, после того как с него сделан оттиск, оживляется красками, чтобы он сильнее отличался от отпечатка</a:t>
            </a:r>
            <a:r>
              <a:rPr lang="ru-RU" altLang="ru-RU" sz="1600" b="1" dirty="0">
                <a:solidFill>
                  <a:schemeClr val="bg1">
                    <a:lumMod val="10000"/>
                  </a:schemeClr>
                </a:solidFill>
                <a:cs typeface="Times New Roman" pitchFamily="18" charset="0"/>
              </a:rPr>
              <a:t>. </a:t>
            </a:r>
            <a:r>
              <a:rPr lang="ru-RU" altLang="ru-RU" sz="1600" dirty="0">
                <a:solidFill>
                  <a:schemeClr val="bg1">
                    <a:lumMod val="10000"/>
                  </a:schemeClr>
                </a:solidFill>
                <a:cs typeface="Times New Roman" pitchFamily="18" charset="0"/>
              </a:rPr>
              <a:t>Для монотипии также можно использовать лист бумаги и кафельную плитку. На последнюю наносится рисунок краской, затем она накрывается листом бумаги. Пейзаж получается размытым</a:t>
            </a:r>
            <a:r>
              <a:rPr lang="ru-RU" altLang="ru-RU" sz="1600" b="1" dirty="0">
                <a:solidFill>
                  <a:schemeClr val="bg1">
                    <a:lumMod val="10000"/>
                  </a:schemeClr>
                </a:solidFill>
                <a:cs typeface="Times New Roman" pitchFamily="18" charset="0"/>
              </a:rPr>
              <a:t>.</a:t>
            </a:r>
            <a:r>
              <a:rPr lang="ru-RU" altLang="ru-RU" sz="1800" b="1" dirty="0">
                <a:solidFill>
                  <a:schemeClr val="bg1">
                    <a:lumMod val="10000"/>
                  </a:schemeClr>
                </a:solidFill>
                <a:cs typeface="Times New Roman" pitchFamily="18" charset="0"/>
              </a:rPr>
              <a:t/>
            </a:r>
            <a:br>
              <a:rPr lang="ru-RU" altLang="ru-RU" sz="1800" b="1" dirty="0">
                <a:solidFill>
                  <a:schemeClr val="bg1">
                    <a:lumMod val="10000"/>
                  </a:schemeClr>
                </a:solidFill>
                <a:cs typeface="Times New Roman" pitchFamily="18" charset="0"/>
              </a:rPr>
            </a:br>
            <a:endParaRPr lang="ru-RU" dirty="0"/>
          </a:p>
        </p:txBody>
      </p:sp>
      <p:sp>
        <p:nvSpPr>
          <p:cNvPr id="4" name="Подзаголовок 2"/>
          <p:cNvSpPr txBox="1">
            <a:spLocks/>
          </p:cNvSpPr>
          <p:nvPr/>
        </p:nvSpPr>
        <p:spPr bwMode="auto">
          <a:xfrm>
            <a:off x="4644008" y="293183"/>
            <a:ext cx="4149567" cy="6248685"/>
          </a:xfrm>
          <a:prstGeom prst="rect">
            <a:avLst/>
          </a:prstGeom>
          <a:solidFill>
            <a:schemeClr val="bg2">
              <a:lumMod val="20000"/>
              <a:lumOff val="80000"/>
              <a:alpha val="79000"/>
            </a:schemeClr>
          </a:solidFill>
          <a:ln>
            <a:noFill/>
          </a:ln>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Tx/>
              <a:buNone/>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2"/>
                </a:solidFill>
                <a:latin typeface="+mn-lt"/>
              </a:defRPr>
            </a:lvl2pPr>
            <a:lvl3pPr marL="1143000" indent="-228600" algn="l" rtl="0" eaLnBrk="1" fontAlgn="base" hangingPunct="1">
              <a:spcBef>
                <a:spcPct val="20000"/>
              </a:spcBef>
              <a:spcAft>
                <a:spcPct val="0"/>
              </a:spcAft>
              <a:buChar char="•"/>
              <a:defRPr sz="2400">
                <a:solidFill>
                  <a:schemeClr val="tx2"/>
                </a:solidFill>
                <a:latin typeface="+mn-lt"/>
              </a:defRPr>
            </a:lvl3pPr>
            <a:lvl4pPr marL="1600200" indent="-228600" algn="l" rtl="0" eaLnBrk="1" fontAlgn="base" hangingPunct="1">
              <a:spcBef>
                <a:spcPct val="20000"/>
              </a:spcBef>
              <a:spcAft>
                <a:spcPct val="0"/>
              </a:spcAft>
              <a:buChar char="–"/>
              <a:defRPr sz="2000">
                <a:solidFill>
                  <a:schemeClr val="tx2"/>
                </a:solidFill>
                <a:latin typeface="+mn-lt"/>
              </a:defRPr>
            </a:lvl4pPr>
            <a:lvl5pPr marL="2057400" indent="-228600" algn="l" rtl="0" eaLnBrk="1" fontAlgn="base" hangingPunct="1">
              <a:spcBef>
                <a:spcPct val="20000"/>
              </a:spcBef>
              <a:spcAft>
                <a:spcPct val="0"/>
              </a:spcAft>
              <a:buChar char="»"/>
              <a:defRPr sz="2000">
                <a:solidFill>
                  <a:schemeClr val="tx2"/>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a:lstStyle>
          <a:p>
            <a:r>
              <a:rPr lang="ru-RU" altLang="ru-RU" sz="1800" b="1" u="sng" dirty="0" err="1">
                <a:solidFill>
                  <a:schemeClr val="bg1">
                    <a:lumMod val="10000"/>
                  </a:schemeClr>
                </a:solidFill>
              </a:rPr>
              <a:t>Кляксография</a:t>
            </a:r>
            <a:r>
              <a:rPr lang="ru-RU" altLang="ru-RU" sz="1800" b="1" u="sng" dirty="0">
                <a:solidFill>
                  <a:schemeClr val="bg1">
                    <a:lumMod val="10000"/>
                  </a:schemeClr>
                </a:solidFill>
              </a:rPr>
              <a:t> обычная.</a:t>
            </a:r>
            <a:br>
              <a:rPr lang="ru-RU" altLang="ru-RU" sz="1800" b="1" u="sng" dirty="0">
                <a:solidFill>
                  <a:schemeClr val="bg1">
                    <a:lumMod val="10000"/>
                  </a:schemeClr>
                </a:solidFill>
              </a:rPr>
            </a:br>
            <a:r>
              <a:rPr lang="ru-RU" altLang="ru-RU" sz="1800" b="1" dirty="0">
                <a:solidFill>
                  <a:schemeClr val="bg1">
                    <a:lumMod val="10000"/>
                  </a:schemeClr>
                </a:solidFill>
              </a:rPr>
              <a:t>Возраст: </a:t>
            </a:r>
            <a:r>
              <a:rPr lang="ru-RU" altLang="ru-RU" sz="1800" dirty="0">
                <a:solidFill>
                  <a:schemeClr val="bg1">
                    <a:lumMod val="10000"/>
                  </a:schemeClr>
                </a:solidFill>
              </a:rPr>
              <a:t>от пяти лет.</a:t>
            </a:r>
            <a:br>
              <a:rPr lang="ru-RU" altLang="ru-RU" sz="1800" dirty="0">
                <a:solidFill>
                  <a:schemeClr val="bg1">
                    <a:lumMod val="10000"/>
                  </a:schemeClr>
                </a:solidFill>
              </a:rPr>
            </a:br>
            <a:r>
              <a:rPr lang="ru-RU" altLang="ru-RU" sz="1800" b="1" dirty="0">
                <a:solidFill>
                  <a:schemeClr val="bg1">
                    <a:lumMod val="10000"/>
                  </a:schemeClr>
                </a:solidFill>
              </a:rPr>
              <a:t>Средства выразительности: </a:t>
            </a:r>
            <a:r>
              <a:rPr lang="ru-RU" altLang="ru-RU" sz="1800" dirty="0">
                <a:solidFill>
                  <a:schemeClr val="bg1">
                    <a:lumMod val="10000"/>
                  </a:schemeClr>
                </a:solidFill>
              </a:rPr>
              <a:t>пятно.</a:t>
            </a:r>
            <a:r>
              <a:rPr lang="ru-RU" altLang="ru-RU" sz="1800" b="1" dirty="0">
                <a:solidFill>
                  <a:schemeClr val="bg1">
                    <a:lumMod val="10000"/>
                  </a:schemeClr>
                </a:solidFill>
              </a:rPr>
              <a:t/>
            </a:r>
            <a:br>
              <a:rPr lang="ru-RU" altLang="ru-RU" sz="1800" b="1" dirty="0">
                <a:solidFill>
                  <a:schemeClr val="bg1">
                    <a:lumMod val="10000"/>
                  </a:schemeClr>
                </a:solidFill>
              </a:rPr>
            </a:br>
            <a:r>
              <a:rPr lang="ru-RU" altLang="ru-RU" sz="1800" b="1" dirty="0">
                <a:solidFill>
                  <a:schemeClr val="bg1">
                    <a:lumMod val="10000"/>
                  </a:schemeClr>
                </a:solidFill>
              </a:rPr>
              <a:t>Материалы: </a:t>
            </a:r>
            <a:r>
              <a:rPr lang="ru-RU" altLang="ru-RU" sz="1800" dirty="0">
                <a:solidFill>
                  <a:schemeClr val="bg1">
                    <a:lumMod val="10000"/>
                  </a:schemeClr>
                </a:solidFill>
              </a:rPr>
              <a:t>бумага, тушь либо жидко разведенная гуашь в мисочке, пластиковая ложечка</a:t>
            </a:r>
            <a:r>
              <a:rPr lang="ru-RU" altLang="ru-RU" sz="1800" b="1" dirty="0">
                <a:solidFill>
                  <a:schemeClr val="bg1">
                    <a:lumMod val="10000"/>
                  </a:schemeClr>
                </a:solidFill>
              </a:rPr>
              <a:t>.</a:t>
            </a:r>
            <a:br>
              <a:rPr lang="ru-RU" altLang="ru-RU" sz="1800" b="1" dirty="0">
                <a:solidFill>
                  <a:schemeClr val="bg1">
                    <a:lumMod val="10000"/>
                  </a:schemeClr>
                </a:solidFill>
              </a:rPr>
            </a:br>
            <a:r>
              <a:rPr lang="ru-RU" altLang="ru-RU" sz="1800" b="1" dirty="0">
                <a:solidFill>
                  <a:schemeClr val="bg1">
                    <a:lumMod val="10000"/>
                  </a:schemeClr>
                </a:solidFill>
              </a:rPr>
              <a:t> Способ получения изображения: </a:t>
            </a:r>
            <a:r>
              <a:rPr lang="ru-RU" altLang="ru-RU" sz="1800" dirty="0">
                <a:solidFill>
                  <a:schemeClr val="bg1">
                    <a:lumMod val="10000"/>
                  </a:schemeClr>
                </a:solidFill>
              </a:rPr>
              <a:t>ребенок зачерпывает гуашь пластиковой ложкой и выливает на бумагу. В результате получаются пятна в произвольном порядке. Затем лист накрывается другим листом и прижимается (можно согнуть исходный лист пополам, на одну половину капнуть тушь, а другой его прикрыть). Далее верхний лист снимается, изображение рассматривается: определяется, на что оно похоже. Недостающие детали дорисовываются.</a:t>
            </a:r>
            <a:br>
              <a:rPr lang="ru-RU" altLang="ru-RU" sz="1800" dirty="0">
                <a:solidFill>
                  <a:schemeClr val="bg1">
                    <a:lumMod val="10000"/>
                  </a:schemeClr>
                </a:solidFill>
              </a:rPr>
            </a:br>
            <a:r>
              <a:rPr lang="ru-RU" altLang="ru-RU" sz="1800" dirty="0" smtClean="0">
                <a:solidFill>
                  <a:schemeClr val="bg1">
                    <a:lumMod val="10000"/>
                  </a:schemeClr>
                </a:solidFill>
              </a:rPr>
              <a:t>.</a:t>
            </a:r>
            <a:r>
              <a:rPr lang="ru-RU" altLang="ru-RU" sz="1800" dirty="0">
                <a:solidFill>
                  <a:schemeClr val="bg1">
                    <a:lumMod val="10000"/>
                  </a:schemeClr>
                </a:solidFill>
              </a:rPr>
              <a:t/>
            </a:r>
            <a:br>
              <a:rPr lang="ru-RU" altLang="ru-RU" sz="1800" dirty="0">
                <a:solidFill>
                  <a:schemeClr val="bg1">
                    <a:lumMod val="10000"/>
                  </a:schemeClr>
                </a:solidFill>
              </a:rPr>
            </a:br>
            <a:endParaRPr lang="ru-RU" sz="1800" dirty="0">
              <a:solidFill>
                <a:schemeClr val="bg1"/>
              </a:solidFill>
            </a:endParaRPr>
          </a:p>
        </p:txBody>
      </p:sp>
    </p:spTree>
    <p:extLst>
      <p:ext uri="{BB962C8B-B14F-4D97-AF65-F5344CB8AC3E}">
        <p14:creationId xmlns:p14="http://schemas.microsoft.com/office/powerpoint/2010/main" val="224133552"/>
      </p:ext>
    </p:extLst>
  </p:cSld>
  <p:clrMapOvr>
    <a:masterClrMapping/>
  </p:clrMapOvr>
</p:sld>
</file>

<file path=ppt/theme/theme1.xml><?xml version="1.0" encoding="utf-8"?>
<a:theme xmlns:a="http://schemas.openxmlformats.org/drawingml/2006/main" name="Тема Office">
  <a:themeElements>
    <a:clrScheme name="Office Theme 13">
      <a:dk1>
        <a:srgbClr val="000000"/>
      </a:dk1>
      <a:lt1>
        <a:srgbClr val="E1F3BC"/>
      </a:lt1>
      <a:dk2>
        <a:srgbClr val="078F48"/>
      </a:dk2>
      <a:lt2>
        <a:srgbClr val="969696"/>
      </a:lt2>
      <a:accent1>
        <a:srgbClr val="7BD163"/>
      </a:accent1>
      <a:accent2>
        <a:srgbClr val="8EC4F9"/>
      </a:accent2>
      <a:accent3>
        <a:srgbClr val="EEF8DA"/>
      </a:accent3>
      <a:accent4>
        <a:srgbClr val="000000"/>
      </a:accent4>
      <a:accent5>
        <a:srgbClr val="BFE5B7"/>
      </a:accent5>
      <a:accent6>
        <a:srgbClr val="80B1E2"/>
      </a:accent6>
      <a:hlink>
        <a:srgbClr val="779AB6"/>
      </a:hlink>
      <a:folHlink>
        <a:srgbClr val="107D4B"/>
      </a:folHlink>
    </a:clrScheme>
    <a:fontScheme name="Тема Office">
      <a:majorFont>
        <a:latin typeface="Trebuchet MS"/>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E1F3BC"/>
        </a:lt1>
        <a:dk2>
          <a:srgbClr val="078F48"/>
        </a:dk2>
        <a:lt2>
          <a:srgbClr val="969696"/>
        </a:lt2>
        <a:accent1>
          <a:srgbClr val="7BD163"/>
        </a:accent1>
        <a:accent2>
          <a:srgbClr val="8EC4F9"/>
        </a:accent2>
        <a:accent3>
          <a:srgbClr val="EEF8DA"/>
        </a:accent3>
        <a:accent4>
          <a:srgbClr val="000000"/>
        </a:accent4>
        <a:accent5>
          <a:srgbClr val="BFE5B7"/>
        </a:accent5>
        <a:accent6>
          <a:srgbClr val="80B1E2"/>
        </a:accent6>
        <a:hlink>
          <a:srgbClr val="779AB6"/>
        </a:hlink>
        <a:folHlink>
          <a:srgbClr val="107D4B"/>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Шаблон оформления 'Пруд'</Template>
  <TotalTime>27</TotalTime>
  <Words>383</Words>
  <Application>Microsoft Office PowerPoint</Application>
  <PresentationFormat>Экран (4:3)</PresentationFormat>
  <Paragraphs>111</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Картотека способов нетрадиционного рисования в ДОУ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Нетрадиционные техники рисования  в разных возрастных группах детского сада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Картотека способов нетрадиционного рисования в ДОУ</dc:title>
  <dc:creator>Admin</dc:creator>
  <cp:lastModifiedBy>Admin</cp:lastModifiedBy>
  <cp:revision>3</cp:revision>
  <dcterms:created xsi:type="dcterms:W3CDTF">2015-03-18T20:43:14Z</dcterms:created>
  <dcterms:modified xsi:type="dcterms:W3CDTF">2015-03-18T21:11:04Z</dcterms:modified>
</cp:coreProperties>
</file>