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80" r:id="rId1"/>
  </p:sldMasterIdLst>
  <p:notesMasterIdLst>
    <p:notesMasterId r:id="rId10"/>
  </p:notesMasterIdLst>
  <p:sldIdLst>
    <p:sldId id="256" r:id="rId2"/>
    <p:sldId id="260" r:id="rId3"/>
    <p:sldId id="262" r:id="rId4"/>
    <p:sldId id="259" r:id="rId5"/>
    <p:sldId id="264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F7F"/>
    <a:srgbClr val="FBC5E4"/>
    <a:srgbClr val="F13DA4"/>
    <a:srgbClr val="9D4F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1" autoAdjust="0"/>
    <p:restoredTop sz="94700" autoAdjust="0"/>
  </p:normalViewPr>
  <p:slideViewPr>
    <p:cSldViewPr snapToGrid="0">
      <p:cViewPr varScale="1">
        <p:scale>
          <a:sx n="70" d="100"/>
          <a:sy n="70" d="100"/>
        </p:scale>
        <p:origin x="-618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8C44-0C2C-45A6-97BB-0513BE84B25B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044F-BE41-4F6E-BCCF-8CF1CDE14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6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044F-BE41-4F6E-BCCF-8CF1CDE14F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26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39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6732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78315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6343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24356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123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67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7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9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34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18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54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69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0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22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6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F%D0%B5%D1%80%D0%B0%D1%86%D0%B8%D1%8F_%C2%AB%D0%AB%C2%BB_%D0%B8_%D0%B4%D1%80%D1%83%D0%B3%D0%B8%D0%B5_%D0%BF%D1%80%D0%B8%D0%BA%D0%BB%D1%8E%D1%87%D0%B5%D0%BD%D0%B8%D1%8F_%D0%A8%D1%83%D1%80%D0%B8%D0%BA%D0%B0_(%D1%84%D0%B8%D0%BB%D1%8C%D0%BC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14401"/>
            <a:ext cx="8915399" cy="3371849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Познакомьтесь </a:t>
            </a:r>
            <a:br>
              <a:rPr lang="ru-RU" sz="88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8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 буквой   </a:t>
            </a:r>
            <a:endParaRPr lang="ru-RU" sz="88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5299" y="5131558"/>
            <a:ext cx="4598582" cy="1555845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Демьянова Алёна, 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ученица 1«А»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класса 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ГБОУ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СОШ №49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510" y="3121613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147" y="239629"/>
            <a:ext cx="8994710" cy="4665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13DA4"/>
                </a:solidFill>
                <a:latin typeface="Comic Sans MS" panose="030F0702030302020204" pitchFamily="66" charset="0"/>
              </a:rPr>
              <a:t>Отгадайте загадки.</a:t>
            </a:r>
            <a:endParaRPr lang="ru-RU" dirty="0">
              <a:solidFill>
                <a:srgbClr val="F13DA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612" y="351596"/>
            <a:ext cx="10661780" cy="6319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Лентой извивается,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 небо поднимается.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Не зверушка, не летаешь,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 по коврику скользишь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И курсором управляешь.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Ты - компьютерная...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Явился в желтой шубке:</a:t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Прощайте, две скорлупки!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Два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берёзовых коня </a:t>
            </a:r>
            <a:b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По снегам несут меня </a:t>
            </a:r>
            <a:b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Кони эти рыжи, </a:t>
            </a:r>
            <a:b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И зовут их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...</a:t>
            </a:r>
            <a:r>
              <a:rPr lang="ru-RU" dirty="0" smtClean="0"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Ходит-бродит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по коврам,</a:t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Водит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носом по углам.</a:t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Где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прошел – там пыли нет,</a:t>
            </a:r>
            <a:b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Пыль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и сор – его обед.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ru-RU" sz="4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</a:t>
            </a:r>
            <a:r>
              <a:rPr lang="ru-RU" sz="35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    М</a:t>
            </a:r>
            <a:r>
              <a:rPr lang="ru-RU" sz="35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шь    Ц</a:t>
            </a:r>
            <a:r>
              <a:rPr lang="ru-RU" sz="35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плёнок    Л</a:t>
            </a:r>
            <a:r>
              <a:rPr lang="ru-RU" sz="35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жи    П</a:t>
            </a:r>
            <a:r>
              <a:rPr lang="ru-RU" sz="35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3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лесос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90" y="1632624"/>
            <a:ext cx="3037114" cy="2277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425" y="3319626"/>
            <a:ext cx="2080862" cy="225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4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951" y="245052"/>
            <a:ext cx="9782727" cy="773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Буква </a:t>
            </a:r>
            <a:r>
              <a:rPr lang="ru-RU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«ы» </a:t>
            </a:r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– это 29 буква русского алфавита. Она </a:t>
            </a:r>
            <a:r>
              <a:rPr lang="ru-RU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гласная и передает гласный звук 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[</a:t>
            </a:r>
            <a:r>
              <a:rPr lang="ru-RU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Ы</a:t>
            </a:r>
            <a:r>
              <a:rPr lang="en-US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]</a:t>
            </a:r>
            <a:r>
              <a:rPr lang="ru-RU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  <a:r>
              <a:rPr lang="ru-RU" sz="800" dirty="0">
                <a:latin typeface="Comic Sans MS" panose="030F0702030302020204" pitchFamily="66" charset="0"/>
              </a:rPr>
              <a:t/>
            </a:r>
            <a:br>
              <a:rPr lang="ru-RU" sz="800" dirty="0">
                <a:latin typeface="Comic Sans MS" panose="030F0702030302020204" pitchFamily="66" charset="0"/>
              </a:rPr>
            </a:br>
            <a:endParaRPr lang="ru-RU" sz="800" dirty="0">
              <a:solidFill>
                <a:srgbClr val="F13DA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424" y="1018156"/>
            <a:ext cx="10661780" cy="5538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 что похожа буква «Ы» ?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Если в рот набрать воды,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Буква «И» звучит, как «Ы-ы-ы…».</a:t>
            </a:r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D30F7F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D30F7F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D30F7F"/>
                </a:solidFill>
                <a:latin typeface="Comic Sans MS" panose="030F0702030302020204" pitchFamily="66" charset="0"/>
              </a:rPr>
              <a:t>Вот топор. Полено рядом.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D30F7F"/>
                </a:solidFill>
                <a:latin typeface="Comic Sans MS" panose="030F0702030302020204" pitchFamily="66" charset="0"/>
              </a:rPr>
              <a:t>Получилось то, что надо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Ах, бедняжка буква Ы,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Ходит с палочкой, увы.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838" y="3787503"/>
            <a:ext cx="1933714" cy="226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34" y="3787503"/>
            <a:ext cx="2186473" cy="2255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715" y="1893388"/>
            <a:ext cx="2525487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01" y="494895"/>
            <a:ext cx="1595535" cy="1595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015" y="4800600"/>
            <a:ext cx="4702597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486" y="588307"/>
            <a:ext cx="8573407" cy="58002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112" y="2317206"/>
            <a:ext cx="2556712" cy="4002833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 не знаю, в чем секрет,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Слов на эту букву нет.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Только букв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все важн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запомним букву «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Буква «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 живёт в ул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бке,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В м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ле, в с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ре,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даже в р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бке.</a:t>
            </a:r>
          </a:p>
          <a:p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как в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пь среди трав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легко найдёте в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7320" y="425180"/>
            <a:ext cx="2967037" cy="2245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136738" cy="602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Интересное про Ы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226" y="1400174"/>
            <a:ext cx="8596313" cy="211455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Слова с 3 буквами </a:t>
            </a:r>
            <a:r>
              <a:rPr lang="ru-RU" sz="2400" b="1" dirty="0">
                <a:latin typeface="Comic Sans MS" panose="030F0702030302020204" pitchFamily="66" charset="0"/>
              </a:rPr>
              <a:t>ы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	в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игр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шн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й </a:t>
            </a:r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ru-RU" sz="2400" dirty="0" smtClean="0">
                <a:latin typeface="Comic Sans MS" panose="030F0702030302020204" pitchFamily="66" charset="0"/>
              </a:rPr>
              <a:t>билет</a:t>
            </a:r>
            <a:r>
              <a:rPr lang="en-US" sz="2400" dirty="0" smtClean="0">
                <a:latin typeface="Comic Sans MS" panose="030F0702030302020204" pitchFamily="66" charset="0"/>
              </a:rPr>
              <a:t>]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	в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й </a:t>
            </a:r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ru-RU" sz="2400" dirty="0" smtClean="0">
                <a:latin typeface="Comic Sans MS" panose="030F0702030302020204" pitchFamily="66" charset="0"/>
              </a:rPr>
              <a:t>колодец</a:t>
            </a:r>
            <a:r>
              <a:rPr lang="en-US" sz="2400" dirty="0" smtClean="0">
                <a:latin typeface="Comic Sans MS" panose="030F0702030302020204" pitchFamily="66" charset="0"/>
              </a:rPr>
              <a:t>]</a:t>
            </a:r>
            <a:r>
              <a:rPr lang="ru-RU" sz="2400" dirty="0" smtClean="0">
                <a:latin typeface="Comic Sans MS" panose="030F0702030302020204" pitchFamily="66" charset="0"/>
              </a:rPr>
              <a:t>(</a:t>
            </a:r>
            <a:r>
              <a:rPr lang="ru-RU" sz="2400" dirty="0">
                <a:latin typeface="Comic Sans MS" panose="030F0702030302020204" pitchFamily="66" charset="0"/>
              </a:rPr>
              <a:t>все гласные </a:t>
            </a:r>
            <a:r>
              <a:rPr lang="ru-RU" sz="2400" dirty="0" smtClean="0">
                <a:latin typeface="Comic Sans MS" panose="030F0702030302020204" pitchFamily="66" charset="0"/>
              </a:rPr>
              <a:t>ы!!!).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	</a:t>
            </a:r>
            <a:r>
              <a:rPr lang="ru-RU" sz="2400" dirty="0" smtClean="0">
                <a:latin typeface="Comic Sans MS" panose="030F0702030302020204" pitchFamily="66" charset="0"/>
              </a:rPr>
              <a:t>Слово с </a:t>
            </a:r>
            <a:r>
              <a:rPr lang="ru-RU" sz="2400" dirty="0">
                <a:latin typeface="Comic Sans MS" panose="030F0702030302020204" pitchFamily="66" charset="0"/>
              </a:rPr>
              <a:t>4 буквами </a:t>
            </a:r>
            <a:r>
              <a:rPr lang="ru-RU" sz="2400" b="1" dirty="0">
                <a:latin typeface="Comic Sans MS" panose="030F0702030302020204" pitchFamily="66" charset="0"/>
              </a:rPr>
              <a:t>ы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smtClean="0">
                <a:latin typeface="Comic Sans MS" panose="030F0702030302020204" pitchFamily="66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ваем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ы</a:t>
            </a:r>
            <a:r>
              <a:rPr lang="ru-RU" sz="2400" dirty="0" smtClean="0">
                <a:latin typeface="Comic Sans MS" panose="030F0702030302020204" pitchFamily="66" charset="0"/>
              </a:rPr>
              <a:t>й</a:t>
            </a:r>
            <a:r>
              <a:rPr lang="en-US" sz="2400" dirty="0" smtClean="0">
                <a:latin typeface="Comic Sans MS" panose="030F0702030302020204" pitchFamily="66" charset="0"/>
              </a:rPr>
              <a:t> [</a:t>
            </a:r>
            <a:r>
              <a:rPr lang="ru-RU" sz="2400" dirty="0" smtClean="0">
                <a:latin typeface="Comic Sans MS" panose="030F0702030302020204" pitchFamily="66" charset="0"/>
              </a:rPr>
              <a:t>секрет</a:t>
            </a:r>
            <a:r>
              <a:rPr lang="en-US" sz="2400" dirty="0" smtClean="0">
                <a:latin typeface="Comic Sans MS" panose="030F0702030302020204" pitchFamily="66" charset="0"/>
              </a:rPr>
              <a:t>]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r>
              <a:rPr lang="ru-RU" sz="2400" dirty="0">
                <a:latin typeface="Comic Sans MS" panose="030F0702030302020204" pitchFamily="66" charset="0"/>
              </a:rPr>
              <a:t> 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71974" y="4117071"/>
            <a:ext cx="7300913" cy="2069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omic Sans MS" panose="030F0702030302020204" pitchFamily="66" charset="0"/>
              </a:rPr>
              <a:t>В популярной комедии «</a:t>
            </a:r>
            <a:r>
              <a:rPr lang="ru-RU" sz="2400" dirty="0">
                <a:latin typeface="Comic Sans MS" panose="030F0702030302020204" pitchFamily="66" charset="0"/>
                <a:hlinkClick r:id="rId3" tooltip="Операция «Ы» и другие приключения Шурика (фильм)"/>
              </a:rPr>
              <a:t>Операция „Ы“ и другие приключения Шурика</a:t>
            </a:r>
            <a:r>
              <a:rPr lang="ru-RU" sz="2400" dirty="0" smtClean="0">
                <a:latin typeface="Comic Sans MS" panose="030F0702030302020204" pitchFamily="66" charset="0"/>
              </a:rPr>
              <a:t>» персонаж Юрия Никулина предлагает назвать операцию по розыгрышу ограбления </a:t>
            </a:r>
          </a:p>
          <a:p>
            <a:pPr marL="0" indent="0">
              <a:buFont typeface="Wingdings 3" charset="2"/>
              <a:buNone/>
            </a:pPr>
            <a:r>
              <a:rPr lang="ru-RU" sz="2400" b="1" dirty="0" smtClean="0">
                <a:latin typeface="Comic Sans MS" panose="030F0702030302020204" pitchFamily="66" charset="0"/>
              </a:rPr>
              <a:t>	«Ы» — «чтоб никто не догадался»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769" y="3713684"/>
            <a:ext cx="2304761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2024" y="914398"/>
            <a:ext cx="513182" cy="41054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8227"/>
            <a:ext cx="8915400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Найдите слова, заканчивающиеся на букву Ы.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73" y="663549"/>
            <a:ext cx="8983715" cy="5682345"/>
          </a:xfrm>
          <a:prstGeom prst="rect">
            <a:avLst/>
          </a:prstGeom>
        </p:spPr>
      </p:pic>
      <p:sp>
        <p:nvSpPr>
          <p:cNvPr id="15" name="12-конечная звезда 14"/>
          <p:cNvSpPr/>
          <p:nvPr/>
        </p:nvSpPr>
        <p:spPr>
          <a:xfrm>
            <a:off x="6928185" y="3687222"/>
            <a:ext cx="3030203" cy="2615800"/>
          </a:xfrm>
          <a:prstGeom prst="star12">
            <a:avLst>
              <a:gd name="adj" fmla="val 33130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6687212" y="775383"/>
            <a:ext cx="3071151" cy="2615800"/>
          </a:xfrm>
          <a:prstGeom prst="star12">
            <a:avLst>
              <a:gd name="adj" fmla="val 33130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2241302" y="3687222"/>
            <a:ext cx="3059361" cy="2615800"/>
          </a:xfrm>
          <a:prstGeom prst="star12">
            <a:avLst>
              <a:gd name="adj" fmla="val 33130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4063849" y="933358"/>
            <a:ext cx="3022751" cy="2615800"/>
          </a:xfrm>
          <a:prstGeom prst="star12">
            <a:avLst>
              <a:gd name="adj" fmla="val 33130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984" y="3236499"/>
            <a:ext cx="2915338" cy="2580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734008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Почему Буква Ы не дружит с Буквами Ж и Ш.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1959" y="1567542"/>
            <a:ext cx="6792652" cy="4445004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Comic Sans MS" panose="030F0702030302020204" pitchFamily="66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Жили-были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 свете Ж и Ш, а неподалёку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Ы. Жили очень дружно. И вот решили однажды буквы поиграть в прятки. Выпало водить шипящим,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 гласные побежали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прятаться. Сидят буквы в потайных местах, ждут, когда их искать начнут. Шипящие во все щели заглянули, хорошо ищут, шуршат везде—нашли И, только никак не могут найти Ы. Искали-искали, с ног сбились, до вечера промучились. И вот, спотыкаясь, обиженные, усталые, голодные решили пойти домой спать. Дело было уже вечером. Проходят мимо соседнего домика и видят, что Ы как ни в чём не бывало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сидит дома,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мультики смотрит и чай с пряниками пьёт. Обиделись шипящие—с тех пор у них дружба врозь. Никогда не стоят они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вместе с буквой Ы,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 только так: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ЖИ-ШИ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-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Какая невоспитанность!—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жаловалась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отвергнутая буквы Ы на шипящие. –Подойти невозможно, так и шипят от злости.</a:t>
            </a: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Справедливая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обида! Но только не ко всем так суровы Ж, Ш. Они всегда рады И!</a:t>
            </a:r>
          </a:p>
        </p:txBody>
      </p:sp>
    </p:spTree>
    <p:extLst>
      <p:ext uri="{BB962C8B-B14F-4D97-AF65-F5344CB8AC3E}">
        <p14:creationId xmlns:p14="http://schemas.microsoft.com/office/powerpoint/2010/main" xmlns="" val="9156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96" y="3359019"/>
            <a:ext cx="4655975" cy="10450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Буква Ы улетает в страну Букв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.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А вам </a:t>
            </a:r>
            <a:r>
              <a:rPr lang="ru-RU" dirty="0">
                <a:solidFill>
                  <a:srgbClr val="00B050"/>
                </a:solidFill>
                <a:latin typeface="Comic Sans MS" panose="030F0702030302020204" pitchFamily="66" charset="0"/>
              </a:rPr>
              <a:t>на память она оставила </a:t>
            </a:r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подарок-сюрприз. Отгадайте что это: 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9976" y="4795935"/>
            <a:ext cx="3724435" cy="850509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В мыльной воде родился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В шарик </a:t>
            </a:r>
            <a:r>
              <a:rPr lang="ru-RU" sz="20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превратился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kill.ru/images/2005/04/25/349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910" y="446088"/>
            <a:ext cx="4453806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325" y="446088"/>
            <a:ext cx="3265648" cy="24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6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184</Words>
  <Application>Microsoft Office PowerPoint</Application>
  <PresentationFormat>Произвольный</PresentationFormat>
  <Paragraphs>58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Познакомьтесь  с буквой   </vt:lpstr>
      <vt:lpstr>Отгадайте загадки.</vt:lpstr>
      <vt:lpstr>Буква «ы» – это 29 буква русского алфавита. Она гласная и передает гласный звук [Ы]. </vt:lpstr>
      <vt:lpstr>Слайд 4</vt:lpstr>
      <vt:lpstr>Интересное про Ы</vt:lpstr>
      <vt:lpstr>Найдите слова, заканчивающиеся на букву Ы.</vt:lpstr>
      <vt:lpstr>Почему Буква Ы не дружит с Буквами Ж и Ш.</vt:lpstr>
      <vt:lpstr>Буква Ы улетает в страну Букв.  А вам на память она оставила подарок-сюрприз. Отгадайте что это: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2013-09-22T17:35:46Z</dcterms:created>
  <dcterms:modified xsi:type="dcterms:W3CDTF">2013-09-23T14:30:55Z</dcterms:modified>
</cp:coreProperties>
</file>