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88" r:id="rId4"/>
    <p:sldId id="290" r:id="rId5"/>
    <p:sldId id="266" r:id="rId6"/>
    <p:sldId id="293" r:id="rId7"/>
    <p:sldId id="294" r:id="rId8"/>
    <p:sldId id="295" r:id="rId9"/>
    <p:sldId id="28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4BBE-6450-41DA-9B58-A226500B6BF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6AD-E926-4F28-940A-3C8CD2E7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4BBE-6450-41DA-9B58-A226500B6BF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6AD-E926-4F28-940A-3C8CD2E7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4BBE-6450-41DA-9B58-A226500B6BF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6AD-E926-4F28-940A-3C8CD2E7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4BBE-6450-41DA-9B58-A226500B6BF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6AD-E926-4F28-940A-3C8CD2E7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4BBE-6450-41DA-9B58-A226500B6BF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6AD-E926-4F28-940A-3C8CD2E7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4BBE-6450-41DA-9B58-A226500B6BF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6AD-E926-4F28-940A-3C8CD2E7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4BBE-6450-41DA-9B58-A226500B6BF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6AD-E926-4F28-940A-3C8CD2E7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4BBE-6450-41DA-9B58-A226500B6BF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6AD-E926-4F28-940A-3C8CD2E7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4BBE-6450-41DA-9B58-A226500B6BF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6AD-E926-4F28-940A-3C8CD2E7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4BBE-6450-41DA-9B58-A226500B6BF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6AD-E926-4F28-940A-3C8CD2E7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4BBE-6450-41DA-9B58-A226500B6BF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36AD-E926-4F28-940A-3C8CD2E7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4BBE-6450-41DA-9B58-A226500B6BF8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36AD-E926-4F28-940A-3C8CD2E79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88913"/>
            <a:ext cx="7772400" cy="86360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УМК </a:t>
            </a:r>
            <a:r>
              <a:rPr lang="ru-RU" sz="2400" b="1" dirty="0" smtClean="0">
                <a:solidFill>
                  <a:schemeClr val="tx1"/>
                </a:solidFill>
              </a:rPr>
              <a:t>«Начальная школа 21 века»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1802" y="5084763"/>
            <a:ext cx="3840173" cy="13684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Боброва Лилия Юрьевна, </a:t>
            </a:r>
            <a:endParaRPr lang="ru-RU" sz="16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учитель начальных классов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МКОУ «</a:t>
            </a:r>
            <a:r>
              <a:rPr lang="ru-RU" sz="1600" b="1" dirty="0" err="1" smtClean="0">
                <a:solidFill>
                  <a:schemeClr val="tx1"/>
                </a:solidFill>
              </a:rPr>
              <a:t>Новотроицкая</a:t>
            </a:r>
            <a:r>
              <a:rPr lang="ru-RU" sz="1600" b="1" dirty="0" smtClean="0">
                <a:solidFill>
                  <a:schemeClr val="tx1"/>
                </a:solidFill>
              </a:rPr>
              <a:t> средняя общеобразовательная школа» </a:t>
            </a:r>
            <a:r>
              <a:rPr lang="ru-RU" sz="1600" b="1" dirty="0" err="1" smtClean="0">
                <a:solidFill>
                  <a:schemeClr val="tx1"/>
                </a:solidFill>
              </a:rPr>
              <a:t>Тальменского</a:t>
            </a:r>
            <a:r>
              <a:rPr lang="ru-RU" sz="1600" b="1" dirty="0" smtClean="0">
                <a:solidFill>
                  <a:schemeClr val="tx1"/>
                </a:solidFill>
              </a:rPr>
              <a:t> района</a:t>
            </a:r>
            <a:endParaRPr lang="ru-RU" sz="16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Алтайского края»</a:t>
            </a:r>
          </a:p>
          <a:p>
            <a:pPr>
              <a:lnSpc>
                <a:spcPct val="80000"/>
              </a:lnSpc>
            </a:pPr>
            <a:endParaRPr lang="ru-RU" sz="1600" b="1" dirty="0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27088" y="1196975"/>
            <a:ext cx="7812087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kern="10" dirty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ОБУЧЕНИЕ  ГРАМОТЕ </a:t>
            </a:r>
          </a:p>
          <a:p>
            <a:pPr algn="ctr"/>
            <a:r>
              <a:rPr lang="ru-RU" sz="800" b="1" kern="10" dirty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 1 класс (чтение)</a:t>
            </a:r>
          </a:p>
          <a:p>
            <a:pPr algn="ctr"/>
            <a:r>
              <a:rPr lang="ru-RU" sz="800" b="1" kern="10" dirty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 "Звуки [ </a:t>
            </a:r>
            <a:r>
              <a:rPr lang="ru-RU" sz="800" b="1" kern="10" dirty="0" err="1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н-н</a:t>
            </a:r>
            <a:r>
              <a:rPr lang="ru-RU" sz="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* </a:t>
            </a:r>
            <a:r>
              <a:rPr lang="ru-RU" sz="800" b="1" kern="10" dirty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] </a:t>
            </a:r>
            <a:r>
              <a:rPr lang="ru-RU" sz="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Буквы  </a:t>
            </a:r>
            <a:r>
              <a:rPr lang="ru-RU" sz="800" b="1" kern="10" dirty="0" err="1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Нн</a:t>
            </a:r>
            <a:r>
              <a:rPr lang="ru-RU" sz="800" b="1" kern="10" dirty="0" smtClean="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"/>
                <a:cs typeface="Arial"/>
              </a:rPr>
              <a:t>"</a:t>
            </a:r>
            <a:endParaRPr lang="ru-RU" sz="800" b="1" kern="10" dirty="0">
              <a:ln w="2857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500">
                    <a:srgbClr val="EE3F17"/>
                  </a:gs>
                  <a:gs pos="24000">
                    <a:srgbClr val="FFFF00"/>
                  </a:gs>
                  <a:gs pos="32499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1">
                    <a:srgbClr val="1A8D48"/>
                  </a:gs>
                  <a:gs pos="76000">
                    <a:srgbClr val="FFFF00"/>
                  </a:gs>
                  <a:gs pos="86500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05" r="3592" b="2325"/>
          <a:stretch>
            <a:fillRect/>
          </a:stretch>
        </p:blipFill>
        <p:spPr bwMode="auto">
          <a:xfrm>
            <a:off x="200798" y="3214686"/>
            <a:ext cx="3156756" cy="365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00500" y="285750"/>
            <a:ext cx="1219200" cy="990600"/>
          </a:xfrm>
          <a:prstGeom prst="rect">
            <a:avLst/>
          </a:prstGeom>
          <a:solidFill>
            <a:srgbClr val="FFFFFF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Line 3"/>
          <p:cNvSpPr>
            <a:spLocks/>
          </p:cNvSpPr>
          <p:nvPr/>
        </p:nvSpPr>
        <p:spPr bwMode="auto">
          <a:xfrm flipH="1">
            <a:off x="4114800" y="1371600"/>
            <a:ext cx="457200" cy="304800"/>
          </a:xfrm>
          <a:custGeom>
            <a:avLst/>
            <a:gdLst>
              <a:gd name="T0" fmla="*/ 228600 w 457200"/>
              <a:gd name="T1" fmla="*/ 0 h 304796"/>
              <a:gd name="T2" fmla="*/ 457200 w 457200"/>
              <a:gd name="T3" fmla="*/ 152468 h 304796"/>
              <a:gd name="T4" fmla="*/ 228600 w 457200"/>
              <a:gd name="T5" fmla="*/ 304936 h 304796"/>
              <a:gd name="T6" fmla="*/ 0 w 457200"/>
              <a:gd name="T7" fmla="*/ 152468 h 304796"/>
              <a:gd name="T8" fmla="*/ 0 w 457200"/>
              <a:gd name="T9" fmla="*/ 0 h 304796"/>
              <a:gd name="T10" fmla="*/ 457200 w 457200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457200"/>
              <a:gd name="T19" fmla="*/ 0 h 304796"/>
              <a:gd name="T20" fmla="*/ 457200 w 457200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200" h="304796">
                <a:moveTo>
                  <a:pt x="0" y="0"/>
                </a:moveTo>
                <a:lnTo>
                  <a:pt x="457200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4"/>
          <p:cNvSpPr>
            <a:spLocks/>
          </p:cNvSpPr>
          <p:nvPr/>
        </p:nvSpPr>
        <p:spPr bwMode="auto">
          <a:xfrm>
            <a:off x="4572000" y="1371600"/>
            <a:ext cx="381000" cy="304800"/>
          </a:xfrm>
          <a:custGeom>
            <a:avLst/>
            <a:gdLst>
              <a:gd name="T0" fmla="*/ 190466 w 381003"/>
              <a:gd name="T1" fmla="*/ 0 h 304796"/>
              <a:gd name="T2" fmla="*/ 380898 w 381003"/>
              <a:gd name="T3" fmla="*/ 152468 h 304796"/>
              <a:gd name="T4" fmla="*/ 190466 w 381003"/>
              <a:gd name="T5" fmla="*/ 304936 h 304796"/>
              <a:gd name="T6" fmla="*/ 0 w 381003"/>
              <a:gd name="T7" fmla="*/ 152468 h 304796"/>
              <a:gd name="T8" fmla="*/ 0 w 381003"/>
              <a:gd name="T9" fmla="*/ 0 h 304796"/>
              <a:gd name="T10" fmla="*/ 380898 w 381003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381003"/>
              <a:gd name="T19" fmla="*/ 0 h 304796"/>
              <a:gd name="T20" fmla="*/ 381003 w 381003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03" h="304796">
                <a:moveTo>
                  <a:pt x="0" y="0"/>
                </a:moveTo>
                <a:lnTo>
                  <a:pt x="381003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24200" y="1752600"/>
            <a:ext cx="1219200" cy="990600"/>
          </a:xfrm>
          <a:prstGeom prst="rect">
            <a:avLst/>
          </a:prstGeom>
          <a:solidFill>
            <a:srgbClr val="CC33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4648196" y="1752603"/>
            <a:ext cx="1219196" cy="990596"/>
          </a:xfrm>
          <a:prstGeom prst="rect">
            <a:avLst/>
          </a:prstGeom>
          <a:solidFill>
            <a:srgbClr val="FFFF00"/>
          </a:solidFill>
          <a:ln w="38103">
            <a:solidFill>
              <a:srgbClr val="000000"/>
            </a:solidFill>
            <a:prstDash val="solid"/>
            <a:miter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Line 10"/>
          <p:cNvSpPr>
            <a:spLocks/>
          </p:cNvSpPr>
          <p:nvPr/>
        </p:nvSpPr>
        <p:spPr bwMode="auto">
          <a:xfrm>
            <a:off x="3124200" y="2819400"/>
            <a:ext cx="457200" cy="304800"/>
          </a:xfrm>
          <a:custGeom>
            <a:avLst/>
            <a:gdLst>
              <a:gd name="T0" fmla="*/ 228600 w 457200"/>
              <a:gd name="T1" fmla="*/ 0 h 304796"/>
              <a:gd name="T2" fmla="*/ 457200 w 457200"/>
              <a:gd name="T3" fmla="*/ 152468 h 304796"/>
              <a:gd name="T4" fmla="*/ 228600 w 457200"/>
              <a:gd name="T5" fmla="*/ 304936 h 304796"/>
              <a:gd name="T6" fmla="*/ 0 w 457200"/>
              <a:gd name="T7" fmla="*/ 152468 h 304796"/>
              <a:gd name="T8" fmla="*/ 0 w 457200"/>
              <a:gd name="T9" fmla="*/ 0 h 304796"/>
              <a:gd name="T10" fmla="*/ 457200 w 457200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457200"/>
              <a:gd name="T19" fmla="*/ 0 h 304796"/>
              <a:gd name="T20" fmla="*/ 457200 w 457200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200" h="304796">
                <a:moveTo>
                  <a:pt x="0" y="0"/>
                </a:moveTo>
                <a:lnTo>
                  <a:pt x="457200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6"/>
          <p:cNvSpPr>
            <a:spLocks/>
          </p:cNvSpPr>
          <p:nvPr/>
        </p:nvSpPr>
        <p:spPr bwMode="auto">
          <a:xfrm flipH="1">
            <a:off x="2667000" y="2819400"/>
            <a:ext cx="457200" cy="304800"/>
          </a:xfrm>
          <a:custGeom>
            <a:avLst/>
            <a:gdLst>
              <a:gd name="T0" fmla="*/ 228600 w 457200"/>
              <a:gd name="T1" fmla="*/ 0 h 304796"/>
              <a:gd name="T2" fmla="*/ 457200 w 457200"/>
              <a:gd name="T3" fmla="*/ 152468 h 304796"/>
              <a:gd name="T4" fmla="*/ 228600 w 457200"/>
              <a:gd name="T5" fmla="*/ 304936 h 304796"/>
              <a:gd name="T6" fmla="*/ 0 w 457200"/>
              <a:gd name="T7" fmla="*/ 152468 h 304796"/>
              <a:gd name="T8" fmla="*/ 0 w 457200"/>
              <a:gd name="T9" fmla="*/ 0 h 304796"/>
              <a:gd name="T10" fmla="*/ 457200 w 457200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457200"/>
              <a:gd name="T19" fmla="*/ 0 h 304796"/>
              <a:gd name="T20" fmla="*/ 457200 w 457200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200" h="304796">
                <a:moveTo>
                  <a:pt x="0" y="0"/>
                </a:moveTo>
                <a:lnTo>
                  <a:pt x="457200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0"/>
          <p:cNvSpPr>
            <a:spLocks/>
          </p:cNvSpPr>
          <p:nvPr/>
        </p:nvSpPr>
        <p:spPr bwMode="auto">
          <a:xfrm flipH="1">
            <a:off x="2057400" y="2743200"/>
            <a:ext cx="381000" cy="304800"/>
          </a:xfrm>
          <a:custGeom>
            <a:avLst/>
            <a:gdLst>
              <a:gd name="T0" fmla="*/ 190466 w 381003"/>
              <a:gd name="T1" fmla="*/ 0 h 304796"/>
              <a:gd name="T2" fmla="*/ 380898 w 381003"/>
              <a:gd name="T3" fmla="*/ 152468 h 304796"/>
              <a:gd name="T4" fmla="*/ 190466 w 381003"/>
              <a:gd name="T5" fmla="*/ 304936 h 304796"/>
              <a:gd name="T6" fmla="*/ 0 w 381003"/>
              <a:gd name="T7" fmla="*/ 152468 h 304796"/>
              <a:gd name="T8" fmla="*/ 0 w 381003"/>
              <a:gd name="T9" fmla="*/ 0 h 304796"/>
              <a:gd name="T10" fmla="*/ 380898 w 381003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381003"/>
              <a:gd name="T19" fmla="*/ 0 h 304796"/>
              <a:gd name="T20" fmla="*/ 381003 w 381003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03" h="304796">
                <a:moveTo>
                  <a:pt x="0" y="0"/>
                </a:moveTo>
                <a:lnTo>
                  <a:pt x="381003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4648200" y="3200400"/>
            <a:ext cx="1219200" cy="990600"/>
          </a:xfrm>
          <a:prstGeom prst="rect">
            <a:avLst/>
          </a:prstGeom>
          <a:solidFill>
            <a:srgbClr val="0A0AC6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6172200" y="3200400"/>
            <a:ext cx="1219200" cy="990600"/>
          </a:xfrm>
          <a:prstGeom prst="rect">
            <a:avLst/>
          </a:prstGeom>
          <a:solidFill>
            <a:srgbClr val="0099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Line 24"/>
          <p:cNvSpPr>
            <a:spLocks/>
          </p:cNvSpPr>
          <p:nvPr/>
        </p:nvSpPr>
        <p:spPr bwMode="auto">
          <a:xfrm flipH="1">
            <a:off x="5334000" y="2819400"/>
            <a:ext cx="381000" cy="304800"/>
          </a:xfrm>
          <a:custGeom>
            <a:avLst/>
            <a:gdLst>
              <a:gd name="T0" fmla="*/ 190466 w 381003"/>
              <a:gd name="T1" fmla="*/ 0 h 304796"/>
              <a:gd name="T2" fmla="*/ 380898 w 381003"/>
              <a:gd name="T3" fmla="*/ 152468 h 304796"/>
              <a:gd name="T4" fmla="*/ 190466 w 381003"/>
              <a:gd name="T5" fmla="*/ 304936 h 304796"/>
              <a:gd name="T6" fmla="*/ 0 w 381003"/>
              <a:gd name="T7" fmla="*/ 152468 h 304796"/>
              <a:gd name="T8" fmla="*/ 0 w 381003"/>
              <a:gd name="T9" fmla="*/ 0 h 304796"/>
              <a:gd name="T10" fmla="*/ 380898 w 381003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381003"/>
              <a:gd name="T19" fmla="*/ 0 h 304796"/>
              <a:gd name="T20" fmla="*/ 381003 w 381003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03" h="304796">
                <a:moveTo>
                  <a:pt x="0" y="0"/>
                </a:moveTo>
                <a:lnTo>
                  <a:pt x="381003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5"/>
          <p:cNvSpPr>
            <a:spLocks/>
          </p:cNvSpPr>
          <p:nvPr/>
        </p:nvSpPr>
        <p:spPr bwMode="auto">
          <a:xfrm>
            <a:off x="5715000" y="2819400"/>
            <a:ext cx="533400" cy="304800"/>
          </a:xfrm>
          <a:custGeom>
            <a:avLst/>
            <a:gdLst>
              <a:gd name="T0" fmla="*/ 266768 w 533396"/>
              <a:gd name="T1" fmla="*/ 0 h 304796"/>
              <a:gd name="T2" fmla="*/ 533536 w 533396"/>
              <a:gd name="T3" fmla="*/ 152468 h 304796"/>
              <a:gd name="T4" fmla="*/ 266768 w 533396"/>
              <a:gd name="T5" fmla="*/ 304936 h 304796"/>
              <a:gd name="T6" fmla="*/ 0 w 533396"/>
              <a:gd name="T7" fmla="*/ 152468 h 304796"/>
              <a:gd name="T8" fmla="*/ 0 w 533396"/>
              <a:gd name="T9" fmla="*/ 0 h 304796"/>
              <a:gd name="T10" fmla="*/ 533536 w 533396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533396"/>
              <a:gd name="T19" fmla="*/ 0 h 304796"/>
              <a:gd name="T20" fmla="*/ 533396 w 533396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396" h="304796">
                <a:moveTo>
                  <a:pt x="0" y="0"/>
                </a:moveTo>
                <a:lnTo>
                  <a:pt x="533396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3357554" y="5072074"/>
            <a:ext cx="1219200" cy="990600"/>
          </a:xfrm>
          <a:prstGeom prst="rect">
            <a:avLst/>
          </a:prstGeom>
          <a:solidFill>
            <a:srgbClr val="0A0AC6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4786314" y="5072074"/>
            <a:ext cx="1219200" cy="990600"/>
          </a:xfrm>
          <a:prstGeom prst="rect">
            <a:avLst/>
          </a:prstGeom>
          <a:solidFill>
            <a:srgbClr val="0033CC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6215074" y="5072074"/>
            <a:ext cx="1219200" cy="990600"/>
          </a:xfrm>
          <a:prstGeom prst="rect">
            <a:avLst/>
          </a:prstGeom>
          <a:solidFill>
            <a:srgbClr val="00B05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7643834" y="5072074"/>
            <a:ext cx="1219200" cy="990600"/>
          </a:xfrm>
          <a:prstGeom prst="rect">
            <a:avLst/>
          </a:prstGeom>
          <a:solidFill>
            <a:srgbClr val="00B05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Line 33"/>
          <p:cNvSpPr>
            <a:spLocks/>
          </p:cNvSpPr>
          <p:nvPr/>
        </p:nvSpPr>
        <p:spPr bwMode="auto">
          <a:xfrm flipH="1">
            <a:off x="4419600" y="4267200"/>
            <a:ext cx="533400" cy="304800"/>
          </a:xfrm>
          <a:custGeom>
            <a:avLst/>
            <a:gdLst>
              <a:gd name="T0" fmla="*/ 266768 w 533396"/>
              <a:gd name="T1" fmla="*/ 0 h 304796"/>
              <a:gd name="T2" fmla="*/ 533536 w 533396"/>
              <a:gd name="T3" fmla="*/ 152468 h 304796"/>
              <a:gd name="T4" fmla="*/ 266768 w 533396"/>
              <a:gd name="T5" fmla="*/ 304936 h 304796"/>
              <a:gd name="T6" fmla="*/ 0 w 533396"/>
              <a:gd name="T7" fmla="*/ 152468 h 304796"/>
              <a:gd name="T8" fmla="*/ 0 w 533396"/>
              <a:gd name="T9" fmla="*/ 0 h 304796"/>
              <a:gd name="T10" fmla="*/ 533536 w 533396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533396"/>
              <a:gd name="T19" fmla="*/ 0 h 304796"/>
              <a:gd name="T20" fmla="*/ 533396 w 533396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396" h="304796">
                <a:moveTo>
                  <a:pt x="0" y="0"/>
                </a:moveTo>
                <a:lnTo>
                  <a:pt x="533396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34"/>
          <p:cNvSpPr>
            <a:spLocks/>
          </p:cNvSpPr>
          <p:nvPr/>
        </p:nvSpPr>
        <p:spPr bwMode="auto">
          <a:xfrm>
            <a:off x="4953000" y="4267200"/>
            <a:ext cx="457200" cy="381000"/>
          </a:xfrm>
          <a:custGeom>
            <a:avLst/>
            <a:gdLst>
              <a:gd name="T0" fmla="*/ 228600 w 457200"/>
              <a:gd name="T1" fmla="*/ 0 h 381003"/>
              <a:gd name="T2" fmla="*/ 457200 w 457200"/>
              <a:gd name="T3" fmla="*/ 190466 h 381003"/>
              <a:gd name="T4" fmla="*/ 228600 w 457200"/>
              <a:gd name="T5" fmla="*/ 380898 h 381003"/>
              <a:gd name="T6" fmla="*/ 0 w 457200"/>
              <a:gd name="T7" fmla="*/ 190466 h 381003"/>
              <a:gd name="T8" fmla="*/ 0 w 457200"/>
              <a:gd name="T9" fmla="*/ 0 h 381003"/>
              <a:gd name="T10" fmla="*/ 457200 w 457200"/>
              <a:gd name="T11" fmla="*/ 380898 h 38100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457200"/>
              <a:gd name="T19" fmla="*/ 0 h 381003"/>
              <a:gd name="T20" fmla="*/ 457200 w 457200"/>
              <a:gd name="T21" fmla="*/ 381003 h 3810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200" h="381003">
                <a:moveTo>
                  <a:pt x="0" y="0"/>
                </a:moveTo>
                <a:lnTo>
                  <a:pt x="457200" y="381003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35"/>
          <p:cNvSpPr>
            <a:spLocks/>
          </p:cNvSpPr>
          <p:nvPr/>
        </p:nvSpPr>
        <p:spPr bwMode="auto">
          <a:xfrm flipH="1">
            <a:off x="6781800" y="4267200"/>
            <a:ext cx="533400" cy="381000"/>
          </a:xfrm>
          <a:custGeom>
            <a:avLst/>
            <a:gdLst>
              <a:gd name="T0" fmla="*/ 266768 w 533396"/>
              <a:gd name="T1" fmla="*/ 0 h 381003"/>
              <a:gd name="T2" fmla="*/ 533536 w 533396"/>
              <a:gd name="T3" fmla="*/ 190466 h 381003"/>
              <a:gd name="T4" fmla="*/ 266768 w 533396"/>
              <a:gd name="T5" fmla="*/ 380898 h 381003"/>
              <a:gd name="T6" fmla="*/ 0 w 533396"/>
              <a:gd name="T7" fmla="*/ 190466 h 381003"/>
              <a:gd name="T8" fmla="*/ 0 w 533396"/>
              <a:gd name="T9" fmla="*/ 0 h 381003"/>
              <a:gd name="T10" fmla="*/ 533536 w 533396"/>
              <a:gd name="T11" fmla="*/ 380898 h 38100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533396"/>
              <a:gd name="T19" fmla="*/ 0 h 381003"/>
              <a:gd name="T20" fmla="*/ 533396 w 533396"/>
              <a:gd name="T21" fmla="*/ 381003 h 3810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396" h="381003">
                <a:moveTo>
                  <a:pt x="0" y="0"/>
                </a:moveTo>
                <a:lnTo>
                  <a:pt x="533396" y="381003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36"/>
          <p:cNvSpPr>
            <a:spLocks/>
          </p:cNvSpPr>
          <p:nvPr/>
        </p:nvSpPr>
        <p:spPr bwMode="auto">
          <a:xfrm>
            <a:off x="7315200" y="4267200"/>
            <a:ext cx="533400" cy="381000"/>
          </a:xfrm>
          <a:custGeom>
            <a:avLst/>
            <a:gdLst>
              <a:gd name="T0" fmla="*/ 266768 w 533396"/>
              <a:gd name="T1" fmla="*/ 0 h 381003"/>
              <a:gd name="T2" fmla="*/ 533536 w 533396"/>
              <a:gd name="T3" fmla="*/ 190466 h 381003"/>
              <a:gd name="T4" fmla="*/ 266768 w 533396"/>
              <a:gd name="T5" fmla="*/ 380898 h 381003"/>
              <a:gd name="T6" fmla="*/ 0 w 533396"/>
              <a:gd name="T7" fmla="*/ 190466 h 381003"/>
              <a:gd name="T8" fmla="*/ 0 w 533396"/>
              <a:gd name="T9" fmla="*/ 0 h 381003"/>
              <a:gd name="T10" fmla="*/ 533536 w 533396"/>
              <a:gd name="T11" fmla="*/ 380898 h 38100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533396"/>
              <a:gd name="T19" fmla="*/ 0 h 381003"/>
              <a:gd name="T20" fmla="*/ 533396 w 533396"/>
              <a:gd name="T21" fmla="*/ 381003 h 3810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396" h="381003">
                <a:moveTo>
                  <a:pt x="0" y="0"/>
                </a:moveTo>
                <a:lnTo>
                  <a:pt x="533396" y="381003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57188" y="285750"/>
            <a:ext cx="30003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Звуки речи</a:t>
            </a: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143000" y="3071813"/>
            <a:ext cx="1219200" cy="990600"/>
          </a:xfrm>
          <a:prstGeom prst="rect">
            <a:avLst/>
          </a:prstGeom>
          <a:solidFill>
            <a:srgbClr val="FF00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3000375" y="3143250"/>
            <a:ext cx="1219200" cy="990600"/>
          </a:xfrm>
          <a:prstGeom prst="rect">
            <a:avLst/>
          </a:prstGeom>
          <a:solidFill>
            <a:srgbClr val="FF00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2" name="Picture 9" descr="gold_christmas_bell_hc_min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4143380"/>
            <a:ext cx="708025" cy="855662"/>
          </a:xfrm>
          <a:prstGeom prst="rect">
            <a:avLst/>
          </a:prstGeom>
          <a:noFill/>
        </p:spPr>
      </p:pic>
      <p:pic>
        <p:nvPicPr>
          <p:cNvPr id="33" name="Picture 9" descr="gold_christmas_bell_hc_min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4214818"/>
            <a:ext cx="708025" cy="855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3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926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10694"/>
          <a:stretch>
            <a:fillRect/>
          </a:stretch>
        </p:blipFill>
        <p:spPr bwMode="auto">
          <a:xfrm>
            <a:off x="214282" y="571480"/>
            <a:ext cx="3071834" cy="340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4714884"/>
          <a:ext cx="3071835" cy="971233"/>
        </p:xfrm>
        <a:graphic>
          <a:graphicData uri="http://schemas.openxmlformats.org/drawingml/2006/table">
            <a:tbl>
              <a:tblPr/>
              <a:tblGrid>
                <a:gridCol w="1023945"/>
                <a:gridCol w="1023945"/>
                <a:gridCol w="1023945"/>
              </a:tblGrid>
              <a:tr h="971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571472" y="5715016"/>
            <a:ext cx="428628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://emb1.ru/upload_data/%ED%E8%F2%EA%E8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71480"/>
            <a:ext cx="4222748" cy="3481012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29058" y="4714884"/>
          <a:ext cx="5000660" cy="928694"/>
        </p:xfrm>
        <a:graphic>
          <a:graphicData uri="http://schemas.openxmlformats.org/drawingml/2006/table">
            <a:tbl>
              <a:tblPr/>
              <a:tblGrid>
                <a:gridCol w="1000132"/>
                <a:gridCol w="1000132"/>
                <a:gridCol w="1000132"/>
                <a:gridCol w="1000132"/>
                <a:gridCol w="1000132"/>
              </a:tblGrid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Равнобедренный треугольник 10"/>
          <p:cNvSpPr/>
          <p:nvPr/>
        </p:nvSpPr>
        <p:spPr>
          <a:xfrm>
            <a:off x="4286248" y="5715016"/>
            <a:ext cx="428628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4429132"/>
            <a:ext cx="857250" cy="92868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dirty="0" err="1" smtClean="0"/>
              <a:t>н</a:t>
            </a:r>
            <a:endParaRPr lang="ru-RU" sz="8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4572008"/>
            <a:ext cx="9144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dirty="0" err="1" smtClean="0"/>
              <a:t>н</a:t>
            </a:r>
            <a:endParaRPr lang="ru-RU" sz="8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57290" y="457200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4572008"/>
            <a:ext cx="9144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4429132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29322" y="4429132"/>
            <a:ext cx="9144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858016" y="4429132"/>
            <a:ext cx="857250" cy="92868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15272" y="4429132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2952750" cy="280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FF"/>
                </a:solidFill>
                <a:latin typeface="Arial"/>
                <a:cs typeface="Arial"/>
              </a:rPr>
              <a:t>Нн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FF"/>
              </a:solidFill>
              <a:latin typeface="Arial"/>
              <a:cs typeface="Arial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419475" y="2060575"/>
            <a:ext cx="2592388" cy="4103688"/>
            <a:chOff x="1882" y="119"/>
            <a:chExt cx="1815" cy="2585"/>
          </a:xfrm>
        </p:grpSpPr>
        <p:sp>
          <p:nvSpPr>
            <p:cNvPr id="12307" name="AutoShape 19"/>
            <p:cNvSpPr>
              <a:spLocks noChangeArrowheads="1"/>
            </p:cNvSpPr>
            <p:nvPr/>
          </p:nvSpPr>
          <p:spPr bwMode="auto">
            <a:xfrm>
              <a:off x="2290" y="1071"/>
              <a:ext cx="1089" cy="1134"/>
            </a:xfrm>
            <a:prstGeom prst="flowChartConnector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H="1">
              <a:off x="2336" y="2160"/>
              <a:ext cx="227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3062" y="2160"/>
              <a:ext cx="181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 rot="16200000">
              <a:off x="1995" y="2364"/>
              <a:ext cx="227" cy="454"/>
            </a:xfrm>
            <a:prstGeom prst="flowChartDelay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AutoShape 23"/>
            <p:cNvSpPr>
              <a:spLocks noChangeArrowheads="1"/>
            </p:cNvSpPr>
            <p:nvPr/>
          </p:nvSpPr>
          <p:spPr bwMode="auto">
            <a:xfrm rot="16200000">
              <a:off x="3356" y="2364"/>
              <a:ext cx="227" cy="454"/>
            </a:xfrm>
            <a:prstGeom prst="flowChartDelay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AutoShape 24"/>
            <p:cNvSpPr>
              <a:spLocks noChangeArrowheads="1"/>
            </p:cNvSpPr>
            <p:nvPr/>
          </p:nvSpPr>
          <p:spPr bwMode="auto">
            <a:xfrm>
              <a:off x="2064" y="1434"/>
              <a:ext cx="272" cy="362"/>
            </a:xfrm>
            <a:prstGeom prst="moo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AutoShape 25"/>
            <p:cNvSpPr>
              <a:spLocks noChangeArrowheads="1"/>
            </p:cNvSpPr>
            <p:nvPr/>
          </p:nvSpPr>
          <p:spPr bwMode="auto">
            <a:xfrm rot="10800000">
              <a:off x="3334" y="1434"/>
              <a:ext cx="272" cy="362"/>
            </a:xfrm>
            <a:prstGeom prst="moon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314" name="Picture 26" descr="gold_christmas_bell_hc_min[1]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81" y="119"/>
              <a:ext cx="1168" cy="1270"/>
            </a:xfrm>
            <a:prstGeom prst="rect">
              <a:avLst/>
            </a:prstGeom>
            <a:noFill/>
          </p:spPr>
        </p:pic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643834" y="4714884"/>
            <a:ext cx="142875" cy="431800"/>
            <a:chOff x="4332" y="890"/>
            <a:chExt cx="90" cy="272"/>
          </a:xfrm>
        </p:grpSpPr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4332" y="890"/>
              <a:ext cx="90" cy="1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B050"/>
                </a:solidFill>
              </a:endParaRPr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 flipH="1">
              <a:off x="4377" y="981"/>
              <a:ext cx="45" cy="18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B050"/>
                </a:solidFill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763713" y="4437063"/>
            <a:ext cx="1152525" cy="1871662"/>
            <a:chOff x="1111" y="2795"/>
            <a:chExt cx="726" cy="1179"/>
          </a:xfrm>
        </p:grpSpPr>
        <p:sp>
          <p:nvSpPr>
            <p:cNvPr id="12316" name="Text Box 28"/>
            <p:cNvSpPr txBox="1">
              <a:spLocks noChangeArrowheads="1"/>
            </p:cNvSpPr>
            <p:nvPr/>
          </p:nvSpPr>
          <p:spPr bwMode="auto">
            <a:xfrm>
              <a:off x="1156" y="2976"/>
              <a:ext cx="68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000" b="1" dirty="0" err="1" smtClean="0">
                  <a:solidFill>
                    <a:schemeClr val="accent1"/>
                  </a:solidFill>
                </a:rPr>
                <a:t>н</a:t>
              </a:r>
              <a:endParaRPr lang="ru-RU" sz="8000" b="1" dirty="0">
                <a:solidFill>
                  <a:schemeClr val="accent1"/>
                </a:solidFill>
              </a:endParaRPr>
            </a:p>
          </p:txBody>
        </p:sp>
        <p:sp>
          <p:nvSpPr>
            <p:cNvPr id="12326" name="AutoShape 38"/>
            <p:cNvSpPr>
              <a:spLocks noChangeArrowheads="1"/>
            </p:cNvSpPr>
            <p:nvPr/>
          </p:nvSpPr>
          <p:spPr bwMode="auto">
            <a:xfrm>
              <a:off x="1111" y="2795"/>
              <a:ext cx="726" cy="1179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659563" y="4365625"/>
            <a:ext cx="1295400" cy="1800225"/>
            <a:chOff x="4195" y="2750"/>
            <a:chExt cx="816" cy="1134"/>
          </a:xfrm>
        </p:grpSpPr>
        <p:sp>
          <p:nvSpPr>
            <p:cNvPr id="12321" name="Text Box 33"/>
            <p:cNvSpPr txBox="1">
              <a:spLocks noChangeArrowheads="1"/>
            </p:cNvSpPr>
            <p:nvPr/>
          </p:nvSpPr>
          <p:spPr bwMode="auto">
            <a:xfrm>
              <a:off x="4241" y="2931"/>
              <a:ext cx="68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000" b="1" dirty="0" smtClean="0">
                  <a:solidFill>
                    <a:srgbClr val="00B050"/>
                  </a:solidFill>
                </a:rPr>
                <a:t>н</a:t>
              </a:r>
              <a:endParaRPr lang="ru-RU" sz="8000" b="1" dirty="0">
                <a:solidFill>
                  <a:srgbClr val="00B050"/>
                </a:solidFill>
              </a:endParaRPr>
            </a:p>
          </p:txBody>
        </p:sp>
        <p:sp>
          <p:nvSpPr>
            <p:cNvPr id="12328" name="AutoShape 40"/>
            <p:cNvSpPr>
              <a:spLocks noChangeArrowheads="1"/>
            </p:cNvSpPr>
            <p:nvPr/>
          </p:nvSpPr>
          <p:spPr bwMode="auto">
            <a:xfrm>
              <a:off x="4195" y="2750"/>
              <a:ext cx="816" cy="113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7143768" y="5929330"/>
            <a:ext cx="276225" cy="276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58888" y="0"/>
            <a:ext cx="1225550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484438" y="0"/>
            <a:ext cx="1439862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51275" y="0"/>
            <a:ext cx="1296988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148263" y="0"/>
            <a:ext cx="1368425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516688" y="0"/>
            <a:ext cx="1295400" cy="68580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775575" y="0"/>
            <a:ext cx="1368425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5" name="Picture 9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11188" y="549275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51725" y="404813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067175" y="2781300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11188" y="5300663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524750" y="5300663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067175" y="404813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140200" y="5300663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372225" y="2781300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7" descr="Картинка 31 из 97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547813" y="2708275"/>
            <a:ext cx="11017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Футбол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67" presetID="10" presetClass="exit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0"/>
                            </p:stCondLst>
                            <p:childTnLst>
                              <p:par>
                                <p:cTn id="71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91" presetID="3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12 -0.00208 L 0.01823 -0.34282 L 0.2941 -0.00208 L 0.01823 0.33935 L -0.25712 -0.00208 Z " pathEditMode="relative" rAng="0" ptsTypes="FFFFF">
                                      <p:cBhvr>
                                        <p:cTn id="92" dur="3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9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870">
            <a:off x="1550988" y="547688"/>
            <a:ext cx="60483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3" y="1700213"/>
            <a:ext cx="22431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675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22431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99104">
            <a:off x="3132138" y="1628775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872330">
            <a:off x="5580063" y="2852738"/>
            <a:ext cx="22431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9076986" flipH="1">
            <a:off x="1908175" y="3284538"/>
            <a:ext cx="2089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478753">
            <a:off x="3132138" y="3789363"/>
            <a:ext cx="2098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-1595957">
            <a:off x="4572000" y="2997200"/>
            <a:ext cx="20986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12"/>
          <a:stretch>
            <a:fillRect/>
          </a:stretch>
        </p:blipFill>
        <p:spPr bwMode="auto">
          <a:xfrm rot="1306343">
            <a:off x="4284663" y="3357563"/>
            <a:ext cx="2343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ld-mp3.ru_alla_pugacheva_-_million_alyh_roz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ЗАПОМНИ!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800" dirty="0" smtClean="0">
                <a:cs typeface="Times New Roman" pitchFamily="18" charset="0"/>
              </a:rPr>
              <a:t>[</a:t>
            </a:r>
            <a:r>
              <a:rPr lang="ru-RU" sz="4800" dirty="0" smtClean="0">
                <a:cs typeface="Times New Roman" pitchFamily="18" charset="0"/>
              </a:rPr>
              <a:t>н</a:t>
            </a:r>
            <a:r>
              <a:rPr lang="en-US" sz="4800" dirty="0" smtClean="0">
                <a:cs typeface="Times New Roman" pitchFamily="18" charset="0"/>
              </a:rPr>
              <a:t>]</a:t>
            </a:r>
            <a:r>
              <a:rPr lang="ru-RU" sz="4800" dirty="0">
                <a:cs typeface="Times New Roman" pitchFamily="18" charset="0"/>
              </a:rPr>
              <a:t>- перед  </a:t>
            </a:r>
            <a:r>
              <a:rPr lang="ru-RU" sz="5400" dirty="0">
                <a:solidFill>
                  <a:srgbClr val="C00000"/>
                </a:solidFill>
                <a:cs typeface="Times New Roman" pitchFamily="18" charset="0"/>
              </a:rPr>
              <a:t>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5400" dirty="0">
                <a:solidFill>
                  <a:srgbClr val="C00000"/>
                </a:solidFill>
                <a:cs typeface="Times New Roman" pitchFamily="18" charset="0"/>
              </a:rPr>
              <a:t>                 о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5400" dirty="0">
                <a:solidFill>
                  <a:srgbClr val="C00000"/>
                </a:solidFill>
                <a:cs typeface="Times New Roman" pitchFamily="18" charset="0"/>
              </a:rPr>
              <a:t>                 э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5400" dirty="0">
                <a:solidFill>
                  <a:srgbClr val="C00000"/>
                </a:solidFill>
                <a:cs typeface="Times New Roman" pitchFamily="18" charset="0"/>
              </a:rPr>
              <a:t>                 у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5400" dirty="0">
                <a:solidFill>
                  <a:srgbClr val="C00000"/>
                </a:solidFill>
                <a:cs typeface="Times New Roman" pitchFamily="18" charset="0"/>
              </a:rPr>
              <a:t>                 </a:t>
            </a:r>
            <a:r>
              <a:rPr lang="ru-RU" sz="5400" dirty="0" err="1">
                <a:solidFill>
                  <a:srgbClr val="C00000"/>
                </a:solidFill>
                <a:cs typeface="Times New Roman" pitchFamily="18" charset="0"/>
              </a:rPr>
              <a:t>ы</a:t>
            </a:r>
            <a:endParaRPr lang="en-US" sz="54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800" dirty="0" smtClean="0">
                <a:cs typeface="Times New Roman" pitchFamily="18" charset="0"/>
              </a:rPr>
              <a:t>[</a:t>
            </a:r>
            <a:r>
              <a:rPr lang="ru-RU" sz="4800" dirty="0" smtClean="0">
                <a:cs typeface="Times New Roman" pitchFamily="18" charset="0"/>
              </a:rPr>
              <a:t>н</a:t>
            </a:r>
            <a:r>
              <a:rPr lang="en-US" sz="4800" dirty="0" smtClean="0">
                <a:cs typeface="Times New Roman" pitchFamily="18" charset="0"/>
              </a:rPr>
              <a:t>']</a:t>
            </a:r>
            <a:r>
              <a:rPr lang="ru-RU" sz="4800" dirty="0">
                <a:cs typeface="Times New Roman" pitchFamily="18" charset="0"/>
              </a:rPr>
              <a:t>- перед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800" dirty="0">
                <a:cs typeface="Times New Roman" pitchFamily="18" charset="0"/>
              </a:rPr>
              <a:t>              </a:t>
            </a:r>
            <a:r>
              <a:rPr lang="ru-RU" sz="4000" dirty="0" smtClean="0">
                <a:solidFill>
                  <a:srgbClr val="C00000"/>
                </a:solidFill>
                <a:cs typeface="Times New Roman" pitchFamily="18" charset="0"/>
              </a:rPr>
              <a:t>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dirty="0" smtClean="0">
                <a:solidFill>
                  <a:srgbClr val="C00000"/>
                </a:solidFill>
                <a:cs typeface="Times New Roman" pitchFamily="18" charset="0"/>
              </a:rPr>
              <a:t>                 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dirty="0" smtClean="0">
                <a:solidFill>
                  <a:srgbClr val="C00000"/>
                </a:solidFill>
                <a:cs typeface="Times New Roman" pitchFamily="18" charset="0"/>
              </a:rPr>
              <a:t>                  ё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dirty="0" smtClean="0">
                <a:solidFill>
                  <a:srgbClr val="C00000"/>
                </a:solidFill>
                <a:cs typeface="Times New Roman" pitchFamily="18" charset="0"/>
              </a:rPr>
              <a:t>                 </a:t>
            </a:r>
            <a:r>
              <a:rPr lang="ru-RU" sz="4000" dirty="0" err="1" smtClean="0">
                <a:solidFill>
                  <a:srgbClr val="C00000"/>
                </a:solidFill>
                <a:cs typeface="Times New Roman" pitchFamily="18" charset="0"/>
              </a:rPr>
              <a:t>ю</a:t>
            </a:r>
            <a:endParaRPr lang="ru-RU" sz="40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dirty="0" smtClean="0">
                <a:solidFill>
                  <a:srgbClr val="C00000"/>
                </a:solidFill>
                <a:cs typeface="Times New Roman" pitchFamily="18" charset="0"/>
              </a:rPr>
              <a:t>                  е</a:t>
            </a:r>
            <a:endParaRPr lang="en-US" sz="40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3998913"/>
            <a:ext cx="25146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42852"/>
            <a:ext cx="8704193" cy="65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71802" y="1500174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Спасибо всем    </a:t>
            </a:r>
          </a:p>
          <a:p>
            <a:r>
              <a:rPr lang="ru-RU" sz="3600" dirty="0" smtClean="0">
                <a:latin typeface="Arial Black" pitchFamily="34" charset="0"/>
              </a:rPr>
              <a:t>     за урок.</a:t>
            </a:r>
          </a:p>
          <a:p>
            <a:r>
              <a:rPr lang="ru-RU" sz="3600" dirty="0" smtClean="0">
                <a:latin typeface="Arial Black" pitchFamily="34" charset="0"/>
              </a:rPr>
              <a:t>   Молодцы! 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92</Words>
  <Application>Microsoft Office PowerPoint</Application>
  <PresentationFormat>Экран (4:3)</PresentationFormat>
  <Paragraphs>31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УМК «Начальная школа 21 века» </vt:lpstr>
      <vt:lpstr>Слайд 2</vt:lpstr>
      <vt:lpstr>Слайд 3</vt:lpstr>
      <vt:lpstr>Слайд 4</vt:lpstr>
      <vt:lpstr>Слайд 5</vt:lpstr>
      <vt:lpstr>Слайд 6</vt:lpstr>
      <vt:lpstr>Слайд 7</vt:lpstr>
      <vt:lpstr>ЗАПОМНИ!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Admin</cp:lastModifiedBy>
  <cp:revision>47</cp:revision>
  <dcterms:created xsi:type="dcterms:W3CDTF">2011-11-23T15:00:24Z</dcterms:created>
  <dcterms:modified xsi:type="dcterms:W3CDTF">2013-10-20T13:24:03Z</dcterms:modified>
</cp:coreProperties>
</file>