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23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7CC61-DA27-4DF9-A143-FC1F016A344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27250-DDB2-4A9A-924D-794EF208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8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9006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0950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0621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162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7444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187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204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0450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8786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23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638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8002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5112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2327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1775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7990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5868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177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5449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5764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74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7109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480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2436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487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948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0080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4807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2574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50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933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47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0649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8520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44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6359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3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28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36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04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41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87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083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07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930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458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790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33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081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090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049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746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2686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84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229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404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291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675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357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319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727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075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19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6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280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253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359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539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693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576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900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382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814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04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07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308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339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188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077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117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603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626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2239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635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6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916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843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9718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7060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1678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7549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181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956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3087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8974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97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3619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360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78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364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4771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6435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7342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34338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259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221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2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3105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0645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4501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729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562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6980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678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2557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4247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5534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43D-310F-458C-9886-5081DA25C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26829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3205-6839-495D-81A2-80B55C091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55298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1C8A-89DB-494C-832F-7F322E3D3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1761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686F-864F-42A6-9032-3BCA46333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3558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35D-68B5-4A8D-A626-EF8C360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2220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B3E-47AD-4F3B-B01D-7C7C589C5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0162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CEE-716B-40D1-A017-B7578E02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5235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73F-D899-44BA-AFE5-AF9855143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3158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208-7408-49FA-BC4E-AD025152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7864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EEF-71CC-476C-BC3F-7CDE2DFA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4032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AA9D-6066-4D90-B569-4E3B110E3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85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3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71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46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87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71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54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67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91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42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5930901"/>
            <a:ext cx="12202584" cy="925513"/>
            <a:chOff x="-6" y="3736"/>
            <a:chExt cx="5765" cy="583"/>
          </a:xfrm>
        </p:grpSpPr>
        <p:sp>
          <p:nvSpPr>
            <p:cNvPr id="1039" name="AutoShape 2"/>
            <p:cNvSpPr>
              <a:spLocks noChangeArrowheads="1"/>
            </p:cNvSpPr>
            <p:nvPr/>
          </p:nvSpPr>
          <p:spPr bwMode="auto">
            <a:xfrm rot="10800000" flipH="1">
              <a:off x="-2" y="3737"/>
              <a:ext cx="5761" cy="583"/>
            </a:xfrm>
            <a:custGeom>
              <a:avLst/>
              <a:gdLst>
                <a:gd name="T0" fmla="*/ 5727 w 5778"/>
                <a:gd name="T1" fmla="*/ 71 h 1215"/>
                <a:gd name="T2" fmla="*/ 2632 w 5778"/>
                <a:gd name="T3" fmla="*/ 74 h 1215"/>
                <a:gd name="T4" fmla="*/ 0 w 5778"/>
                <a:gd name="T5" fmla="*/ 80 h 1215"/>
                <a:gd name="T6" fmla="*/ 12 w 5778"/>
                <a:gd name="T7" fmla="*/ 0 h 1215"/>
                <a:gd name="T8" fmla="*/ 5727 w 5778"/>
                <a:gd name="T9" fmla="*/ 0 h 1215"/>
                <a:gd name="T10" fmla="*/ 5727 w 5778"/>
                <a:gd name="T11" fmla="*/ 71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8"/>
                <a:gd name="T19" fmla="*/ 0 h 1215"/>
                <a:gd name="T20" fmla="*/ 5778 w 5778"/>
                <a:gd name="T21" fmla="*/ 1215 h 1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10800000">
              <a:off x="4" y="3772"/>
              <a:ext cx="4172" cy="449"/>
            </a:xfrm>
            <a:custGeom>
              <a:avLst/>
              <a:gdLst>
                <a:gd name="T0" fmla="*/ 669 w 4173"/>
                <a:gd name="T1" fmla="*/ 20 h 936"/>
                <a:gd name="T2" fmla="*/ 1538 w 4173"/>
                <a:gd name="T3" fmla="*/ 47 h 936"/>
                <a:gd name="T4" fmla="*/ 4170 w 4173"/>
                <a:gd name="T5" fmla="*/ 41 h 936"/>
                <a:gd name="T6" fmla="*/ 4170 w 4173"/>
                <a:gd name="T7" fmla="*/ 34 h 936"/>
                <a:gd name="T8" fmla="*/ 2842 w 4173"/>
                <a:gd name="T9" fmla="*/ 65 h 936"/>
                <a:gd name="T10" fmla="*/ 1165 w 4173"/>
                <a:gd name="T11" fmla="*/ 10 h 936"/>
                <a:gd name="T12" fmla="*/ 0 w 4173"/>
                <a:gd name="T13" fmla="*/ 9 h 936"/>
                <a:gd name="T14" fmla="*/ 669 w 4173"/>
                <a:gd name="T15" fmla="*/ 20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73"/>
                <a:gd name="T25" fmla="*/ 0 h 936"/>
                <a:gd name="T26" fmla="*/ 4173 w 4173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50998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1" name="AutoShape 4"/>
            <p:cNvSpPr>
              <a:spLocks noChangeArrowheads="1"/>
            </p:cNvSpPr>
            <p:nvPr/>
          </p:nvSpPr>
          <p:spPr bwMode="auto">
            <a:xfrm rot="10800000">
              <a:off x="-5" y="3788"/>
              <a:ext cx="2425" cy="525"/>
            </a:xfrm>
            <a:custGeom>
              <a:avLst/>
              <a:gdLst>
                <a:gd name="T0" fmla="*/ 2423 w 2426"/>
                <a:gd name="T1" fmla="*/ 0 h 1095"/>
                <a:gd name="T2" fmla="*/ 2423 w 2426"/>
                <a:gd name="T3" fmla="*/ 51 h 1095"/>
                <a:gd name="T4" fmla="*/ 0 w 2426"/>
                <a:gd name="T5" fmla="*/ 0 h 1095"/>
                <a:gd name="T6" fmla="*/ 2423 w 2426"/>
                <a:gd name="T7" fmla="*/ 0 h 1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6"/>
                <a:gd name="T13" fmla="*/ 0 h 1095"/>
                <a:gd name="T14" fmla="*/ 2426 w 2426"/>
                <a:gd name="T15" fmla="*/ 1095 h 1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70998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11027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82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1524001"/>
            <a:ext cx="1217084" cy="912813"/>
            <a:chOff x="0" y="960"/>
            <a:chExt cx="575" cy="575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>
              <a:off x="40" y="960"/>
              <a:ext cx="515" cy="575"/>
            </a:xfrm>
            <a:custGeom>
              <a:avLst/>
              <a:gdLst>
                <a:gd name="T0" fmla="*/ 14 w 777"/>
                <a:gd name="T1" fmla="*/ 0 h 714"/>
                <a:gd name="T2" fmla="*/ 140 w 777"/>
                <a:gd name="T3" fmla="*/ 176 h 714"/>
                <a:gd name="T4" fmla="*/ 126 w 777"/>
                <a:gd name="T5" fmla="*/ 176 h 714"/>
                <a:gd name="T6" fmla="*/ 209 w 777"/>
                <a:gd name="T7" fmla="*/ 326 h 714"/>
                <a:gd name="T8" fmla="*/ 223 w 777"/>
                <a:gd name="T9" fmla="*/ 337 h 714"/>
                <a:gd name="T10" fmla="*/ 221 w 777"/>
                <a:gd name="T11" fmla="*/ 369 h 714"/>
                <a:gd name="T12" fmla="*/ 208 w 777"/>
                <a:gd name="T13" fmla="*/ 362 h 714"/>
                <a:gd name="T14" fmla="*/ 196 w 777"/>
                <a:gd name="T15" fmla="*/ 326 h 714"/>
                <a:gd name="T16" fmla="*/ 154 w 777"/>
                <a:gd name="T17" fmla="*/ 251 h 714"/>
                <a:gd name="T18" fmla="*/ 154 w 777"/>
                <a:gd name="T19" fmla="*/ 275 h 714"/>
                <a:gd name="T20" fmla="*/ 140 w 777"/>
                <a:gd name="T21" fmla="*/ 251 h 714"/>
                <a:gd name="T22" fmla="*/ 112 w 777"/>
                <a:gd name="T23" fmla="*/ 176 h 714"/>
                <a:gd name="T24" fmla="*/ 0 w 777"/>
                <a:gd name="T25" fmla="*/ 0 h 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7"/>
                <a:gd name="T40" fmla="*/ 0 h 714"/>
                <a:gd name="T41" fmla="*/ 777 w 777"/>
                <a:gd name="T42" fmla="*/ 714 h 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360" cap="sq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pic>
          <p:nvPicPr>
            <p:cNvPr id="1038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1"/>
              <a:ext cx="5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B22087-AB80-4250-93A0-B6DDABCB369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61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720" y="14127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ЧЧЧ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7768" y="14127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FFFFFF"/>
                </a:solidFill>
              </a:rPr>
              <a:t>ЧччЧч</a:t>
            </a:r>
            <a:r>
              <a:rPr lang="ru-RU" sz="2800" dirty="0" err="1">
                <a:solidFill>
                  <a:srgbClr val="FFFFFF"/>
                </a:solidFill>
              </a:rPr>
              <a:t>ЧЧЧ</a:t>
            </a:r>
            <a:r>
              <a:rPr lang="ru-RU" sz="2800" dirty="0" err="1">
                <a:solidFill>
                  <a:srgbClr val="FFFFFF"/>
                </a:solidFill>
                <a:latin typeface="Arial Black" panose="020B0A04020102020204" pitchFamily="34" charset="0"/>
              </a:rPr>
              <a:t>ччччасмтши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3632" y="2967335"/>
            <a:ext cx="2784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3333CC">
                    <a:lumMod val="40000"/>
                    <a:lumOff val="60000"/>
                  </a:srgbClr>
                </a:solidFill>
              </a:rPr>
              <a:t>Часть 2</a:t>
            </a:r>
          </a:p>
        </p:txBody>
      </p:sp>
    </p:spTree>
    <p:extLst>
      <p:ext uri="{BB962C8B-B14F-4D97-AF65-F5344CB8AC3E}">
        <p14:creationId xmlns:p14="http://schemas.microsoft.com/office/powerpoint/2010/main" val="29879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352425"/>
            <a:ext cx="9210675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846263" y="3113088"/>
            <a:ext cx="86868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800" b="1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800" b="1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244725" y="2663826"/>
            <a:ext cx="33464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>
                <a:latin typeface="Franklin Gothic Book" panose="020B0503020102020204" pitchFamily="34" charset="0"/>
              </a:rPr>
              <a:t>Как одевается человек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>
                <a:latin typeface="Franklin Gothic Book" panose="020B0503020102020204" pitchFamily="34" charset="0"/>
              </a:rPr>
              <a:t> в разное время года?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2400">
              <a:latin typeface="Franklin Gothic Book" panose="020B0503020102020204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>
                <a:latin typeface="Franklin Gothic Book" panose="020B0503020102020204" pitchFamily="34" charset="0"/>
              </a:rPr>
              <a:t>Можно ли по одежде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>
                <a:latin typeface="Franklin Gothic Book" panose="020B0503020102020204" pitchFamily="34" charset="0"/>
              </a:rPr>
              <a:t>человека  узнать время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>
                <a:latin typeface="Franklin Gothic Book" panose="020B0503020102020204" pitchFamily="34" charset="0"/>
              </a:rPr>
              <a:t>года?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2400">
              <a:latin typeface="Franklin Gothic Book" panose="020B0503020102020204" pitchFamily="34" charset="0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1" y="2376488"/>
            <a:ext cx="333216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414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696913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7650" y="1412875"/>
            <a:ext cx="280828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3333CC">
                    <a:lumMod val="75000"/>
                  </a:srgbClr>
                </a:solidFill>
              </a:rPr>
              <a:t>Что такое год?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3333CC">
                  <a:lumMod val="75000"/>
                </a:srgbClr>
              </a:solidFill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3333CC">
                    <a:lumMod val="75000"/>
                  </a:srgbClr>
                </a:solidFill>
              </a:rPr>
              <a:t>Сколько вы знаете времен года?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3333CC">
                  <a:lumMod val="75000"/>
                </a:srgbClr>
              </a:solidFill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3333CC">
                    <a:lumMod val="75000"/>
                  </a:srgbClr>
                </a:solidFill>
              </a:rPr>
              <a:t>Когда мы отмечаем приход Нового года?</a:t>
            </a:r>
          </a:p>
        </p:txBody>
      </p:sp>
    </p:spTree>
    <p:extLst>
      <p:ext uri="{BB962C8B-B14F-4D97-AF65-F5344CB8AC3E}">
        <p14:creationId xmlns:p14="http://schemas.microsoft.com/office/powerpoint/2010/main" val="9849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038" y="71439"/>
            <a:ext cx="3937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955800" y="1549400"/>
            <a:ext cx="419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300" b="1" dirty="0">
                <a:solidFill>
                  <a:srgbClr val="4E3B30"/>
                </a:solidFill>
                <a:latin typeface="Franklin Gothic Book" panose="020B0503020102020204" pitchFamily="34" charset="0"/>
              </a:rPr>
              <a:t>Какое время года год начинает ?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400" dirty="0">
                <a:solidFill>
                  <a:srgbClr val="4E3B30"/>
                </a:solidFill>
                <a:latin typeface="Franklin Gothic Book" panose="020B0503020102020204" pitchFamily="34" charset="0"/>
              </a:rPr>
              <a:t>    Дел у меня немало - 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400" dirty="0">
                <a:solidFill>
                  <a:srgbClr val="4E3B30"/>
                </a:solidFill>
                <a:latin typeface="Franklin Gothic Book" panose="020B0503020102020204" pitchFamily="34" charset="0"/>
              </a:rPr>
              <a:t>    Я белым одеялом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400" dirty="0">
                <a:solidFill>
                  <a:srgbClr val="4E3B30"/>
                </a:solidFill>
                <a:latin typeface="Franklin Gothic Book" panose="020B0503020102020204" pitchFamily="34" charset="0"/>
              </a:rPr>
              <a:t>    Всю землю укрываю,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400" dirty="0">
                <a:solidFill>
                  <a:srgbClr val="4E3B30"/>
                </a:solidFill>
                <a:latin typeface="Franklin Gothic Book" panose="020B0503020102020204" pitchFamily="34" charset="0"/>
              </a:rPr>
              <a:t>    В лёд реки убираю,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400" dirty="0">
                <a:solidFill>
                  <a:srgbClr val="4E3B30"/>
                </a:solidFill>
                <a:latin typeface="Franklin Gothic Book" panose="020B0503020102020204" pitchFamily="34" charset="0"/>
              </a:rPr>
              <a:t>    Белю поля, дома,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400" dirty="0">
                <a:solidFill>
                  <a:srgbClr val="4E3B30"/>
                </a:solidFill>
                <a:latin typeface="Franklin Gothic Book" panose="020B0503020102020204" pitchFamily="34" charset="0"/>
              </a:rPr>
              <a:t>    Зовут меня …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0" y="1377950"/>
            <a:ext cx="43434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06055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813" y="271464"/>
            <a:ext cx="70104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550989"/>
            <a:ext cx="40386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6072188" y="1579563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 b="1">
                <a:solidFill>
                  <a:srgbClr val="4E3B30"/>
                </a:solidFill>
                <a:latin typeface="Franklin Gothic Book" panose="020B0503020102020204" pitchFamily="34" charset="0"/>
              </a:rPr>
              <a:t>Чем зима отличается от других времён года?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 b="1">
                <a:solidFill>
                  <a:srgbClr val="4E3B30"/>
                </a:solidFill>
                <a:latin typeface="Franklin Gothic Book" panose="020B0503020102020204" pitchFamily="34" charset="0"/>
              </a:rPr>
              <a:t>Что бывает  только зимой?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 b="1">
                <a:solidFill>
                  <a:srgbClr val="4E3B30"/>
                </a:solidFill>
                <a:latin typeface="Franklin Gothic Book" panose="020B0503020102020204" pitchFamily="34" charset="0"/>
              </a:rPr>
              <a:t>Какие осадки выпадают 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400" b="1">
                <a:solidFill>
                  <a:srgbClr val="4E3B30"/>
                </a:solidFill>
                <a:latin typeface="Franklin Gothic Book" panose="020B0503020102020204" pitchFamily="34" charset="0"/>
              </a:rPr>
              <a:t>    зимой?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400" b="1">
                <a:solidFill>
                  <a:srgbClr val="FFFF00"/>
                </a:solidFill>
                <a:latin typeface="Franklin Gothic Book" panose="020B0503020102020204" pitchFamily="34" charset="0"/>
              </a:rPr>
              <a:t>*</a:t>
            </a:r>
            <a:r>
              <a:rPr lang="ru-RU" altLang="ru-RU" sz="2400" b="1">
                <a:solidFill>
                  <a:srgbClr val="4E3B30"/>
                </a:solidFill>
                <a:latin typeface="Franklin Gothic Book" panose="020B0503020102020204" pitchFamily="34" charset="0"/>
              </a:rPr>
              <a:t>  Знаете ли вы названия зимних месяцев?</a:t>
            </a:r>
          </a:p>
        </p:txBody>
      </p:sp>
    </p:spTree>
    <p:extLst>
      <p:ext uri="{BB962C8B-B14F-4D97-AF65-F5344CB8AC3E}">
        <p14:creationId xmlns:p14="http://schemas.microsoft.com/office/powerpoint/2010/main" val="20610717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950" y="1052514"/>
            <a:ext cx="86931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863" y="1838326"/>
            <a:ext cx="41910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096000" y="1651000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800" b="1">
                <a:solidFill>
                  <a:srgbClr val="4E3B30"/>
                </a:solidFill>
                <a:latin typeface="Franklin Gothic Book" panose="020B0503020102020204" pitchFamily="34" charset="0"/>
              </a:rPr>
              <a:t>Среди нашего двора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800" b="1">
                <a:solidFill>
                  <a:srgbClr val="4E3B30"/>
                </a:solidFill>
                <a:latin typeface="Franklin Gothic Book" panose="020B0503020102020204" pitchFamily="34" charset="0"/>
              </a:rPr>
              <a:t>Снеговик стоял вчера.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800" b="1">
                <a:solidFill>
                  <a:srgbClr val="4E3B30"/>
                </a:solidFill>
                <a:latin typeface="Franklin Gothic Book" panose="020B0503020102020204" pitchFamily="34" charset="0"/>
              </a:rPr>
              <a:t>Мы его слепили сами.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800" b="1">
                <a:solidFill>
                  <a:srgbClr val="4E3B30"/>
                </a:solidFill>
                <a:latin typeface="Franklin Gothic Book" panose="020B0503020102020204" pitchFamily="34" charset="0"/>
              </a:rPr>
              <a:t>Был он с пышными усами.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800" b="1">
                <a:solidFill>
                  <a:srgbClr val="4E3B30"/>
                </a:solidFill>
                <a:latin typeface="Franklin Gothic Book" panose="020B0503020102020204" pitchFamily="34" charset="0"/>
              </a:rPr>
              <a:t>А сегодня за окном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800" b="1">
                <a:solidFill>
                  <a:srgbClr val="4E3B30"/>
                </a:solidFill>
                <a:latin typeface="Franklin Gothic Book" panose="020B0503020102020204" pitchFamily="34" charset="0"/>
              </a:rPr>
              <a:t>Потекли ручьи кругом. 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800" b="1">
                <a:solidFill>
                  <a:srgbClr val="4E3B30"/>
                </a:solidFill>
                <a:latin typeface="Franklin Gothic Book" panose="020B0503020102020204" pitchFamily="34" charset="0"/>
              </a:rPr>
              <a:t> Ночью снеговик исчез.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800" b="1">
                <a:solidFill>
                  <a:srgbClr val="4E3B30"/>
                </a:solidFill>
                <a:latin typeface="Franklin Gothic Book" panose="020B0503020102020204" pitchFamily="34" charset="0"/>
              </a:rPr>
              <a:t> Может быть ушёл он в      лес?                   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endParaRPr lang="ru-RU" altLang="ru-RU" sz="2800" b="1">
              <a:solidFill>
                <a:srgbClr val="4E3B3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233739" y="195264"/>
            <a:ext cx="5786437" cy="917575"/>
          </a:xfrm>
          <a:prstGeom prst="rect">
            <a:avLst/>
          </a:prstGeom>
          <a:solidFill>
            <a:srgbClr val="FFFF66"/>
          </a:solidFill>
          <a:ln w="3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5400" b="1">
                <a:solidFill>
                  <a:srgbClr val="FF0000"/>
                </a:solidFill>
                <a:latin typeface="Franklin Gothic Book" panose="020B0503020102020204" pitchFamily="34" charset="0"/>
              </a:rPr>
              <a:t>ЗИМНИЕ ИГРЫ</a:t>
            </a:r>
          </a:p>
        </p:txBody>
      </p:sp>
    </p:spTree>
    <p:extLst>
      <p:ext uri="{BB962C8B-B14F-4D97-AF65-F5344CB8AC3E}">
        <p14:creationId xmlns:p14="http://schemas.microsoft.com/office/powerpoint/2010/main" val="271586385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811339" y="1"/>
            <a:ext cx="597693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/>
              <a:t>                       Пальчиковая гимнастика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ru-RU" altLang="ru-RU" sz="1800"/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/>
              <a:t>Еж, медведь, барсук, енот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/>
              <a:t>Спят зимою каждый год.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/>
              <a:t>Зайца, волка, рысь, лису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/>
              <a:t>И зимой найдешь в лесу.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ru-RU" altLang="ru-RU" sz="180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25" y="1898650"/>
            <a:ext cx="727233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81888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863" y="144464"/>
            <a:ext cx="35115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739900" y="1524000"/>
            <a:ext cx="419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 b="1">
                <a:solidFill>
                  <a:srgbClr val="4E3B30"/>
                </a:solidFill>
                <a:latin typeface="Franklin Gothic Book" panose="020B0503020102020204" pitchFamily="34" charset="0"/>
              </a:rPr>
              <a:t>Какое время года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400" b="1">
                <a:solidFill>
                  <a:srgbClr val="4E3B30"/>
                </a:solidFill>
                <a:latin typeface="Franklin Gothic Book" panose="020B0503020102020204" pitchFamily="34" charset="0"/>
              </a:rPr>
              <a:t>   следует за зимой?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endParaRPr lang="ru-RU" altLang="ru-RU" sz="2800">
              <a:solidFill>
                <a:srgbClr val="4E3B30"/>
              </a:solidFill>
              <a:latin typeface="Franklin Gothic Book" panose="020B0503020102020204" pitchFamily="34" charset="0"/>
            </a:endParaRP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</a:rPr>
              <a:t>    Я раскрываю почки,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</a:rPr>
              <a:t>    В зелёные листочки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</a:rPr>
              <a:t>    Деревья одеваю,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</a:rPr>
              <a:t>    Посевы поливаю,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</a:rPr>
              <a:t>    Движения полна,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</a:rPr>
              <a:t>    Зовут меня …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039" y="1354138"/>
            <a:ext cx="46434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700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850" y="144463"/>
            <a:ext cx="672465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163" y="3052763"/>
            <a:ext cx="4500562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975" y="1481138"/>
            <a:ext cx="43434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736726" y="1481138"/>
            <a:ext cx="4111625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b="1">
                <a:latin typeface="Franklin Gothic Book" panose="020B0503020102020204" pitchFamily="34" charset="0"/>
              </a:rPr>
              <a:t>Какие изменения в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b="1">
                <a:latin typeface="Franklin Gothic Book" panose="020B0503020102020204" pitchFamily="34" charset="0"/>
              </a:rPr>
              <a:t>природе происходят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b="1">
                <a:latin typeface="Franklin Gothic Book" panose="020B0503020102020204" pitchFamily="34" charset="0"/>
              </a:rPr>
              <a:t>весной?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b="1">
                <a:latin typeface="Franklin Gothic Book" panose="020B0503020102020204" pitchFamily="34" charset="0"/>
              </a:rPr>
              <a:t>Помните ли вы названия весенних месяцев?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451600" y="4767263"/>
            <a:ext cx="400050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>
                <a:latin typeface="Franklin Gothic Book" panose="020B0503020102020204" pitchFamily="34" charset="0"/>
              </a:rPr>
              <a:t>Тает снежок,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>
                <a:latin typeface="Franklin Gothic Book" panose="020B0503020102020204" pitchFamily="34" charset="0"/>
              </a:rPr>
              <a:t>Ожил лужок,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>
                <a:latin typeface="Franklin Gothic Book" panose="020B0503020102020204" pitchFamily="34" charset="0"/>
              </a:rPr>
              <a:t>День прибывает.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>
                <a:latin typeface="Franklin Gothic Book" panose="020B0503020102020204" pitchFamily="34" charset="0"/>
              </a:rPr>
              <a:t>Когда это бывает?</a:t>
            </a:r>
          </a:p>
        </p:txBody>
      </p:sp>
    </p:spTree>
    <p:extLst>
      <p:ext uri="{BB962C8B-B14F-4D97-AF65-F5344CB8AC3E}">
        <p14:creationId xmlns:p14="http://schemas.microsoft.com/office/powerpoint/2010/main" val="206606801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525" y="1044575"/>
            <a:ext cx="393223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2366963"/>
            <a:ext cx="4191000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862638" y="2395538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 b="1">
                <a:solidFill>
                  <a:srgbClr val="4E3B30"/>
                </a:solidFill>
                <a:latin typeface="Franklin Gothic Book" panose="020B0503020102020204" pitchFamily="34" charset="0"/>
              </a:rPr>
              <a:t>А какое  время года  наступает за весной? 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600">
                <a:solidFill>
                  <a:srgbClr val="FFC000"/>
                </a:solidFill>
                <a:latin typeface="Franklin Gothic Book" panose="020B0503020102020204" pitchFamily="34" charset="0"/>
              </a:rPr>
              <a:t>*</a:t>
            </a:r>
            <a:r>
              <a:rPr lang="ru-RU" altLang="ru-RU" sz="2600">
                <a:solidFill>
                  <a:srgbClr val="4E3B30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2400" b="1">
                <a:solidFill>
                  <a:srgbClr val="4E3B30"/>
                </a:solidFill>
                <a:latin typeface="Franklin Gothic Book" panose="020B0503020102020204" pitchFamily="34" charset="0"/>
              </a:rPr>
              <a:t>Помните ли вы названия летних месяцев?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>
                <a:solidFill>
                  <a:srgbClr val="4E3B30"/>
                </a:solidFill>
                <a:latin typeface="Franklin Gothic Book" panose="020B0503020102020204" pitchFamily="34" charset="0"/>
              </a:rPr>
              <a:t>Я соткано из зноя 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>
                <a:solidFill>
                  <a:srgbClr val="4E3B30"/>
                </a:solidFill>
                <a:latin typeface="Franklin Gothic Book" panose="020B0503020102020204" pitchFamily="34" charset="0"/>
              </a:rPr>
              <a:t>Несу тепло с собою,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>
                <a:solidFill>
                  <a:srgbClr val="4E3B30"/>
                </a:solidFill>
                <a:latin typeface="Franklin Gothic Book" panose="020B0503020102020204" pitchFamily="34" charset="0"/>
              </a:rPr>
              <a:t>Я реку согреваю,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>
                <a:solidFill>
                  <a:srgbClr val="4E3B30"/>
                </a:solidFill>
                <a:latin typeface="Franklin Gothic Book" panose="020B0503020102020204" pitchFamily="34" charset="0"/>
              </a:rPr>
              <a:t>Купаться приглашаю,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>
                <a:solidFill>
                  <a:srgbClr val="4E3B30"/>
                </a:solidFill>
                <a:latin typeface="Franklin Gothic Book" panose="020B0503020102020204" pitchFamily="34" charset="0"/>
              </a:rPr>
              <a:t>И любите за это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>
                <a:solidFill>
                  <a:srgbClr val="4E3B30"/>
                </a:solidFill>
                <a:latin typeface="Franklin Gothic Book" panose="020B0503020102020204" pitchFamily="34" charset="0"/>
              </a:rPr>
              <a:t>Вы все меня, Я… </a:t>
            </a: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endParaRPr lang="ru-RU" altLang="ru-RU" sz="1800">
              <a:solidFill>
                <a:srgbClr val="4E3B30"/>
              </a:solidFill>
              <a:latin typeface="Franklin Gothic Book" panose="020B0503020102020204" pitchFamily="34" charset="0"/>
            </a:endParaRPr>
          </a:p>
          <a:p>
            <a:pPr defTabSz="449263" eaLnBrk="0" fontAlgn="base" hangingPunct="0">
              <a:spcAft>
                <a:spcPct val="0"/>
              </a:spcAft>
              <a:buClr>
                <a:srgbClr val="F0A22E"/>
              </a:buClr>
              <a:buSzPct val="70000"/>
            </a:pPr>
            <a:endParaRPr lang="ru-RU" altLang="ru-RU" sz="1800">
              <a:solidFill>
                <a:srgbClr val="4E3B3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2402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13" y="144464"/>
            <a:ext cx="59372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39" y="1450975"/>
            <a:ext cx="426243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388" y="3736975"/>
            <a:ext cx="436245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830388" y="1450975"/>
            <a:ext cx="413226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По лужайке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Босиком,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Солнышком согрето,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За цветастым мотыльком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Прибежало лето.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2800" b="1">
              <a:latin typeface="Franklin Gothic Book" panose="020B0503020102020204" pitchFamily="34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6902451" y="4379913"/>
            <a:ext cx="324167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Искупалось в реке,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Полежало на песке,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Загорело,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Пролетело,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>
                <a:latin typeface="Franklin Gothic Book" panose="020B0503020102020204" pitchFamily="34" charset="0"/>
              </a:rPr>
              <a:t>И исчезло вдалеке. </a:t>
            </a:r>
          </a:p>
        </p:txBody>
      </p:sp>
    </p:spTree>
    <p:extLst>
      <p:ext uri="{BB962C8B-B14F-4D97-AF65-F5344CB8AC3E}">
        <p14:creationId xmlns:p14="http://schemas.microsoft.com/office/powerpoint/2010/main" val="179464675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Широкоэкранный</PresentationFormat>
  <Paragraphs>76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30" baseType="lpstr">
      <vt:lpstr>Microsoft YaHei</vt:lpstr>
      <vt:lpstr>Arial</vt:lpstr>
      <vt:lpstr>Arial Black</vt:lpstr>
      <vt:lpstr>Arial Unicode MS</vt:lpstr>
      <vt:lpstr>Calibri</vt:lpstr>
      <vt:lpstr>Franklin Gothic Book</vt:lpstr>
      <vt:lpstr>Times New Roman</vt:lpstr>
      <vt:lpstr>Wingdings 2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Шаповалова</dc:creator>
  <cp:lastModifiedBy>Анна Шаповалова</cp:lastModifiedBy>
  <cp:revision>1</cp:revision>
  <dcterms:created xsi:type="dcterms:W3CDTF">2014-08-19T23:57:49Z</dcterms:created>
  <dcterms:modified xsi:type="dcterms:W3CDTF">2014-08-19T23:58:23Z</dcterms:modified>
</cp:coreProperties>
</file>