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4" r:id="rId4"/>
    <p:sldId id="261" r:id="rId5"/>
    <p:sldId id="258" r:id="rId6"/>
    <p:sldId id="259" r:id="rId7"/>
    <p:sldId id="260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1801775"/>
            <a:ext cx="8689976" cy="2651471"/>
          </a:xfrm>
        </p:spPr>
        <p:txBody>
          <a:bodyPr/>
          <a:lstStyle/>
          <a:p>
            <a:r>
              <a:rPr lang="ru-RU" sz="6000" b="1" i="1" smtClean="0"/>
              <a:t>Принципы</a:t>
            </a:r>
            <a:r>
              <a:rPr lang="ru-RU" b="1" i="1" smtClean="0"/>
              <a:t> </a:t>
            </a:r>
            <a:r>
              <a:rPr lang="ru-RU" sz="6000" b="1" i="1" smtClean="0"/>
              <a:t>построения</a:t>
            </a:r>
            <a:r>
              <a:rPr lang="ru-RU" b="1" i="1" smtClean="0"/>
              <a:t> </a:t>
            </a:r>
            <a:r>
              <a:rPr lang="ru-RU" sz="6000" b="1" i="1" smtClean="0"/>
              <a:t>натурального</a:t>
            </a:r>
            <a:r>
              <a:rPr lang="ru-RU" b="1" i="1" smtClean="0"/>
              <a:t> </a:t>
            </a:r>
            <a:r>
              <a:rPr lang="ru-RU" sz="6000" b="1" i="1" smtClean="0"/>
              <a:t>ряда</a:t>
            </a:r>
            <a:endParaRPr lang="ru-RU" sz="6000" b="1" i="1"/>
          </a:p>
        </p:txBody>
      </p:sp>
    </p:spTree>
    <p:extLst>
      <p:ext uri="{BB962C8B-B14F-4D97-AF65-F5344CB8AC3E}">
        <p14:creationId xmlns:p14="http://schemas.microsoft.com/office/powerpoint/2010/main" xmlns="" val="3318290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smtClean="0"/>
              <a:t>Натуральные числа</a:t>
            </a:r>
            <a:endParaRPr lang="ru-RU" i="1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2367093"/>
            <a:ext cx="10363826" cy="1640830"/>
          </a:xfrm>
        </p:spPr>
        <p:txBody>
          <a:bodyPr/>
          <a:lstStyle/>
          <a:p>
            <a:r>
              <a:rPr lang="ru-RU" i="1" smtClean="0"/>
              <a:t>Натуральными называются числа,которые были придуманы людьми  для счёта элементов различных множеств (людей,  различных предметов), а также для  фиксирования результатов измерения величин, длины, массы, времени</a:t>
            </a:r>
            <a:endParaRPr lang="ru-RU" i="1"/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601" y="3451266"/>
            <a:ext cx="4217909" cy="32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74763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/>
              <a:t>Натуральные числа</a:t>
            </a:r>
            <a:endParaRPr lang="ru-RU" b="1" i="1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i="1" smtClean="0"/>
              <a:t>Понятие натурального числа возникло из потребностей практики. Уже в глубокой древности нужно было сравнивать между собой различные множества.</a:t>
            </a:r>
            <a:endParaRPr lang="ru-RU" i="1"/>
          </a:p>
        </p:txBody>
      </p:sp>
      <p:pic>
        <p:nvPicPr>
          <p:cNvPr id="6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499" y="3495003"/>
            <a:ext cx="4296375" cy="292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18263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smtClean="0"/>
              <a:t>Методика ознакомления с принципами построения натурального ряда</a:t>
            </a:r>
            <a:endParaRPr lang="ru-RU" b="1" i="1" u="sng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mtClean="0"/>
              <a:t>Представление о натуральном ряде чисел и его свойствах включает в себя:
• знание последовательности чисел (счет в прямом и обратном порядке, называние предыдущего и последующего числа);
• знание образования соседних чисел друг из друга (путем прибавления и вычитания единицы);
• знание связей между соседними числами (больше, меньше).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59924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smtClean="0"/>
              <a:t>Методика ознакомления с принципами построения натурального ряда</a:t>
            </a:r>
            <a:endParaRPr lang="ru-RU" b="1" i="1" u="sng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1640829"/>
          </a:xfrm>
        </p:spPr>
        <p:txBody>
          <a:bodyPr>
            <a:normAutofit lnSpcReduction="10000"/>
          </a:bodyPr>
          <a:lstStyle/>
          <a:p>
            <a:pPr algn="r"/>
            <a:r>
              <a:rPr lang="ru-RU" i="1" smtClean="0"/>
              <a:t>Предварительная работа</a:t>
            </a:r>
          </a:p>
          <a:p>
            <a:pPr algn="r"/>
            <a:r>
              <a:rPr lang="ru-RU" i="1" smtClean="0"/>
              <a:t>После обучения детей счету объектом изучения становятся числа. Дети знакомятся с образованием соседних чисел и их отношениями. Это дает представление о некоторых принципах построения числового ряда.</a:t>
            </a:r>
            <a:endParaRPr lang="ru-RU" i="1"/>
          </a:p>
        </p:txBody>
      </p:sp>
      <p:pic>
        <p:nvPicPr>
          <p:cNvPr id="6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687" y="4517501"/>
            <a:ext cx="8128000" cy="175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68325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smtClean="0"/>
              <a:t>Методика ознакомления с принципами построения натурального ряда</a:t>
            </a:r>
            <a:endParaRPr lang="ru-RU" b="1" i="1" u="sng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4400" y="1847547"/>
            <a:ext cx="10363826" cy="2902583"/>
          </a:xfrm>
        </p:spPr>
        <p:txBody>
          <a:bodyPr/>
          <a:lstStyle/>
          <a:p>
            <a:pPr algn="r"/>
            <a:r>
              <a:rPr lang="ru-RU" i="1" smtClean="0"/>
              <a:t>Наглядный материал</a:t>
            </a:r>
          </a:p>
          <a:p>
            <a:pPr algn="r"/>
            <a:r>
              <a:rPr lang="ru-RU" i="1" smtClean="0"/>
              <a:t>Множества из одинаковых элементов, различающихся одним признаком (например, цветом или формой).
Счетная лесенка</a:t>
            </a:r>
            <a:endParaRPr lang="ru-RU" i="1"/>
          </a:p>
          <a:p>
            <a:pPr algn="r"/>
            <a:r>
              <a:rPr lang="ru-RU" i="1" smtClean="0"/>
              <a:t>Возможно использование палочек </a:t>
            </a:r>
            <a:r>
              <a:rPr lang="arn-CL" i="1" smtClean="0"/>
              <a:t>X. </a:t>
            </a:r>
            <a:r>
              <a:rPr lang="ru-RU" i="1" smtClean="0"/>
              <a:t>Кюизенера, карточек с цифрами и знаками.</a:t>
            </a:r>
            <a:endParaRPr lang="ru-RU" i="1"/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301" y="4174919"/>
            <a:ext cx="3875561" cy="244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46898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smtClean="0"/>
              <a:t>Методика ознакомления с принципами построения натурального ряда</a:t>
            </a:r>
            <a:endParaRPr lang="ru-RU" b="1" i="1" u="sng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2367093"/>
            <a:ext cx="10363826" cy="1455278"/>
          </a:xfrm>
        </p:spPr>
        <p:txBody>
          <a:bodyPr/>
          <a:lstStyle/>
          <a:p>
            <a:pPr algn="r"/>
            <a:r>
              <a:rPr lang="ru-RU" i="1" smtClean="0"/>
              <a:t>Методика обучения
 с детьми четырех-пяти лет работаем с числами в пределах первого пятка, а с детьми пяти-шести лет работаем с числами второго пятка.</a:t>
            </a:r>
            <a:endParaRPr lang="ru-RU" i="1"/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4" y="3822371"/>
            <a:ext cx="3300641" cy="299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40811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smtClean="0"/>
              <a:t>Методика ознакомления  с принципами построения натурального ряда</a:t>
            </a:r>
            <a:endParaRPr lang="ru-RU" b="1" i="1" u="sng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i="1" smtClean="0"/>
              <a:t>Усложнения
1. Начинаем с чисел 1 и 2 и постепенно доходим до 9 и 10.
2. Объясняем правило: “Если число называется при счете раньше, то оно меньше. Если число называется при счете позже, то оно больше”.
3. Сравниваем числа без наглядности.
4. Используем карточки с цифрами и знаками, затем запись на листе бумаги в клетку (лучше давать в подготовительной группе).
5. Показываем транзитивность отношения “меньше” между числами: “3 &lt; 4, 4 &lt; 5, следовательно 3 &lt; 5” с использованием наглядности (например, “счетной лесенки”).
6. В подготовительной группе даем понятия “больше на ...”, “меньше на ...” на основе изучения состава числа из двух меньших чисел.</a:t>
            </a:r>
            <a:endParaRPr lang="ru-RU" i="1"/>
          </a:p>
        </p:txBody>
      </p:sp>
    </p:spTree>
    <p:extLst>
      <p:ext uri="{BB962C8B-B14F-4D97-AF65-F5344CB8AC3E}">
        <p14:creationId xmlns:p14="http://schemas.microsoft.com/office/powerpoint/2010/main" xmlns="" val="41343433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172682"/>
          </a:xfrm>
        </p:spPr>
        <p:txBody>
          <a:bodyPr/>
          <a:lstStyle/>
          <a:p>
            <a:r>
              <a:rPr lang="ru-RU" sz="6000" b="1" i="1" u="sng" smtClean="0"/>
              <a:t>Спасибо</a:t>
            </a:r>
            <a:r>
              <a:rPr lang="ru-RU" b="1" i="1" u="sng" smtClean="0"/>
              <a:t> </a:t>
            </a:r>
            <a:r>
              <a:rPr lang="ru-RU" sz="6000" b="1" i="1" u="sng" smtClean="0"/>
              <a:t>за</a:t>
            </a:r>
            <a:r>
              <a:rPr lang="ru-RU" b="1" i="1" u="sng" smtClean="0"/>
              <a:t> </a:t>
            </a:r>
            <a:r>
              <a:rPr lang="ru-RU" sz="6000" b="1" i="1" u="sng" smtClean="0"/>
              <a:t>внимание!!!</a:t>
            </a:r>
            <a:endParaRPr lang="ru-RU" b="1" i="1" u="sng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5343896"/>
            <a:ext cx="10363826" cy="447303"/>
          </a:xfrm>
        </p:spPr>
        <p:txBody>
          <a:bodyPr>
            <a:normAutofit lnSpcReduction="10000"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37424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7DEA30B4-C1AD-40E1-AD5B-2F7A7D0A1A8E}" vid="{77F83CCC-6FD8-4BD0-BC5B-3E4724AAC04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160</Words>
  <Application>Microsoft Office PowerPoint</Application>
  <PresentationFormat>Произвольный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Капля</vt:lpstr>
      <vt:lpstr>Принципы построения натурального ряда</vt:lpstr>
      <vt:lpstr>Натуральные числа</vt:lpstr>
      <vt:lpstr>Натуральные числа</vt:lpstr>
      <vt:lpstr>Методика ознакомления с принципами построения натурального ряда</vt:lpstr>
      <vt:lpstr>Методика ознакомления с принципами построения натурального ряда</vt:lpstr>
      <vt:lpstr>Методика ознакомления с принципами построения натурального ряда</vt:lpstr>
      <vt:lpstr>Методика ознакомления с принципами построения натурального ряда</vt:lpstr>
      <vt:lpstr>Методика ознакомления  с принципами построения натурального ряда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Принципы построения натурального ряда</dc:title>
  <dc:creator>sony</dc:creator>
  <cp:lastModifiedBy>sony</cp:lastModifiedBy>
  <cp:revision>9</cp:revision>
  <dcterms:modified xsi:type="dcterms:W3CDTF">2015-03-01T15:38:20Z</dcterms:modified>
</cp:coreProperties>
</file>