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7" autoAdjust="0"/>
    <p:restoredTop sz="94660"/>
  </p:normalViewPr>
  <p:slideViewPr>
    <p:cSldViewPr>
      <p:cViewPr varScale="1">
        <p:scale>
          <a:sx n="86" d="100"/>
          <a:sy n="86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7B253-6A77-4FC2-8D8D-843988D30373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5FAAC-8D23-4BD9-9AF0-D910C9FDC5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Они делятся на струнные, духовые и ударные.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5FAAC-8D23-4BD9-9AF0-D910C9FDC582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ДЕТСКИЕ МУЗЫКАЛЬНЫЕ ИНСТРУМЕНТЫ В 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ДОУ</a:t>
            </a:r>
            <a:b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</a:b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/>
            </a:r>
            <a:b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</a:b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/>
            </a:r>
            <a:b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</a:br>
            <a:endParaRPr lang="ru-RU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r"/>
            <a:r>
              <a:rPr lang="ru-RU" sz="4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Воспитатель: </a:t>
            </a:r>
            <a:r>
              <a:rPr lang="ru-RU" sz="4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Зацаринная</a:t>
            </a:r>
            <a:r>
              <a:rPr lang="ru-RU" sz="4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Е.Н.</a:t>
            </a:r>
          </a:p>
          <a:p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ст. Староминская</a:t>
            </a:r>
            <a:endParaRPr lang="ru-RU" sz="28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pPr lvl="1" algn="ctr">
              <a:buFont typeface="Wingdings" pitchFamily="2" charset="2"/>
              <a:buChar char="ü"/>
            </a:pPr>
            <a:r>
              <a:rPr lang="ru-RU" sz="4400" i="1" dirty="0" smtClean="0">
                <a:latin typeface="Gabriola" pitchFamily="82" charset="0"/>
              </a:rPr>
              <a:t>Музыка - одно из самых сильных и ярких средств воспитания детей. Приобщением к ней </a:t>
            </a:r>
            <a:r>
              <a:rPr lang="ru-RU" sz="4400" i="1" dirty="0" smtClean="0">
                <a:latin typeface="Gabriola" pitchFamily="82" charset="0"/>
              </a:rPr>
              <a:t>вводит ребенка </a:t>
            </a:r>
            <a:r>
              <a:rPr lang="ru-RU" sz="4400" i="1" dirty="0" smtClean="0">
                <a:latin typeface="Gabriola" pitchFamily="82" charset="0"/>
              </a:rPr>
              <a:t>в мир волнующих, радостных переживаний.</a:t>
            </a:r>
          </a:p>
          <a:p>
            <a:pPr algn="ctr"/>
            <a:endParaRPr lang="ru-RU" dirty="0">
              <a:latin typeface="Gabriola" pitchFamily="82" charset="0"/>
            </a:endParaRPr>
          </a:p>
        </p:txBody>
      </p:sp>
      <p:pic>
        <p:nvPicPr>
          <p:cNvPr id="4" name="Рисунок 3" descr="5e5f93e7af3490b9b290e022ac78c2a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789040"/>
            <a:ext cx="2190820" cy="2780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ru-RU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ВИДЫ ИНСТРУМЕНТОВ</a:t>
            </a:r>
            <a:endParaRPr lang="ru-RU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Gabriola" pitchFamily="82" charset="0"/>
              </a:rPr>
              <a:t>     Детские </a:t>
            </a:r>
            <a:r>
              <a:rPr lang="ru-RU" dirty="0" smtClean="0">
                <a:latin typeface="Gabriola" pitchFamily="82" charset="0"/>
              </a:rPr>
              <a:t>музыкальные игрушки и инструменты </a:t>
            </a:r>
            <a:r>
              <a:rPr lang="ru-RU" dirty="0" smtClean="0">
                <a:latin typeface="Gabriola" pitchFamily="82" charset="0"/>
              </a:rPr>
              <a:t>можно сгруппировать </a:t>
            </a:r>
            <a:r>
              <a:rPr lang="ru-RU" dirty="0" smtClean="0">
                <a:latin typeface="Gabriola" pitchFamily="82" charset="0"/>
              </a:rPr>
              <a:t>в зависимости от способа </a:t>
            </a:r>
            <a:r>
              <a:rPr lang="ru-RU" dirty="0" err="1" smtClean="0">
                <a:latin typeface="Gabriola" pitchFamily="82" charset="0"/>
              </a:rPr>
              <a:t>звукоизвлечения</a:t>
            </a:r>
            <a:r>
              <a:rPr lang="ru-RU" dirty="0" smtClean="0">
                <a:latin typeface="Gabriola" pitchFamily="82" charset="0"/>
              </a:rPr>
              <a:t> и характера </a:t>
            </a:r>
            <a:r>
              <a:rPr lang="ru-RU" dirty="0" smtClean="0">
                <a:latin typeface="Gabriola" pitchFamily="82" charset="0"/>
              </a:rPr>
              <a:t>звучания. Есть </a:t>
            </a:r>
            <a:r>
              <a:rPr lang="ru-RU" b="1" dirty="0" smtClean="0">
                <a:latin typeface="Gabriola" pitchFamily="82" charset="0"/>
              </a:rPr>
              <a:t>два типа музыкальных </a:t>
            </a:r>
            <a:r>
              <a:rPr lang="ru-RU" b="1" dirty="0" smtClean="0">
                <a:latin typeface="Gabriola" pitchFamily="82" charset="0"/>
              </a:rPr>
              <a:t>игрушек-инструментов:</a:t>
            </a:r>
            <a:endParaRPr lang="ru-RU" b="1" dirty="0" smtClean="0">
              <a:latin typeface="Gabriola" pitchFamily="82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latin typeface="Gabriola" pitchFamily="82" charset="0"/>
              </a:rPr>
              <a:t>Не озвученные музыкальные </a:t>
            </a:r>
            <a:r>
              <a:rPr lang="ru-RU" b="1" dirty="0" smtClean="0">
                <a:latin typeface="Gabriola" pitchFamily="82" charset="0"/>
              </a:rPr>
              <a:t>игрушки-инструменты:</a:t>
            </a:r>
            <a:r>
              <a:rPr lang="ru-RU" dirty="0" smtClean="0">
                <a:latin typeface="Gabriola" pitchFamily="82" charset="0"/>
              </a:rPr>
              <a:t> дети </a:t>
            </a:r>
            <a:r>
              <a:rPr lang="ru-RU" dirty="0" smtClean="0">
                <a:latin typeface="Gabriola" pitchFamily="82" charset="0"/>
              </a:rPr>
              <a:t>воображают себя музыкальными руководителями и «проводят музыкальные занятия», представляют себя пианистами. Эта деятельность способствует развитию творческого воображения и музыкально-слуховых представлений.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latin typeface="Gabriola" pitchFamily="82" charset="0"/>
              </a:rPr>
              <a:t>Звучащие музыкальные игрушки-инструменты. </a:t>
            </a:r>
            <a:endParaRPr lang="ru-RU" b="1" dirty="0">
              <a:latin typeface="Gabriola" pitchFamily="82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latin typeface="Gabriola" pitchFamily="82" charset="0"/>
              </a:rPr>
              <a:t>Звучащие музыкальные инструменты </a:t>
            </a:r>
            <a:r>
              <a:rPr lang="ru-RU" b="1" i="1" dirty="0" smtClean="0">
                <a:latin typeface="Gabriola" pitchFamily="82" charset="0"/>
              </a:rPr>
              <a:t>делятся </a:t>
            </a:r>
            <a:r>
              <a:rPr lang="ru-RU" b="1" i="1" dirty="0" smtClean="0">
                <a:latin typeface="Gabriola" pitchFamily="82" charset="0"/>
              </a:rPr>
              <a:t>на:</a:t>
            </a:r>
            <a:endParaRPr lang="ru-RU" b="1" i="1" dirty="0"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5400" i="1" dirty="0" smtClean="0">
                <a:latin typeface="Gabriola" pitchFamily="82" charset="0"/>
              </a:rPr>
              <a:t>струнные </a:t>
            </a:r>
          </a:p>
          <a:p>
            <a:pPr>
              <a:buFont typeface="Wingdings" pitchFamily="2" charset="2"/>
              <a:buChar char="v"/>
            </a:pPr>
            <a:r>
              <a:rPr lang="ru-RU" sz="5400" i="1" dirty="0" smtClean="0">
                <a:latin typeface="Gabriola" pitchFamily="82" charset="0"/>
              </a:rPr>
              <a:t>духовые  </a:t>
            </a:r>
          </a:p>
          <a:p>
            <a:pPr>
              <a:buFont typeface="Wingdings" pitchFamily="2" charset="2"/>
              <a:buChar char="v"/>
            </a:pPr>
            <a:r>
              <a:rPr lang="ru-RU" sz="5400" i="1" dirty="0" smtClean="0">
                <a:latin typeface="Gabriola" pitchFamily="82" charset="0"/>
              </a:rPr>
              <a:t>ударные</a:t>
            </a:r>
            <a:endParaRPr lang="ru-RU" sz="5400" i="1" dirty="0">
              <a:latin typeface="Gabriola" pitchFamily="82" charset="0"/>
            </a:endParaRPr>
          </a:p>
        </p:txBody>
      </p:sp>
      <p:pic>
        <p:nvPicPr>
          <p:cNvPr id="4" name="Рисунок 3" descr="31_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3573016"/>
            <a:ext cx="4210697" cy="2868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ru-RU" b="1" dirty="0" smtClean="0">
                <a:latin typeface="Gabriola" pitchFamily="82" charset="0"/>
              </a:rPr>
              <a:t>СТРУННЫЕ</a:t>
            </a:r>
            <a:r>
              <a:rPr lang="ru-RU" dirty="0" smtClean="0">
                <a:latin typeface="Gabriola" pitchFamily="82" charset="0"/>
              </a:rPr>
              <a:t> -цитры, домры балалайки и другие народные инструменты, у которых звук возникает, когда ребенок касается струны пальцами, щипками или медиатором.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>
                <a:latin typeface="Gabriola" pitchFamily="82" charset="0"/>
              </a:rPr>
              <a:t>ДУХОВЫЕ</a:t>
            </a:r>
            <a:r>
              <a:rPr lang="ru-RU" dirty="0" smtClean="0">
                <a:latin typeface="Gabriola" pitchFamily="82" charset="0"/>
              </a:rPr>
              <a:t> - свирели, флейты </a:t>
            </a:r>
            <a:r>
              <a:rPr lang="ru-RU" dirty="0" err="1" smtClean="0">
                <a:latin typeface="Gabriola" pitchFamily="82" charset="0"/>
              </a:rPr>
              <a:t>саксафоны</a:t>
            </a:r>
            <a:r>
              <a:rPr lang="ru-RU" dirty="0" smtClean="0">
                <a:latin typeface="Gabriola" pitchFamily="82" charset="0"/>
              </a:rPr>
              <a:t>, кларнеты, </a:t>
            </a:r>
            <a:r>
              <a:rPr lang="ru-RU" dirty="0" err="1" smtClean="0">
                <a:latin typeface="Gabriola" pitchFamily="82" charset="0"/>
              </a:rPr>
              <a:t>триолы</a:t>
            </a:r>
            <a:r>
              <a:rPr lang="ru-RU" dirty="0" smtClean="0">
                <a:latin typeface="Gabriola" pitchFamily="82" charset="0"/>
              </a:rPr>
              <a:t> - их звук возникает от воздуха, вдыхаемого и выдыхаемого ребенком в трубки.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>
                <a:latin typeface="Gabriola" pitchFamily="82" charset="0"/>
              </a:rPr>
              <a:t>КЛАВИШНО-ЯЗЫЧКОВЫЕ</a:t>
            </a:r>
            <a:r>
              <a:rPr lang="ru-RU" dirty="0" smtClean="0">
                <a:latin typeface="Gabriola" pitchFamily="82" charset="0"/>
              </a:rPr>
              <a:t> - баяны, аккордеоны, гармоники- издающие звук в результате нажатия клавишей, которые доставляют воздух к язычкам.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>
                <a:latin typeface="Gabriola" pitchFamily="82" charset="0"/>
              </a:rPr>
              <a:t>УДАРНО-КЛАВИШНЫЕ</a:t>
            </a:r>
            <a:r>
              <a:rPr lang="ru-RU" dirty="0" smtClean="0">
                <a:latin typeface="Gabriola" pitchFamily="82" charset="0"/>
              </a:rPr>
              <a:t> -металлофоны, ксилофоны - их звук возникает от удара молоточкам о клавишу инструмента.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>
                <a:latin typeface="Gabriola" pitchFamily="82" charset="0"/>
              </a:rPr>
              <a:t>УДАРНЫЕ</a:t>
            </a:r>
            <a:r>
              <a:rPr lang="ru-RU" dirty="0" smtClean="0">
                <a:latin typeface="Gabriola" pitchFamily="82" charset="0"/>
              </a:rPr>
              <a:t> - бубны, кастаньеты, треугольники, тарелки, барабаны - звук у них возникает от удара рукой или палочками.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Gabriola" pitchFamily="82" charset="0"/>
              </a:rPr>
              <a:t>СОДЕРЖАНИЕ И ЗАДАЧИ ОБУЧЕНИЯ</a:t>
            </a:r>
            <a:endParaRPr lang="ru-RU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Gabriola" pitchFamily="82" charset="0"/>
              </a:rPr>
              <a:t>Д</a:t>
            </a:r>
            <a:r>
              <a:rPr lang="ru-RU" dirty="0" smtClean="0">
                <a:latin typeface="Gabriola" pitchFamily="82" charset="0"/>
              </a:rPr>
              <a:t>ети </a:t>
            </a:r>
            <a:r>
              <a:rPr lang="ru-RU" dirty="0" smtClean="0">
                <a:latin typeface="Gabriola" pitchFamily="82" charset="0"/>
              </a:rPr>
              <a:t>должны знать названия инструментов, которыми они пользуются, характер звучания инструментов </a:t>
            </a:r>
            <a:endParaRPr lang="ru-RU" dirty="0" smtClean="0">
              <a:latin typeface="Gabriola" pitchFamily="82" charset="0"/>
            </a:endParaRPr>
          </a:p>
          <a:p>
            <a:r>
              <a:rPr lang="ru-RU" dirty="0" smtClean="0">
                <a:latin typeface="Gabriola" pitchFamily="82" charset="0"/>
              </a:rPr>
              <a:t>Должны </a:t>
            </a:r>
            <a:r>
              <a:rPr lang="ru-RU" dirty="0" smtClean="0">
                <a:latin typeface="Gabriola" pitchFamily="82" charset="0"/>
              </a:rPr>
              <a:t>овладеть простейшими приемами игры на разных </a:t>
            </a:r>
            <a:r>
              <a:rPr lang="ru-RU" dirty="0" smtClean="0">
                <a:latin typeface="Gabriola" pitchFamily="82" charset="0"/>
              </a:rPr>
              <a:t>инструментах</a:t>
            </a:r>
          </a:p>
          <a:p>
            <a:r>
              <a:rPr lang="ru-RU" dirty="0" smtClean="0">
                <a:latin typeface="Gabriola" pitchFamily="82" charset="0"/>
              </a:rPr>
              <a:t>Играть в оркестре, соблюдая общую динамику, темп, своевременно вступать и заканчивать игру</a:t>
            </a:r>
            <a:endParaRPr lang="ru-RU" dirty="0" smtClean="0">
              <a:latin typeface="Gabriola" pitchFamily="82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Gabriola" pitchFamily="82" charset="0"/>
              </a:rPr>
              <a:t>МУЗЫКАЛЬНЫЙ 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Gabriola" pitchFamily="82" charset="0"/>
              </a:rPr>
              <a:t>РЕПЕРТУАР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Gabriola" pitchFamily="82" charset="0"/>
              </a:rPr>
              <a:t/>
            </a:r>
            <a:b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Gabriola" pitchFamily="82" charset="0"/>
              </a:rPr>
            </a:br>
            <a:endParaRPr lang="ru-RU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i="1" dirty="0" smtClean="0">
                <a:latin typeface="Gabriola" pitchFamily="82" charset="0"/>
              </a:rPr>
              <a:t>Музыкальный </a:t>
            </a:r>
            <a:r>
              <a:rPr lang="ru-RU" b="1" i="1" dirty="0" smtClean="0">
                <a:latin typeface="Gabriola" pitchFamily="82" charset="0"/>
              </a:rPr>
              <a:t>репертуар для игры на детских музыкальных инструментах можно условно разделить на три группы:</a:t>
            </a:r>
          </a:p>
          <a:p>
            <a:pPr lvl="0"/>
            <a:r>
              <a:rPr lang="ru-RU" dirty="0" smtClean="0">
                <a:latin typeface="Gabriola" pitchFamily="82" charset="0"/>
              </a:rPr>
              <a:t>Первоначальные </a:t>
            </a:r>
            <a:r>
              <a:rPr lang="ru-RU" dirty="0" smtClean="0">
                <a:latin typeface="Gabriola" pitchFamily="82" charset="0"/>
              </a:rPr>
              <a:t>упражнения для введения в обучение игре на </a:t>
            </a:r>
            <a:r>
              <a:rPr lang="ru-RU" dirty="0" smtClean="0">
                <a:latin typeface="Gabriola" pitchFamily="82" charset="0"/>
              </a:rPr>
              <a:t>инструментах.</a:t>
            </a:r>
            <a:endParaRPr lang="ru-RU" dirty="0" smtClean="0">
              <a:latin typeface="Gabriola" pitchFamily="82" charset="0"/>
            </a:endParaRPr>
          </a:p>
          <a:p>
            <a:pPr lvl="0"/>
            <a:r>
              <a:rPr lang="ru-RU" dirty="0" err="1" smtClean="0">
                <a:latin typeface="Gabriola" pitchFamily="82" charset="0"/>
              </a:rPr>
              <a:t>Попевки</a:t>
            </a:r>
            <a:r>
              <a:rPr lang="ru-RU" dirty="0" smtClean="0">
                <a:latin typeface="Gabriola" pitchFamily="82" charset="0"/>
              </a:rPr>
              <a:t>, песенки, считалки для индивидуальной игры (преимущественно в самостоятельной деятельности).</a:t>
            </a:r>
          </a:p>
          <a:p>
            <a:pPr lvl="0"/>
            <a:r>
              <a:rPr lang="ru-RU" dirty="0" smtClean="0">
                <a:latin typeface="Gabriola" pitchFamily="82" charset="0"/>
              </a:rPr>
              <a:t>Пьесы</a:t>
            </a:r>
            <a:r>
              <a:rPr lang="ru-RU" dirty="0" smtClean="0">
                <a:latin typeface="Gabriola" pitchFamily="82" charset="0"/>
              </a:rPr>
              <a:t>, песни для коллективного исполнения.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latin typeface="Gabriola" pitchFamily="82" charset="0"/>
              </a:rPr>
              <a:t>«Роль </a:t>
            </a:r>
            <a:r>
              <a:rPr lang="ru-RU" sz="3600" b="1" i="1" dirty="0" smtClean="0">
                <a:latin typeface="Gabriola" pitchFamily="82" charset="0"/>
              </a:rPr>
              <a:t>музыкального воспитания детей дошкольного возраста очень важная, ведь в эти годы закладывается основа, на которой позже будет производиться знание художественных пристрастий человека, его представлений и </a:t>
            </a:r>
            <a:r>
              <a:rPr lang="ru-RU" sz="3600" b="1" i="1" dirty="0" smtClean="0">
                <a:latin typeface="Gabriola" pitchFamily="82" charset="0"/>
              </a:rPr>
              <a:t>вкусов»</a:t>
            </a:r>
            <a:endParaRPr lang="ru-RU" sz="3600" b="1" i="1" dirty="0">
              <a:latin typeface="Gabriola" pitchFamily="82" charset="0"/>
            </a:endParaRPr>
          </a:p>
        </p:txBody>
      </p:sp>
      <p:pic>
        <p:nvPicPr>
          <p:cNvPr id="4" name="Рисунок 3" descr="article7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725144"/>
            <a:ext cx="2371725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klav987496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420888"/>
            <a:ext cx="5328592" cy="399644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5303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None/>
            </a:pPr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buNone/>
            </a:pPr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buNone/>
            </a:pPr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abriola" pitchFamily="82" charset="0"/>
              </a:rPr>
              <a:t>БЛАГОДАРЮ ЗА ВНИМАНИЕ!</a:t>
            </a:r>
            <a:endParaRPr lang="ru-RU" sz="4800" b="1" cap="all" dirty="0">
              <a:ln/>
              <a:solidFill>
                <a:schemeClr val="accent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abriola" pitchFamily="8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342</Words>
  <Application>Microsoft Office PowerPoint</Application>
  <PresentationFormat>Экран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ДЕТСКИЕ МУЗЫКАЛЬНЫЕ ИНСТРУМЕНТЫ В ДОУ   </vt:lpstr>
      <vt:lpstr>Слайд 2</vt:lpstr>
      <vt:lpstr>ВИДЫ ИНСТРУМЕНТОВ</vt:lpstr>
      <vt:lpstr> Звучащие музыкальные инструменты делятся на:</vt:lpstr>
      <vt:lpstr>Слайд 5</vt:lpstr>
      <vt:lpstr>СОДЕРЖАНИЕ И ЗАДАЧИ ОБУЧЕНИЯ</vt:lpstr>
      <vt:lpstr>МУЗЫКАЛЬНЫЙ РЕПЕРТУАР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Lgen</dc:creator>
  <cp:lastModifiedBy>Lgen</cp:lastModifiedBy>
  <cp:revision>11</cp:revision>
  <dcterms:created xsi:type="dcterms:W3CDTF">2014-01-23T14:00:03Z</dcterms:created>
  <dcterms:modified xsi:type="dcterms:W3CDTF">2014-01-23T15:47:08Z</dcterms:modified>
</cp:coreProperties>
</file>