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3" r:id="rId15"/>
    <p:sldId id="332" r:id="rId16"/>
    <p:sldId id="334" r:id="rId17"/>
    <p:sldId id="336" r:id="rId18"/>
    <p:sldId id="335" r:id="rId19"/>
    <p:sldId id="31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3366"/>
    <a:srgbClr val="00CC00"/>
    <a:srgbClr val="CCFFCC"/>
    <a:srgbClr val="99FFCC"/>
    <a:srgbClr val="000066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>
      <p:cViewPr varScale="1">
        <p:scale>
          <a:sx n="107" d="100"/>
          <a:sy n="107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1BFD8-A698-4E04-9564-1F88E626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6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8E3992-81BF-4C44-B859-408830E8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B832-961F-4CC7-8369-0036ED146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E455-472E-4606-B3CA-D3283B6E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7134-55FC-4931-9DFE-E35F66F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4CD2-5BA5-43AD-B021-545F526F3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E36D-DBAA-4597-8B43-3F3364CF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BCB7-075B-47BE-B762-20C84C4F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95FC-53A4-4F6E-A7D5-86521A3B0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5194-EE3D-4AB1-935F-123B050A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0DDD-7091-4963-B8C3-FDF4CDE9B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B0A1-FC5E-4CDC-9A87-C77C69E7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9093-677D-494A-827E-E79A58F5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FDD0-4976-49FA-B02B-4A206E1E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062D-D047-4855-AA1F-3D94DEEEF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AE66-8219-4A54-8100-04BBAB9D3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D4D-FE29-4EC0-9F74-627258DB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1609-CCC8-4070-8F7C-DEA783447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246C-2312-4D96-A0B9-32F0A6244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31C6-F2B3-4CFD-9A7C-650C0852A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9CB5-4138-4C8A-AADB-9C3951594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D7E3-4C38-4694-A056-F7B264332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B606-2AF2-44F1-B9C8-8C79C85C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9923-BA9F-45AB-8530-0BC30E85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A6D8-7FEA-4963-89B8-B1034B8D0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8FA2-6773-4C1F-A96A-5FA043B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C3D0-9EA2-4B1C-9C7A-D7B9EEF5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4AEC-4F09-46B2-B6AA-6241047F1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0685-0217-464D-B317-2B6690E2B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9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29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0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052799A-3E3F-42AC-B2D6-26A9ED83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29754B5-B1DE-45FF-BE66-3BE456C3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8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4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716338"/>
            <a:ext cx="8820150" cy="19034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РАБОТА С РОДИТЕЛЯМИ В УСЛОВИЯХ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РЕАЛИЗАЦИИ ФГОС ДО</a:t>
            </a:r>
            <a:endParaRPr lang="en-US" sz="3200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84051" y="115888"/>
            <a:ext cx="4652445" cy="566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ГБОУ СОШ №2092 имени </a:t>
            </a:r>
            <a:r>
              <a:rPr lang="ru-RU" sz="1400" b="1" dirty="0" err="1" smtClean="0">
                <a:solidFill>
                  <a:srgbClr val="FF0000"/>
                </a:solidFill>
              </a:rPr>
              <a:t>И.Н.Кожедуба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дошкольное подразделение «</a:t>
            </a:r>
            <a:r>
              <a:rPr lang="ru-RU" sz="1400" b="1" dirty="0" err="1" smtClean="0">
                <a:solidFill>
                  <a:srgbClr val="FF0000"/>
                </a:solidFill>
              </a:rPr>
              <a:t>Кояш</a:t>
            </a:r>
            <a:r>
              <a:rPr lang="ru-RU" sz="1400" b="1" dirty="0" smtClean="0">
                <a:solidFill>
                  <a:srgbClr val="FF0000"/>
                </a:solidFill>
              </a:rPr>
              <a:t>»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4"/>
    </mc:Choice>
    <mc:Fallback xmlns="">
      <p:transition spd="slow" advTm="74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«Художественно-эстетическое развитие» </a:t>
            </a:r>
            <a:r>
              <a:rPr lang="ru-RU" sz="2400" dirty="0">
                <a:latin typeface="+mj-lt"/>
              </a:rPr>
              <a:t>— совместные рисунки и поделки, музыкально-художественная деятельность в семейных праздниках, концертах.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+mj-lt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2051" name="Picture 3" descr="C:\Users\Альсина\Desktop\фото с мероприятия\IMG_54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ьсина\Desktop\фото с мероприятия\IMG_54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9"/>
    </mc:Choice>
    <mc:Fallback xmlns="">
      <p:transition spd="slow" advTm="136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Основные задачи работы с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родителя</a:t>
            </a:r>
            <a:r>
              <a:rPr lang="ru-RU" sz="2400" dirty="0" smtClean="0">
                <a:solidFill>
                  <a:srgbClr val="FF0000"/>
                </a:solidFill>
              </a:rPr>
              <a:t>ми</a:t>
            </a: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 установить </a:t>
            </a:r>
            <a:r>
              <a:rPr lang="ru-RU" sz="2400" dirty="0"/>
              <a:t>партнерские отношения с семьей каждого воспитанника;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объединить усилия для развития и воспитания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создать атмосферу взаимопонимания, общности интересов, эмоциональной </a:t>
            </a:r>
            <a:r>
              <a:rPr lang="ru-RU" sz="2400" dirty="0" err="1"/>
              <a:t>взаимоподдержки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активизировать и обогащать воспитательные умения родителей;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поддерживать их уверенность в собственных педагогических возможностях.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6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9"/>
    </mc:Choice>
    <mc:Fallback xmlns="">
      <p:transition spd="slow" advTm="189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+mj-lt"/>
              </a:rPr>
              <a:t> </a:t>
            </a:r>
            <a:endParaRPr lang="ru-RU" sz="24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04664"/>
            <a:ext cx="71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Первый этап - “Давайте </a:t>
            </a:r>
            <a:r>
              <a:rPr lang="ru-RU" sz="2400" dirty="0">
                <a:latin typeface="+mj-lt"/>
              </a:rPr>
              <a:t>познакомимся! ”. На первом этапе родители знакомятся с детским садом, с образовательными программами, с педагогическим коллективом, раскрываются возможности совместной работы. </a:t>
            </a:r>
          </a:p>
        </p:txBody>
      </p:sp>
      <p:pic>
        <p:nvPicPr>
          <p:cNvPr id="4098" name="Picture 2" descr="C:\Users\Альсина\Desktop\фото собрание\CIMG92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75941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ьсина\Desktop\фото собрание\CIMG92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1691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5"/>
    </mc:Choice>
    <mc:Fallback xmlns="">
      <p:transition spd="slow" advTm="109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Второй этап – “Давайте подружимся! ”. На этом этапе родителям предлагаются активные методы взаимодействия: тренинги, “круглые столы”, игровые семинары.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5122" name="Picture 2" descr="G:\0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265" y="1916832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1"/>
    </mc:Choice>
    <mc:Fallback xmlns="">
      <p:transition spd="slow" advTm="159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8" name="Содержимое 13" descr="IMG_2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829" y="2564904"/>
            <a:ext cx="4038600" cy="3795713"/>
          </a:xfrm>
          <a:prstGeom prst="rect">
            <a:avLst/>
          </a:prstGeom>
        </p:spPr>
      </p:pic>
      <p:pic>
        <p:nvPicPr>
          <p:cNvPr id="6" name="Содержимое 12" descr="IMG_2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23528" y="404664"/>
            <a:ext cx="3791915" cy="356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"/>
    </mc:Choice>
    <mc:Fallback xmlns="">
      <p:transition spd="slow" advTm="81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Третий этап -</a:t>
            </a:r>
            <a:r>
              <a:rPr lang="ru-RU" sz="2400" dirty="0" smtClean="0"/>
              <a:t> </a:t>
            </a:r>
            <a:r>
              <a:rPr lang="ru-RU" sz="2400" dirty="0"/>
              <a:t>“Давайте узнавать вместе”. На этом этапе можно говорить о функционировании </a:t>
            </a:r>
            <a:r>
              <a:rPr lang="ru-RU" sz="2400" dirty="0" err="1"/>
              <a:t>родительско</a:t>
            </a:r>
            <a:r>
              <a:rPr lang="ru-RU" sz="2400" dirty="0"/>
              <a:t> – педагогического сообщества, направляющего свою деятельность на развитие ребенка (исследовательская, проектная деятельность, совместные экскурсии, посещение выставок, музеев)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3" descr="C:\Users\Альсина\Desktop\фото с мероприятия\IMG_53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28" y="2852936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ьсина\Desktop\фото с мероприятия\IMG_53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64970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0"/>
    </mc:Choice>
    <mc:Fallback xmlns="">
      <p:transition spd="slow" advTm="2281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4"/>
            <a:ext cx="8075240" cy="5772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Для успешного сотрудничества с родителями необходимо придерживаться принципов взаимодействия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Доброжелательный стиль общения педагогов с родителями.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FF0000"/>
                </a:solidFill>
              </a:rPr>
              <a:t>Позитивный настрой </a:t>
            </a:r>
            <a:r>
              <a:rPr lang="ru-RU" sz="2000" dirty="0"/>
              <a:t>на общение является тем самым прочным фундаментом, на котором строится вся работа педагогов группы с родителями. В общении воспитателя с родителями не уместны категоричность, требовательный тон. Ведь любая прекрасно выстроенная администрацией детского сада модель взаимодействия с семьей останется «моделью на бумаге», если воспитатель не выработает для себя конкретных форм корректного обращения с родителями. Педагог общается с родителями ежедневно, и именно от него зависит, каким будет отношение семьи к детскому саду в целом. Ежедневное доброжелательное взаимодействие педагогов с родителями значит гораздо больше, чем отдельное хорошо проведенное мероприятие. </a:t>
            </a:r>
          </a:p>
          <a:p>
            <a:pPr marL="0" indent="0">
              <a:buNone/>
            </a:pP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36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4"/>
    </mc:Choice>
    <mc:Fallback xmlns="">
      <p:transition spd="slow" advTm="283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4"/>
            <a:ext cx="8075240" cy="5772299"/>
          </a:xfrm>
        </p:spPr>
        <p:txBody>
          <a:bodyPr/>
          <a:lstStyle/>
          <a:p>
            <a:pPr marL="0" indent="0">
              <a:buNone/>
            </a:pPr>
            <a:endParaRPr lang="ru-RU" sz="1400" b="1" dirty="0"/>
          </a:p>
          <a:p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92695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FF0000"/>
                </a:solidFill>
              </a:rPr>
              <a:t>Индивидуальный подход </a:t>
            </a:r>
            <a:r>
              <a:rPr lang="ru-RU" sz="2000" dirty="0"/>
              <a:t>- необходим не только в работе с детьми, но и в работе с родителями. Воспитатель, общаясь с родителями, должен чувствовать ситуацию, настроение мамы или папы. Здесь и пригодится человеческое и педагогическое умение воспитателя успокоить родителя, посочувствовать и вместе подумать, как помочь ребенку в той или иной ситуации. </a:t>
            </a:r>
            <a:endParaRPr lang="ru-RU" sz="2000" dirty="0" smtClean="0"/>
          </a:p>
          <a:p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FF0000"/>
                </a:solidFill>
              </a:rPr>
              <a:t> Сотрудничество, а не наставничество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Современные мамы и папы в большинстве своем люди грамотные, осведомленные и, конечно, хорошо знающие, как им надо воспитывать своих собственных детей. Поэтому позиция наставления и простой пропаганды педагогических знаний сегодня вряд ли принесет положительные результаты. Гораздо эффективнее будут создание атмосферы взаимопомощи и поддержки семьи в сложных педагогических ситуациях, демонстрация заинтересованности коллектива детского сада разобраться в проблемах семьи и искреннее желание помочь. </a:t>
            </a:r>
          </a:p>
        </p:txBody>
      </p:sp>
    </p:spTree>
    <p:extLst>
      <p:ext uri="{BB962C8B-B14F-4D97-AF65-F5344CB8AC3E}">
        <p14:creationId xmlns:p14="http://schemas.microsoft.com/office/powerpoint/2010/main" val="2424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4"/>
    </mc:Choice>
    <mc:Fallback xmlns="">
      <p:transition spd="slow" advTm="287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4"/>
            <a:ext cx="8075240" cy="5772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Любое</a:t>
            </a:r>
            <a:r>
              <a:rPr lang="ru-RU" sz="1800" dirty="0"/>
              <a:t>, даже самое небольшое мероприятие по работе с родителями необходимо тщательно и серьезно готовить. Главное в этой работе - качество, а не количество отдельно взятых, не связанных между собой мероприятий. Слабое, плохо подготовленное родительское собрание или семинар могут негативно повлиять на положительный имидж учреждения в целом.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Динамичность</a:t>
            </a:r>
            <a:r>
              <a:rPr lang="ru-RU" sz="18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Детский сад сегодня должен находиться в режиме развития, а не функционирования, представлять собой мобильную систему, быстро реагировать на изменения социального состава родителей, их образовательные потребности и воспитательные запросы. В зависимости от этого должны меняться формы и направления работы с семьей.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Для того чтобы спланировать работу с родителями, надо хорошо знать родителей своих воспитанников.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Поэтому начинать необходимо с анализа социального состава родителей, их настроя и ожиданий от пребывания ребенка в детском саду. Проведение анкетирования, личных бесед на эту тему поможет правильно выстроить работу с родителями, сделать ее эффективной, подобрать интересные формы взаимодействия с семьей. </a:t>
            </a:r>
          </a:p>
          <a:p>
            <a:pPr marL="0" indent="0">
              <a:buNone/>
            </a:pP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3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3"/>
    </mc:Choice>
    <mc:Fallback xmlns="">
      <p:transition spd="slow" advTm="248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5334000"/>
            <a:ext cx="8686800" cy="863600"/>
          </a:xfrm>
        </p:spPr>
        <p:txBody>
          <a:bodyPr/>
          <a:lstStyle/>
          <a:p>
            <a:pPr algn="ctr" eaLnBrk="1" hangingPunct="1"/>
            <a:r>
              <a:rPr lang="ru-RU" sz="5000" smtClean="0"/>
              <a:t>Спасибо за внимание</a:t>
            </a:r>
            <a:r>
              <a:rPr lang="en-US" sz="5000" smtClean="0"/>
              <a:t>!</a:t>
            </a:r>
          </a:p>
        </p:txBody>
      </p:sp>
    </p:spTree>
  </p:cSld>
  <p:clrMapOvr>
    <a:masterClrMapping/>
  </p:clrMapOvr>
  <p:transition advTm="85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«…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дошкольник 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 </a:t>
            </a:r>
            <a:endParaRPr lang="ru-RU" sz="2800" b="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03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5"/>
    </mc:Choice>
    <mc:Fallback xmlns="">
      <p:transition spd="slow" advTm="105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dirty="0" smtClean="0">
                <a:latin typeface="+mj-lt"/>
              </a:rPr>
              <a:t>Признание </a:t>
            </a:r>
            <a:r>
              <a:rPr lang="ru-RU" sz="2400" dirty="0">
                <a:latin typeface="+mj-lt"/>
              </a:rPr>
              <a:t>приоритета семейного воспитания потребует совершенно иных отношений семьи и дошкольного учреждения. Эти отношения определяются понятиями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«сотрудничество» и «взаимодействие».</a:t>
            </a:r>
            <a:r>
              <a:rPr lang="ru-RU" sz="2400" dirty="0">
                <a:solidFill>
                  <a:srgbClr val="0000CC"/>
                </a:solidFill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FF0066"/>
                </a:solidFill>
                <a:latin typeface="+mj-lt"/>
              </a:rPr>
              <a:t>Сотрудничество</a:t>
            </a:r>
            <a:r>
              <a:rPr lang="ru-RU" sz="2400" dirty="0">
                <a:latin typeface="+mj-lt"/>
              </a:rPr>
              <a:t> – это общение «на равных», где никому не принадлежит привилегия указывать, контролировать, оценивать.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FF0066"/>
                </a:solidFill>
                <a:latin typeface="+mj-lt"/>
              </a:rPr>
              <a:t>Взаимодействие</a:t>
            </a:r>
            <a:r>
              <a:rPr lang="ru-RU" sz="2400" dirty="0">
                <a:latin typeface="+mj-lt"/>
              </a:rPr>
              <a:t> -  способ организации совместной деятельности, которая осуществляется на основании социальной перцепции и с помощью общения.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dirty="0">
                <a:latin typeface="+mj-lt"/>
              </a:rPr>
              <a:t>Перед педагогическим коллективом ДОУ должна быть поставлена </a:t>
            </a:r>
            <a:r>
              <a:rPr lang="ru-RU" sz="2400" b="1" dirty="0">
                <a:solidFill>
                  <a:srgbClr val="FF0066"/>
                </a:solidFill>
                <a:latin typeface="+mj-lt"/>
              </a:rPr>
              <a:t>цель:</a:t>
            </a:r>
            <a:r>
              <a:rPr lang="ru-RU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сделать родителей активными участниками педагогического процесса, оказав им помощь в реализации ответственности за воспитание и обучение детей</a:t>
            </a:r>
            <a:r>
              <a:rPr lang="ru-RU" sz="2400" b="1" i="1" dirty="0">
                <a:solidFill>
                  <a:srgbClr val="FF0066"/>
                </a:solidFill>
                <a:latin typeface="+mj-lt"/>
              </a:rPr>
              <a:t>.</a:t>
            </a:r>
            <a:endParaRPr lang="ru-RU" sz="2400" dirty="0">
              <a:solidFill>
                <a:srgbClr val="FF006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38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1"/>
    </mc:Choice>
    <mc:Fallback xmlns="">
      <p:transition spd="slow" advTm="252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400" dirty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Задача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детского сада </a:t>
            </a:r>
            <a:r>
              <a:rPr lang="ru-RU" sz="2400" dirty="0">
                <a:latin typeface="+mj-lt"/>
              </a:rPr>
              <a:t>«повернуться» лицом к семье, оказать ей педагогическую помощь, привлечь семью на свою сторону в плане единых подходов в воспитании ребёнка. Необходимо, чтобы детский сад и семья стали открытыми друг другу и помогли </a:t>
            </a:r>
            <a:r>
              <a:rPr lang="ru-RU" sz="2400" dirty="0"/>
              <a:t>раскрытию способностей и возможностей ребёнка. При взаимодействии работы двух структур надо учитывать дифференцированный подход к каждой семье, учитывать социальный статус и микроклимат семьи, а также родительские запросы и степень заинтересованности родителей в воспитании своих детей. </a:t>
            </a:r>
            <a:endParaRPr lang="ru-RU" sz="2400" dirty="0" smtClean="0">
              <a:solidFill>
                <a:srgbClr val="FF006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18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5"/>
    </mc:Choice>
    <mc:Fallback xmlns="">
      <p:transition spd="slow" advTm="213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400" dirty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Цель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педагогов </a:t>
            </a:r>
            <a:r>
              <a:rPr lang="ru-RU" sz="2400" dirty="0">
                <a:latin typeface="+mj-lt"/>
              </a:rPr>
              <a:t>– создать единое пространство развития ребенка в семье и ДОУ, сделать родителей участниками полноценного воспитательного процесса. Достичь высокого качества в развитии, полностью удовлетворить интересы родителей и детей, создать это единое пространство возможно при систематическом взаимодействии ДОУ и семьи. Успех в этом нелегком процессе воспитания полноценного человека зависит от уровня профессиональной компетентности педагогов и педагогической культуры родителей. </a:t>
            </a:r>
            <a:endParaRPr lang="ru-RU" sz="2400" dirty="0" smtClean="0">
              <a:solidFill>
                <a:srgbClr val="FF006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0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1"/>
    </mc:Choice>
    <mc:Fallback xmlns="">
      <p:transition spd="slow" advTm="212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Познавательное развитие» </a:t>
            </a:r>
            <a:r>
              <a:rPr lang="ru-RU" sz="2400" dirty="0">
                <a:latin typeface="+mj-lt"/>
              </a:rPr>
              <a:t>— интеллектуальное развитие ребёнка через подготовку ребёнка к конкурсам, совместные дополнительные мероприятия в семье и в детском саду.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3074" name="Picture 2" descr="C:\Users\Альсина\Desktop\фото с мероприятия\IMG_5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31" y="1844824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ьсина\Desktop\фото с мероприятия\IMG_5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32366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3"/>
    </mc:Choice>
    <mc:Fallback xmlns="">
      <p:transition spd="slow" advTm="176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«Социально-коммуникативное развитие» </a:t>
            </a:r>
            <a:r>
              <a:rPr lang="ru-RU" sz="2400" dirty="0"/>
              <a:t>— знакомство родителей на родительских собраниях </a:t>
            </a:r>
            <a:r>
              <a:rPr lang="ru-RU" sz="2400" dirty="0" smtClean="0"/>
              <a:t>с </a:t>
            </a:r>
            <a:r>
              <a:rPr lang="ru-RU" sz="2400" dirty="0"/>
              <a:t>трудностями и достижениями </a:t>
            </a:r>
            <a:r>
              <a:rPr lang="ru-RU" sz="2400" dirty="0" smtClean="0"/>
              <a:t>детей, </a:t>
            </a:r>
            <a:r>
              <a:rPr lang="ru-RU" sz="2400" dirty="0"/>
              <a:t>организация выставок …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7170" name="Picture 2" descr="http://astersoft.net/images/9/4/organizatsija-raboty-s-roditeljami-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824536" cy="37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9"/>
    </mc:Choice>
    <mc:Fallback xmlns="">
      <p:transition spd="slow" advTm="108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«Физическое-развитие» </a:t>
            </a:r>
            <a:r>
              <a:rPr lang="ru-RU" sz="2400" dirty="0">
                <a:latin typeface="+mj-lt"/>
              </a:rPr>
              <a:t>— знакомство родителей с лучшими достижениями в физкультуре других семей, организация совместных </a:t>
            </a:r>
            <a:r>
              <a:rPr lang="ru-RU" sz="2400" dirty="0" smtClean="0">
                <a:latin typeface="+mj-lt"/>
              </a:rPr>
              <a:t>соревнованиях. </a:t>
            </a:r>
            <a:r>
              <a:rPr lang="ru-RU" sz="2400" dirty="0">
                <a:latin typeface="+mj-lt"/>
              </a:rPr>
              <a:t>Знакомство родителей с эффективными средствами закаливания через оформление стендов, индивидуальных консультаций</a:t>
            </a:r>
            <a:r>
              <a:rPr lang="ru-RU" sz="2400" dirty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1026" name="Picture 2" descr="C:\Users\Альсина\Desktop\Новая папка (2)\20140527_0625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968552" cy="2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ьсина\Desktop\Новая папка (2)\20140527_065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221" y="2060848"/>
            <a:ext cx="253638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8"/>
    </mc:Choice>
    <mc:Fallback xmlns="">
      <p:transition spd="slow" advTm="1325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16800" cy="1368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075240" cy="57722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«Речевое развитие» </a:t>
            </a:r>
            <a:r>
              <a:rPr lang="ru-RU" sz="2400" dirty="0">
                <a:latin typeface="+mj-lt"/>
              </a:rPr>
              <a:t>— индивидуальное консультирование родителей по вопросам общения, круглые столы, участие в </a:t>
            </a:r>
            <a:r>
              <a:rPr lang="ru-RU" sz="2400" dirty="0" smtClean="0">
                <a:latin typeface="+mj-lt"/>
              </a:rPr>
              <a:t>конкурсах, совместное </a:t>
            </a:r>
            <a:r>
              <a:rPr lang="ru-RU" sz="2400" dirty="0">
                <a:latin typeface="+mj-lt"/>
              </a:rPr>
              <a:t>чтение детей и родителей произведений художественной литературы, консультирование родителей по выбору тематики чтения, оформление выставок.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6146" name="Picture 2" descr="C:\Users\Альсина\Desktop\фото с мероприятия\2013-12-04\15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13" y="2924944"/>
            <a:ext cx="42555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ьсина\Desktop\Фото подготовит.группа\CIMG82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790" y="292494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7"/>
    </mc:Choice>
    <mc:Fallback xmlns="">
      <p:transition spd="slow" advTm="1691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</Template>
  <TotalTime>533</TotalTime>
  <Words>946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594TGp_family_light</vt:lpstr>
      <vt:lpstr> РАБОТА С РОДИТЕЛЯМИ В УСЛОВИЯХ  РЕАЛИЗАЦИИ ФГОС ДО</vt:lpstr>
      <vt:lpstr>         «… дошкольник 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мр</cp:lastModifiedBy>
  <cp:revision>25</cp:revision>
  <dcterms:created xsi:type="dcterms:W3CDTF">2010-03-19T17:55:02Z</dcterms:created>
  <dcterms:modified xsi:type="dcterms:W3CDTF">2014-11-30T13:32:09Z</dcterms:modified>
</cp:coreProperties>
</file>