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8" r:id="rId4"/>
    <p:sldId id="282" r:id="rId5"/>
    <p:sldId id="260" r:id="rId6"/>
    <p:sldId id="275" r:id="rId7"/>
    <p:sldId id="276" r:id="rId8"/>
    <p:sldId id="277" r:id="rId9"/>
    <p:sldId id="279" r:id="rId10"/>
    <p:sldId id="280" r:id="rId11"/>
    <p:sldId id="281" r:id="rId12"/>
    <p:sldId id="270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EBEE"/>
    <a:srgbClr val="B8188E"/>
    <a:srgbClr val="800080"/>
    <a:srgbClr val="000099"/>
    <a:srgbClr val="CC0066"/>
    <a:srgbClr val="6CB10F"/>
    <a:srgbClr val="990099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6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1E412-1141-43B5-AA61-970BDA23AD85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B49B2-9E62-4A76-88FD-A88E6E1CB6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B4598-1D5A-4812-AFDF-335479D91A5A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14A07-E66E-412E-8F3D-39C3ABE181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681FD-2C81-4B36-8FF3-EF226A724D51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068D6-5077-4E49-BCAB-0A91E825E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4800" y="1554163"/>
            <a:ext cx="4267200" cy="4525962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554163"/>
            <a:ext cx="4267200" cy="4525962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C4D6A-230E-48BB-91FB-B9700037F3CF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7C2C1-4F3D-427D-8007-A5BD23D76A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4800" y="1554163"/>
            <a:ext cx="4267200" cy="4525962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24400" y="1554163"/>
            <a:ext cx="4267200" cy="2185987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724400" y="3892550"/>
            <a:ext cx="4267200" cy="21875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BCD41-D8C2-4043-85E4-43D682DCB0F9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DD092-349F-435D-AE66-30FDB71D5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525962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85AEE-533B-4BE8-8C24-84EEEF778E0D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0D768-B4E6-4DE4-A23A-1F0CC845B8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732E9-CBA3-4D8F-B628-AF5FA753BE94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27434-E152-4B51-9468-750E571C6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554163"/>
            <a:ext cx="4267200" cy="4525962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24400" y="1554163"/>
            <a:ext cx="4267200" cy="2185987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724400" y="3892550"/>
            <a:ext cx="4267200" cy="21875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956E7-ED80-4590-BE41-DBC16686CFC3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29B51-B37F-4531-931B-A9856AF6E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D0373-06D5-4A1B-AFC7-5192D23084B5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6B92A-59C5-45E5-8837-841FA6C081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518DD-A9D6-43E6-9CE9-59B4FCAF4331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D463F-28B2-4478-B6BD-F4DD25505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61B45-25E6-4774-A576-188919717835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9077E-0094-4E49-8B5E-307704DF86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045B5-A086-4074-BC3B-025F2A27A15E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7724B-0621-43E5-8F50-33E73673A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5CAB5-27EF-49E6-9E12-FFF17F5E3A1F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2CC29-9865-4507-BBBA-D43E71EBE8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1FC10-365C-492F-9737-87D1FF2EAEF8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B8C43-FFB0-43F8-BF37-E6A49F7E9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881DE-1097-4A72-88DB-5E2FF716C94F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96603-C5FC-452A-9D28-79F6B0980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58C69-8291-47A2-9083-7A2A364625EE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575C9-4E74-4DAA-967A-E3341C568D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D2CF70-EFDE-48C8-BC3B-CB0578EDCF07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420AD9-F2D9-4E20-8D7A-6C2A3F5E4F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71" r:id="rId4"/>
    <p:sldLayoutId id="2147483680" r:id="rId5"/>
    <p:sldLayoutId id="2147483670" r:id="rId6"/>
    <p:sldLayoutId id="2147483681" r:id="rId7"/>
    <p:sldLayoutId id="2147483682" r:id="rId8"/>
    <p:sldLayoutId id="2147483683" r:id="rId9"/>
    <p:sldLayoutId id="2147483669" r:id="rId10"/>
    <p:sldLayoutId id="2147483684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1775" y="2985963"/>
            <a:ext cx="7416824" cy="33843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4" name="Рисунок 3" descr="http://www.muz-urok.ru/dop_igr_sharad/0000028629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3429000"/>
            <a:ext cx="1008112" cy="129614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Рисунок 4" descr="http://www.muz-urok.ru/dop_igr_sharad/0000028629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5157192"/>
            <a:ext cx="1115616" cy="10801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Рисунок 5" descr="http://www.muz-urok.ru/dop_igr_sharad/0000028629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12976"/>
            <a:ext cx="899592" cy="316835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3317" name="Рисунок 6" descr="http://www.muz-urok.ru/dop_igr_sharad/0000028629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188913"/>
            <a:ext cx="5778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5651500" y="2133600"/>
            <a:ext cx="2613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5508625" y="2133600"/>
            <a:ext cx="2951163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3320" name="Text Box 10"/>
          <p:cNvSpPr txBox="1">
            <a:spLocks noChangeArrowheads="1"/>
          </p:cNvSpPr>
          <p:nvPr/>
        </p:nvSpPr>
        <p:spPr bwMode="auto">
          <a:xfrm>
            <a:off x="900113" y="620713"/>
            <a:ext cx="7920037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i="1">
                <a:solidFill>
                  <a:srgbClr val="9900CC"/>
                </a:solidFill>
              </a:rPr>
              <a:t>Детские музыкальные</a:t>
            </a:r>
          </a:p>
          <a:p>
            <a:pPr algn="ctr">
              <a:spcBef>
                <a:spcPct val="50000"/>
              </a:spcBef>
            </a:pPr>
            <a:r>
              <a:rPr lang="ru-RU" sz="2000">
                <a:solidFill>
                  <a:srgbClr val="9900CC"/>
                </a:solidFill>
              </a:rPr>
              <a:t> </a:t>
            </a:r>
            <a:r>
              <a:rPr lang="ru-RU" sz="4000" i="1">
                <a:solidFill>
                  <a:srgbClr val="9900CC"/>
                </a:solidFill>
              </a:rPr>
              <a:t>инструменты своими руками</a:t>
            </a:r>
          </a:p>
          <a:p>
            <a:pPr algn="ctr">
              <a:spcBef>
                <a:spcPct val="50000"/>
              </a:spcBef>
            </a:pPr>
            <a:r>
              <a:rPr lang="ru-RU" sz="2000" i="1">
                <a:solidFill>
                  <a:srgbClr val="FF0000"/>
                </a:solidFill>
              </a:rPr>
              <a:t>Мастер-класс муз. руководителя Щегориной Н.А.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/>
          </p:cNvSpPr>
          <p:nvPr>
            <p:ph type="title"/>
          </p:nvPr>
        </p:nvSpPr>
        <p:spPr bwMode="auto">
          <a:xfrm>
            <a:off x="611188" y="549275"/>
            <a:ext cx="8380412" cy="74612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cap="none" smtClean="0">
                <a:solidFill>
                  <a:srgbClr val="000099"/>
                </a:solidFill>
                <a:effectLst/>
              </a:rPr>
              <a:t>Для изготовления микрофона нам понадобятся:</a:t>
            </a:r>
          </a:p>
        </p:txBody>
      </p:sp>
      <p:pic>
        <p:nvPicPr>
          <p:cNvPr id="61448" name="Picture 8" descr="воздуш шарик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1700213"/>
            <a:ext cx="3240088" cy="4681537"/>
          </a:xfrm>
        </p:spPr>
      </p:pic>
      <p:pic>
        <p:nvPicPr>
          <p:cNvPr id="61449" name="Picture 9" descr="скотч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59338" y="1484313"/>
            <a:ext cx="3168650" cy="2232025"/>
          </a:xfrm>
        </p:spPr>
      </p:pic>
      <p:pic>
        <p:nvPicPr>
          <p:cNvPr id="61450" name="Picture 10" descr="консер банка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4284663" y="3892550"/>
            <a:ext cx="4443412" cy="25987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cap="none" smtClean="0">
                <a:effectLst/>
              </a:rPr>
              <a:t>         </a:t>
            </a:r>
            <a:r>
              <a:rPr lang="ru-RU" cap="none" smtClean="0">
                <a:solidFill>
                  <a:srgbClr val="009900"/>
                </a:solidFill>
                <a:effectLst/>
              </a:rPr>
              <a:t>Последовательность работы</a:t>
            </a:r>
          </a:p>
        </p:txBody>
      </p:sp>
      <p:sp>
        <p:nvSpPr>
          <p:cNvPr id="63493" name="Rectangl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600" smtClean="0"/>
              <a:t>               </a:t>
            </a:r>
            <a:r>
              <a:rPr lang="ru-RU" sz="2800" smtClean="0">
                <a:solidFill>
                  <a:srgbClr val="990099"/>
                </a:solidFill>
              </a:rPr>
              <a:t>Воздушный шарик как можно сильнее натягиваем на открытый верх консервной банки, закрепляем окружность скотчем.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800" smtClean="0">
                <a:solidFill>
                  <a:srgbClr val="990099"/>
                </a:solidFill>
              </a:rPr>
              <a:t>    Кроме того, это получился отличный барабан (</a:t>
            </a:r>
            <a:r>
              <a:rPr lang="ru-RU" sz="2400" smtClean="0">
                <a:solidFill>
                  <a:srgbClr val="990099"/>
                </a:solidFill>
              </a:rPr>
              <a:t>если подобрать несколько разных по размеру банок, то может получиться целая ударная установка).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800" smtClean="0">
              <a:solidFill>
                <a:srgbClr val="990099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800" smtClean="0">
              <a:solidFill>
                <a:srgbClr val="990099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1800" smtClean="0">
              <a:solidFill>
                <a:srgbClr val="990099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1800" smtClean="0">
              <a:solidFill>
                <a:srgbClr val="990099"/>
              </a:solidFill>
            </a:endParaRPr>
          </a:p>
        </p:txBody>
      </p:sp>
      <p:pic>
        <p:nvPicPr>
          <p:cNvPr id="63496" name="Picture 8" descr="микрофон 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156325" y="1341438"/>
            <a:ext cx="2663825" cy="2428875"/>
          </a:xfrm>
        </p:spPr>
      </p:pic>
      <p:pic>
        <p:nvPicPr>
          <p:cNvPr id="63503" name="Picture 15" descr="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148263" y="3892550"/>
            <a:ext cx="2952750" cy="2776538"/>
          </a:xfrm>
        </p:spPr>
      </p:pic>
      <p:sp>
        <p:nvSpPr>
          <p:cNvPr id="63508" name="AutoShape 20"/>
          <p:cNvSpPr>
            <a:spLocks noChangeArrowheads="1"/>
          </p:cNvSpPr>
          <p:nvPr/>
        </p:nvSpPr>
        <p:spPr bwMode="auto">
          <a:xfrm rot="-22790370">
            <a:off x="4335463" y="2484438"/>
            <a:ext cx="1463675" cy="550862"/>
          </a:xfrm>
          <a:prstGeom prst="rightArrow">
            <a:avLst>
              <a:gd name="adj1" fmla="val 50000"/>
              <a:gd name="adj2" fmla="val 664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10" name="AutoShape 22"/>
          <p:cNvSpPr>
            <a:spLocks noChangeArrowheads="1"/>
          </p:cNvSpPr>
          <p:nvPr/>
        </p:nvSpPr>
        <p:spPr bwMode="auto">
          <a:xfrm>
            <a:off x="3924300" y="5013325"/>
            <a:ext cx="1079500" cy="503238"/>
          </a:xfrm>
          <a:prstGeom prst="rightArrow">
            <a:avLst>
              <a:gd name="adj1" fmla="val 50000"/>
              <a:gd name="adj2" fmla="val 536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0"/>
            <a:ext cx="8686800" cy="11969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b="1" i="1" cap="none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ИЗГОТОВЛЕНИЕ ПАЛОЧЕК-ПОГРЕМУШЕК: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ru-RU" sz="2000" smtClean="0">
                <a:solidFill>
                  <a:srgbClr val="A50021"/>
                </a:solidFill>
                <a:latin typeface="Georgia" pitchFamily="18" charset="0"/>
              </a:rPr>
              <a:t>Возьмите два использованных фломастера.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ru-RU" sz="2000" smtClean="0">
                <a:solidFill>
                  <a:srgbClr val="A50021"/>
                </a:solidFill>
                <a:latin typeface="Georgia" pitchFamily="18" charset="0"/>
              </a:rPr>
              <a:t>Раскройте футляр от киндер-сюрприза, в одной части проделайте отверстие меньшее резьбы корпуса фломастера.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ru-RU" sz="2000" smtClean="0">
                <a:solidFill>
                  <a:srgbClr val="A50021"/>
                </a:solidFill>
                <a:latin typeface="Georgia" pitchFamily="18" charset="0"/>
              </a:rPr>
              <a:t>Ставьте в отверстие фломастер.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ru-RU" sz="2000" smtClean="0">
                <a:solidFill>
                  <a:srgbClr val="A50021"/>
                </a:solidFill>
                <a:latin typeface="Georgia" pitchFamily="18" charset="0"/>
              </a:rPr>
              <a:t>Футляр наполняем бисером или крупой, закрываем.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ru-RU" sz="2000" smtClean="0">
                <a:solidFill>
                  <a:srgbClr val="A50021"/>
                </a:solidFill>
                <a:latin typeface="Georgia" pitchFamily="18" charset="0"/>
              </a:rPr>
              <a:t>Оформляем футляр тканью или  цветной бумагой.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ru-RU" sz="2000" smtClean="0">
                <a:solidFill>
                  <a:srgbClr val="A50021"/>
                </a:solidFill>
                <a:latin typeface="Georgia" pitchFamily="18" charset="0"/>
              </a:rPr>
              <a:t>Погремушка  готова к использованию!</a:t>
            </a:r>
          </a:p>
        </p:txBody>
      </p:sp>
      <p:pic>
        <p:nvPicPr>
          <p:cNvPr id="26629" name="Picture 5" descr="погре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412875"/>
            <a:ext cx="4032250" cy="504031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0795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800" b="1" i="1" cap="none" smtClean="0">
                <a:solidFill>
                  <a:srgbClr val="6CB10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ИЗГОТОВЛЕНИЕ МУЗЫКАЛЬНЫХ ИНСТРУМЕНТОВ СВОИМИ РУКАМИ –</a:t>
            </a:r>
            <a:r>
              <a:rPr lang="ru-RU" sz="2800" b="1" i="1" cap="none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</a:p>
        </p:txBody>
      </p:sp>
      <p:pic>
        <p:nvPicPr>
          <p:cNvPr id="28674" name="Содержимое 4" descr="дите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1484313"/>
            <a:ext cx="3095625" cy="4608512"/>
          </a:xfrm>
        </p:spPr>
      </p:pic>
      <p:sp>
        <p:nvSpPr>
          <p:cNvPr id="28675" name="Содержимое 3"/>
          <p:cNvSpPr>
            <a:spLocks noGrp="1"/>
          </p:cNvSpPr>
          <p:nvPr>
            <p:ph sz="half" idx="2"/>
          </p:nvPr>
        </p:nvSpPr>
        <p:spPr>
          <a:xfrm>
            <a:off x="4140200" y="1412875"/>
            <a:ext cx="4851400" cy="49117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1800" b="1" smtClean="0">
                <a:latin typeface="Georgia" pitchFamily="18" charset="0"/>
              </a:rPr>
              <a:t> </a:t>
            </a:r>
            <a:r>
              <a:rPr lang="ru-RU" sz="2000" b="1" smtClean="0">
                <a:solidFill>
                  <a:srgbClr val="800080"/>
                </a:solidFill>
                <a:latin typeface="Georgia" pitchFamily="18" charset="0"/>
              </a:rPr>
              <a:t>– занятие полезное и увлекательное. Здесь нет четких правил и законов, поэтому любая идея легко превращается в реальность: раскрашивайте, привязывайте, приклеивайте, насыпайте, наливайте, экспериментируйте…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800080"/>
                </a:solidFill>
                <a:latin typeface="Georgia" pitchFamily="18" charset="0"/>
              </a:rPr>
              <a:t>Главное – делайте музыку вместе, тогда она и малышу, и вам будет приносить отличное творческое настроение!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913"/>
            <a:ext cx="8686800" cy="20161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eorgia" pitchFamily="18" charset="0"/>
              </a:rPr>
              <a:t>Спасибо за внимание!!!</a:t>
            </a:r>
            <a:endParaRPr lang="ru-RU" sz="66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Georgia" pitchFamily="18" charset="0"/>
            </a:endParaRPr>
          </a:p>
        </p:txBody>
      </p:sp>
      <p:pic>
        <p:nvPicPr>
          <p:cNvPr id="4" name="Содержимое 3" descr="2334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2348880"/>
            <a:ext cx="7920880" cy="4104456"/>
          </a:xfrm>
          <a:prstGeom prst="ellipse">
            <a:avLst/>
          </a:prstGeom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686800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1800" cap="none" smtClean="0">
                <a:effectLst/>
                <a:latin typeface="Arial" charset="0"/>
              </a:rPr>
              <a:t>       </a:t>
            </a:r>
            <a:r>
              <a:rPr lang="ru-RU" sz="2800" cap="none" smtClean="0">
                <a:solidFill>
                  <a:srgbClr val="FF0000"/>
                </a:solidFill>
                <a:effectLst/>
                <a:latin typeface="Arial" charset="0"/>
              </a:rPr>
              <a:t>Необходимость изготовления самодельных инструментов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9900CC"/>
                </a:solidFill>
                <a:latin typeface="Georgia" pitchFamily="18" charset="0"/>
              </a:rPr>
              <a:t>Сейчас в магазинах огромный выбор детских музыкальных инструментов (ДМИ), но приобрести эти игрушки удается далеко не каждому, да и необходимости в этом нет, ведь ребенок так быстро растет и развивается. А прежние игрушки перестают удовлетворять познавательным потребностям малыша. И необходимость в их обновлении растет с каждым днем.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9900CC"/>
                </a:solidFill>
                <a:latin typeface="Georgia" pitchFamily="18" charset="0"/>
              </a:rPr>
              <a:t>Есть хороший выход. Можно самостоятельно конструировать игрушки и со временем их обновлять, видоизменять. Сделанный своими руками инструмент поможет вам приучить малыша к совместному труду. Для конструирования нужно не так уж и много – желание и чуть-чуть выдумки!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9900CC"/>
                </a:solidFill>
                <a:latin typeface="Georgia" pitchFamily="18" charset="0"/>
              </a:rPr>
              <a:t>Итак, предлагаю вам проявить немного терпения и посмотрим. Что же может получиться…  Начнем?</a:t>
            </a:r>
          </a:p>
          <a:p>
            <a:pPr eaLnBrk="1" hangingPunct="1">
              <a:buFont typeface="Wingdings 2" pitchFamily="18" charset="2"/>
              <a:buNone/>
            </a:pPr>
            <a:endParaRPr lang="ru-RU" sz="2000" b="1" smtClean="0">
              <a:solidFill>
                <a:srgbClr val="9900CC"/>
              </a:solidFill>
              <a:latin typeface="Georgia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2000" smtClean="0">
              <a:solidFill>
                <a:srgbClr val="9900CC"/>
              </a:solidFill>
            </a:endParaRPr>
          </a:p>
        </p:txBody>
      </p:sp>
      <p:pic>
        <p:nvPicPr>
          <p:cNvPr id="4" name="Рисунок 3" descr="http://www.muz-urok.ru/dop_igr_sharad/0000028629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32813" y="4724400"/>
            <a:ext cx="611187" cy="1944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304800" y="476250"/>
            <a:ext cx="8686800" cy="4824413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cap="none" smtClean="0">
                <a:effectLst/>
                <a:latin typeface="Arial" charset="0"/>
              </a:rPr>
              <a:t>      </a:t>
            </a:r>
            <a:endParaRPr lang="ru-RU" sz="7200" cap="none" smtClean="0">
              <a:effectLst/>
              <a:latin typeface="Bodoni MT Poster Compressed" pitchFamily="18" charset="0"/>
            </a:endParaRPr>
          </a:p>
        </p:txBody>
      </p:sp>
      <p:sp>
        <p:nvSpPr>
          <p:cNvPr id="49159" name="WordArt 7"/>
          <p:cNvSpPr>
            <a:spLocks noChangeArrowheads="1" noChangeShapeType="1" noTextEdit="1"/>
          </p:cNvSpPr>
          <p:nvPr/>
        </p:nvSpPr>
        <p:spPr bwMode="auto">
          <a:xfrm>
            <a:off x="1116013" y="1341438"/>
            <a:ext cx="6551612" cy="453548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  Флейта        Пана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304800" y="188913"/>
            <a:ext cx="8686800" cy="1106487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cap="none" smtClean="0">
                <a:solidFill>
                  <a:srgbClr val="37A71D"/>
                </a:solidFill>
                <a:effectLst/>
                <a:latin typeface="Arial" charset="0"/>
              </a:rPr>
              <a:t>История возникновения инструмента</a:t>
            </a:r>
          </a:p>
        </p:txBody>
      </p:sp>
      <p:sp>
        <p:nvSpPr>
          <p:cNvPr id="66565" name="Rectangle 5"/>
          <p:cNvSpPr>
            <a:spLocks noGrp="1"/>
          </p:cNvSpPr>
          <p:nvPr>
            <p:ph type="body" sz="half" idx="4294967295"/>
          </p:nvPr>
        </p:nvSpPr>
        <p:spPr>
          <a:xfrm>
            <a:off x="304800" y="1554163"/>
            <a:ext cx="4267200" cy="4525962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000" smtClean="0">
                <a:solidFill>
                  <a:srgbClr val="9900CC"/>
                </a:solidFill>
                <a:latin typeface="Arial" charset="0"/>
              </a:rPr>
              <a:t>Назван этот инструмент в честь древнегреческого бога Пана, покровителя пастухов и дикой природы. Этот бог с весёлым нравом, рогами на голове и с козлиными ногами. В честь него названо созвездие Козерога. Пан полюбил прекрасную нимфу Сиринкс. Спасаясь от Пана, нимфа обратилась к богу реки с мольбой о спасении её, и тот превратил её в тростник. Пан сделал из этого тростника свирель и назвал её в память нимфы Сиринкс.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ru-RU" sz="2000" smtClean="0"/>
          </a:p>
        </p:txBody>
      </p:sp>
      <p:pic>
        <p:nvPicPr>
          <p:cNvPr id="66567" name="Picture 7" descr="пан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003800" y="1268413"/>
            <a:ext cx="3889375" cy="5256212"/>
          </a:xfrm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60350"/>
            <a:ext cx="8686800" cy="1512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ru-RU" sz="3200" b="1" i="1" cap="none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Берём 7 соломинок для сока, картон, пластилин и скотч. </a:t>
            </a:r>
          </a:p>
        </p:txBody>
      </p:sp>
      <p:pic>
        <p:nvPicPr>
          <p:cNvPr id="16389" name="Picture 5" descr="картинка №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1857375"/>
            <a:ext cx="5545138" cy="45243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6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cap="none" smtClean="0">
                <a:effectLst/>
                <a:latin typeface="Arial" charset="0"/>
              </a:rPr>
              <a:t>        </a:t>
            </a:r>
            <a:r>
              <a:rPr lang="ru-RU" cap="none" smtClean="0">
                <a:solidFill>
                  <a:srgbClr val="A50021"/>
                </a:solidFill>
                <a:effectLst/>
                <a:latin typeface="Arial" charset="0"/>
              </a:rPr>
              <a:t>Последовательность работы</a:t>
            </a:r>
          </a:p>
        </p:txBody>
      </p:sp>
      <p:sp>
        <p:nvSpPr>
          <p:cNvPr id="39943" name="Rectangle 7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800" smtClean="0">
                <a:solidFill>
                  <a:srgbClr val="9900CC"/>
                </a:solidFill>
                <a:latin typeface="Arial" charset="0"/>
              </a:rPr>
              <a:t>Отрезаем соломинки по длине так, чтобы разница между ними была около 1 см. Выкладываем их на полоске скотча в ряд по росту так, чтобы верхние концы были на одной линии. </a:t>
            </a:r>
          </a:p>
        </p:txBody>
      </p:sp>
      <p:pic>
        <p:nvPicPr>
          <p:cNvPr id="39945" name="Picture 9" descr="№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76825" y="1341438"/>
            <a:ext cx="3810000" cy="43926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cap="none" smtClean="0">
                <a:effectLst/>
                <a:latin typeface="Arial" charset="0"/>
              </a:rPr>
              <a:t>          </a:t>
            </a:r>
            <a:r>
              <a:rPr lang="ru-RU" cap="none" smtClean="0">
                <a:solidFill>
                  <a:srgbClr val="990033"/>
                </a:solidFill>
                <a:effectLst/>
                <a:latin typeface="Arial" charset="0"/>
              </a:rPr>
              <a:t>Продолжаем мастерить</a:t>
            </a:r>
          </a:p>
        </p:txBody>
      </p:sp>
      <p:sp>
        <p:nvSpPr>
          <p:cNvPr id="43017" name="Rectangle 9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800" smtClean="0">
                <a:solidFill>
                  <a:srgbClr val="990099"/>
                </a:solidFill>
                <a:latin typeface="Arial" charset="0"/>
              </a:rPr>
              <a:t>Обматываем весь ряд трубочек скотчем . Сверху трубок, спереди и сзади для жёсткости и красоты скотчем прикрепляем полоски картона, а нижнее отверстие трубок залепляем кусочками пластилина.</a:t>
            </a:r>
          </a:p>
        </p:txBody>
      </p:sp>
      <p:pic>
        <p:nvPicPr>
          <p:cNvPr id="43020" name="Picture 12" descr="№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87900" y="1125538"/>
            <a:ext cx="3384550" cy="3136900"/>
          </a:xfrm>
        </p:spPr>
      </p:pic>
      <p:pic>
        <p:nvPicPr>
          <p:cNvPr id="43021" name="Picture 13" descr="№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4284663" y="4437063"/>
            <a:ext cx="4535487" cy="22320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cap="none" smtClean="0">
                <a:effectLst/>
                <a:latin typeface="Arial" charset="0"/>
              </a:rPr>
              <a:t>     </a:t>
            </a:r>
            <a:r>
              <a:rPr lang="ru-RU" cap="none" smtClean="0">
                <a:solidFill>
                  <a:srgbClr val="37A71D"/>
                </a:solidFill>
                <a:effectLst/>
                <a:latin typeface="Arial" charset="0"/>
              </a:rPr>
              <a:t>Получаем вот такой инструмент</a:t>
            </a:r>
          </a:p>
        </p:txBody>
      </p:sp>
      <p:pic>
        <p:nvPicPr>
          <p:cNvPr id="47110" name="Picture 6" descr="№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31913" y="1412875"/>
            <a:ext cx="6408737" cy="50403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5" name="WordArt 9"/>
          <p:cNvSpPr>
            <a:spLocks noChangeArrowheads="1" noChangeShapeType="1" noTextEdit="1"/>
          </p:cNvSpPr>
          <p:nvPr/>
        </p:nvSpPr>
        <p:spPr bwMode="auto">
          <a:xfrm rot="-922575">
            <a:off x="1214438" y="1423988"/>
            <a:ext cx="7127875" cy="3890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Детский микрофон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</TotalTime>
  <Words>378</Words>
  <Application>Microsoft Office PowerPoint</Application>
  <PresentationFormat>Экран (4:3)</PresentationFormat>
  <Paragraphs>33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14</vt:i4>
      </vt:variant>
    </vt:vector>
  </HeadingPairs>
  <TitlesOfParts>
    <vt:vector size="30" baseType="lpstr">
      <vt:lpstr>Arial</vt:lpstr>
      <vt:lpstr>Franklin Gothic Medium</vt:lpstr>
      <vt:lpstr>Franklin Gothic Book</vt:lpstr>
      <vt:lpstr>Wingdings 2</vt:lpstr>
      <vt:lpstr>Calibri</vt:lpstr>
      <vt:lpstr>Georgia</vt:lpstr>
      <vt:lpstr>Bodoni MT Poster Compressed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       Необходимость изготовления самодельных инструментов</vt:lpstr>
      <vt:lpstr>      </vt:lpstr>
      <vt:lpstr>История возникновения инструмента</vt:lpstr>
      <vt:lpstr>Берём 7 соломинок для сока, картон, пластилин и скотч. </vt:lpstr>
      <vt:lpstr>        Последовательность работы</vt:lpstr>
      <vt:lpstr>          Продолжаем мастерить</vt:lpstr>
      <vt:lpstr>     Получаем вот такой инструмент</vt:lpstr>
      <vt:lpstr>Слайд 9</vt:lpstr>
      <vt:lpstr>Для изготовления микрофона нам понадобятся:</vt:lpstr>
      <vt:lpstr>         Последовательность работы</vt:lpstr>
      <vt:lpstr>ИЗГОТОВЛЕНИЕ ПАЛОЧЕК-ПОГРЕМУШЕК:</vt:lpstr>
      <vt:lpstr>ИЗГОТОВЛЕНИЕ МУЗЫКАЛЬНЫХ ИНСТРУМЕНТОВ СВОИМИ РУКАМИ – 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Детские музыкальные инструменты своими руками</dc:title>
  <cp:lastModifiedBy>Пользователь</cp:lastModifiedBy>
  <cp:revision>66</cp:revision>
  <dcterms:modified xsi:type="dcterms:W3CDTF">2013-11-17T12:56:52Z</dcterms:modified>
</cp:coreProperties>
</file>