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D08"/>
    <a:srgbClr val="1008B8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42B902-145D-42B3-A1C6-8E4B3593EBD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D9F113-989D-4E93-B0E5-53940D60D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B902-145D-42B3-A1C6-8E4B3593EBD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F113-989D-4E93-B0E5-53940D60D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B902-145D-42B3-A1C6-8E4B3593EBD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F113-989D-4E93-B0E5-53940D60D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42B902-145D-42B3-A1C6-8E4B3593EBD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D9F113-989D-4E93-B0E5-53940D60D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42B902-145D-42B3-A1C6-8E4B3593EBD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D9F113-989D-4E93-B0E5-53940D60D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B902-145D-42B3-A1C6-8E4B3593EBD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F113-989D-4E93-B0E5-53940D60D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B902-145D-42B3-A1C6-8E4B3593EBD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F113-989D-4E93-B0E5-53940D60D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42B902-145D-42B3-A1C6-8E4B3593EBD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D9F113-989D-4E93-B0E5-53940D60D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B902-145D-42B3-A1C6-8E4B3593EBD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F113-989D-4E93-B0E5-53940D60D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42B902-145D-42B3-A1C6-8E4B3593EBD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D9F113-989D-4E93-B0E5-53940D60D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42B902-145D-42B3-A1C6-8E4B3593EBD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D9F113-989D-4E93-B0E5-53940D60D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42B902-145D-42B3-A1C6-8E4B3593EBD1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D9F113-989D-4E93-B0E5-53940D60D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Прямоугольник 3"/>
          <p:cNvSpPr/>
          <p:nvPr/>
        </p:nvSpPr>
        <p:spPr>
          <a:xfrm>
            <a:off x="2285984" y="285728"/>
            <a:ext cx="6438944" cy="4154984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</a:t>
            </a:r>
            <a:r>
              <a:rPr lang="ru-RU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мнемотаблиц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чтении и запоминании литературных произведений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868" y="4572008"/>
            <a:ext cx="4429156" cy="92869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Столярова</a:t>
            </a:r>
            <a:r>
              <a:rPr kumimoji="0" lang="ru-RU" sz="1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Е.В.- воспитатель старшей группы ГБДОУ </a:t>
            </a:r>
            <a:r>
              <a:rPr kumimoji="0" lang="ru-RU" sz="18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ru-RU" sz="1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/с № 35</a:t>
            </a:r>
            <a:endParaRPr kumimoji="0" lang="ru-RU" sz="18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6286520"/>
            <a:ext cx="1875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C1D08"/>
                </a:solidFill>
              </a:rPr>
              <a:t>Пушкин 2013 год</a:t>
            </a:r>
            <a:endParaRPr lang="ru-RU" sz="1600" b="1" dirty="0">
              <a:solidFill>
                <a:srgbClr val="6C1D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142852"/>
            <a:ext cx="571504" cy="67151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rgbClr val="0070C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6C1D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мнемотехника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rgbClr val="6C1D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571604" y="285728"/>
            <a:ext cx="7215238" cy="20002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>
              <a:buNone/>
              <a:defRPr b="1" i="1">
                <a:solidFill>
                  <a:srgbClr val="1008B8"/>
                </a:solidFill>
              </a:defRPr>
            </a:lvl1pPr>
          </a:lstStyle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лету”. 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К.Д.Ушинский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1008B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214554"/>
            <a:ext cx="72866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1008B8"/>
                </a:solidFill>
              </a:rPr>
              <a:t>Мнемотехника в переводе с греческого — искусство запоминания, технология развития памяти, обеспечивающая успешное и эффективное запоминание информации. Идея: на каждое слово или словосочетание придумывается картинка и весь текст зарисовывается схематично. Любой рассказ, сказку, пословицу, стихотворение можно «записать», используя картинки или символьные знаки. Глядя на эти схемы, ребенок воспроизводит полученную информацию.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2868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C00000"/>
                </a:solidFill>
              </a:rPr>
              <a:t>Мнемотаблицы</a:t>
            </a:r>
            <a:r>
              <a:rPr lang="ru-RU" sz="2800" b="1" dirty="0" smtClean="0">
                <a:solidFill>
                  <a:srgbClr val="C00000"/>
                </a:solidFill>
              </a:rPr>
              <a:t>: </a:t>
            </a:r>
            <a:r>
              <a:rPr lang="ru-RU" sz="2800" dirty="0" smtClean="0"/>
              <a:t>                                                                  </a:t>
            </a:r>
            <a:r>
              <a:rPr lang="ru-RU" sz="2400" dirty="0" smtClean="0"/>
              <a:t>                                                                                               </a:t>
            </a:r>
            <a:r>
              <a:rPr lang="ru-RU" sz="3200" dirty="0" smtClean="0">
                <a:ln w="9525">
                  <a:solidFill>
                    <a:srgbClr val="FF3300"/>
                  </a:solidFill>
                </a:ln>
                <a:latin typeface="Times New Roman"/>
                <a:cs typeface="Times New Roman"/>
              </a:rPr>
              <a:t>    	</a:t>
            </a:r>
            <a:r>
              <a:rPr lang="ru-RU" sz="2400" dirty="0" smtClean="0"/>
              <a:t>являются дидактическим материалом по 	развитию речи;                                                                                                                                  	их можно использовать для пополнения 	словарного запаса и развития речи;                                                              	использовать при обучении пересказу и 	составлению рассказов, заучивании наизусть.</a:t>
            </a:r>
          </a:p>
        </p:txBody>
      </p:sp>
      <p:pic>
        <p:nvPicPr>
          <p:cNvPr id="1027" name="Picture 3" descr="I:\Мои документы\сайт сада\сайт сада\иконки для сайта\am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02666">
            <a:off x="312162" y="1097988"/>
            <a:ext cx="472607" cy="472607"/>
          </a:xfrm>
          <a:prstGeom prst="rect">
            <a:avLst/>
          </a:prstGeom>
          <a:noFill/>
        </p:spPr>
      </p:pic>
      <p:pic>
        <p:nvPicPr>
          <p:cNvPr id="5" name="Picture 3" descr="I:\Мои документы\сайт сада\сайт сада\иконки для сайта\am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02666">
            <a:off x="312162" y="1883806"/>
            <a:ext cx="472607" cy="472607"/>
          </a:xfrm>
          <a:prstGeom prst="rect">
            <a:avLst/>
          </a:prstGeom>
          <a:noFill/>
        </p:spPr>
      </p:pic>
      <p:pic>
        <p:nvPicPr>
          <p:cNvPr id="6" name="Picture 3" descr="I:\Мои документы\сайт сада\сайт сада\иконки для сайта\am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02666">
            <a:off x="383600" y="2598186"/>
            <a:ext cx="472607" cy="4726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3214686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 помощью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мнемотаблиц</a:t>
            </a:r>
            <a:r>
              <a:rPr lang="ru-RU" sz="2800" b="1" i="1" dirty="0" smtClean="0">
                <a:solidFill>
                  <a:srgbClr val="C00000"/>
                </a:solidFill>
              </a:rPr>
              <a:t> можно решить такие задачи:</a:t>
            </a:r>
          </a:p>
        </p:txBody>
      </p:sp>
      <p:pic>
        <p:nvPicPr>
          <p:cNvPr id="1029" name="Picture 5" descr="I:\Мои документы\сайт сада\сайт сада\иконки для сайта\LaST (Announcement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876"/>
            <a:ext cx="1000132" cy="10001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57224" y="4357694"/>
            <a:ext cx="7072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 Развитие речи и пополнение словарного 	запаса.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Преобразование образов в символы.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Развитие памяти, внимания и образного             	мышления.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Развитие мелкой моторики.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Этапы работы с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мнемотаблицами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H:\куст\DSC07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0136">
            <a:off x="695645" y="1242550"/>
            <a:ext cx="3407002" cy="2555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7686" y="1428736"/>
            <a:ext cx="44291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i="1" dirty="0" smtClean="0">
                <a:solidFill>
                  <a:srgbClr val="1008B8"/>
                </a:solidFill>
              </a:rPr>
              <a:t>Рассматривание таблицы и разбор того, что на ней изображено.</a:t>
            </a:r>
          </a:p>
          <a:p>
            <a:endParaRPr lang="ru-RU" b="1" i="1" dirty="0" smtClean="0">
              <a:solidFill>
                <a:srgbClr val="1008B8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i="1" dirty="0" smtClean="0">
                <a:solidFill>
                  <a:srgbClr val="1008B8"/>
                </a:solidFill>
              </a:rPr>
              <a:t>Перекодирование информации, т.е. преобразование из абстрактных символов в образы.</a:t>
            </a:r>
          </a:p>
        </p:txBody>
      </p:sp>
      <p:pic>
        <p:nvPicPr>
          <p:cNvPr id="6" name="Picture 2" descr="H:\куст\DSC07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7787">
            <a:off x="5473706" y="3836840"/>
            <a:ext cx="3133243" cy="2349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4000504"/>
            <a:ext cx="50006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1008B8"/>
                </a:solidFill>
              </a:rPr>
              <a:t>Пересказ сказки с опорой на символы, т.е. происходит обработка метода запоминания. Например «Стоял в поле теремок, прибежала и поселилась там мышка-норушка, лягушка-квакушка, </a:t>
            </a:r>
            <a:r>
              <a:rPr lang="ru-RU" b="1" i="1" dirty="0" err="1" smtClean="0">
                <a:solidFill>
                  <a:srgbClr val="1008B8"/>
                </a:solidFill>
              </a:rPr>
              <a:t>заяц-длинные</a:t>
            </a:r>
            <a:r>
              <a:rPr lang="ru-RU" b="1" i="1" dirty="0" smtClean="0">
                <a:solidFill>
                  <a:srgbClr val="1008B8"/>
                </a:solidFill>
              </a:rPr>
              <a:t> уши, лиса-краса, </a:t>
            </a:r>
            <a:r>
              <a:rPr lang="ru-RU" b="1" i="1" dirty="0" err="1" smtClean="0">
                <a:solidFill>
                  <a:srgbClr val="1008B8"/>
                </a:solidFill>
              </a:rPr>
              <a:t>волк-зубами</a:t>
            </a:r>
            <a:r>
              <a:rPr lang="ru-RU" b="1" i="1" dirty="0" smtClean="0">
                <a:solidFill>
                  <a:srgbClr val="1008B8"/>
                </a:solidFill>
              </a:rPr>
              <a:t> щёлк, затем пришёл медведь, но он был большой и не поместился в теремок, теремок развалился.»  </a:t>
            </a:r>
            <a:endParaRPr lang="ru-RU" b="1" i="1" dirty="0">
              <a:solidFill>
                <a:srgbClr val="1008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БДОУ\Desktop\ПЕЧАТЬ\PICT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0240">
            <a:off x="338097" y="417938"/>
            <a:ext cx="3444932" cy="2583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6248" y="1000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i="1" dirty="0" smtClean="0">
                <a:solidFill>
                  <a:srgbClr val="1008B8"/>
                </a:solidFill>
              </a:rPr>
              <a:t>Делается графическая зарисовка </a:t>
            </a:r>
            <a:r>
              <a:rPr lang="ru-RU" b="1" i="1" dirty="0" err="1" smtClean="0">
                <a:solidFill>
                  <a:srgbClr val="1008B8"/>
                </a:solidFill>
              </a:rPr>
              <a:t>мнемотаблицы</a:t>
            </a:r>
            <a:r>
              <a:rPr lang="ru-RU" b="1" i="1" dirty="0" smtClean="0">
                <a:solidFill>
                  <a:srgbClr val="1008B8"/>
                </a:solidFill>
              </a:rPr>
              <a:t>.</a:t>
            </a:r>
            <a:endParaRPr lang="ru-RU" b="1" i="1" dirty="0">
              <a:solidFill>
                <a:srgbClr val="1008B8"/>
              </a:solidFill>
            </a:endParaRPr>
          </a:p>
        </p:txBody>
      </p:sp>
      <p:pic>
        <p:nvPicPr>
          <p:cNvPr id="4" name="Picture 2" descr="C:\Users\ГБДОУ\Desktop\ПЕЧАТЬ\PICT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6185">
            <a:off x="4990042" y="2476362"/>
            <a:ext cx="3235858" cy="242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38576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1008B8"/>
                </a:solidFill>
              </a:rPr>
              <a:t>Каждая таблица может быть воспроизведена ребёнком при её показе ему. При воспроизведении сказки основной упор делается на изображение главных героев. Детям задают вопросы: «Какая сказка «спряталась» в таблицу? Про кого эта сказка?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42852"/>
            <a:ext cx="626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Мнемотаблицы</a:t>
            </a:r>
            <a:r>
              <a:rPr lang="ru-RU" sz="2800" b="1" dirty="0" smtClean="0">
                <a:solidFill>
                  <a:srgbClr val="C00000"/>
                </a:solidFill>
              </a:rPr>
              <a:t>  к  сказкам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J:\куст\DSC03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86775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42852"/>
            <a:ext cx="626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Мнемотаблицы</a:t>
            </a:r>
            <a:r>
              <a:rPr lang="ru-RU" sz="2800" b="1" dirty="0" smtClean="0">
                <a:solidFill>
                  <a:srgbClr val="C00000"/>
                </a:solidFill>
              </a:rPr>
              <a:t>  к  разучиванию стихотворений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071546"/>
            <a:ext cx="4764920" cy="559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1857364"/>
            <a:ext cx="3286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1008B8"/>
                </a:solidFill>
              </a:rPr>
              <a:t>Весна пришла</a:t>
            </a:r>
          </a:p>
          <a:p>
            <a:pPr algn="ctr"/>
            <a:endParaRPr lang="ru-RU" sz="2800" b="1" i="1" dirty="0" smtClean="0">
              <a:solidFill>
                <a:srgbClr val="1008B8"/>
              </a:solidFill>
            </a:endParaRPr>
          </a:p>
          <a:p>
            <a:r>
              <a:rPr lang="ru-RU" sz="2000" b="1" dirty="0" smtClean="0">
                <a:solidFill>
                  <a:srgbClr val="008000"/>
                </a:solidFill>
              </a:rPr>
              <a:t>По весне набухли почки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И проклюнулись листочки.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Посмотри на ветки клена –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Сколько носиков зеленых!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             Т. Дмитриев</a:t>
            </a:r>
            <a:endParaRPr lang="ru-RU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7554" y="571480"/>
            <a:ext cx="557216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1000108"/>
            <a:ext cx="300039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Мой мишка</a:t>
            </a:r>
          </a:p>
          <a:p>
            <a:pPr algn="ctr"/>
            <a:r>
              <a:rPr lang="ru-RU" b="1" i="1" dirty="0" smtClean="0"/>
              <a:t>(отрывок)</a:t>
            </a:r>
          </a:p>
          <a:p>
            <a:r>
              <a:rPr lang="ru-RU" sz="2400" b="1" dirty="0" smtClean="0">
                <a:solidFill>
                  <a:srgbClr val="6C1D08"/>
                </a:solidFill>
              </a:rPr>
              <a:t>Я рубашку сшила мишке,</a:t>
            </a:r>
          </a:p>
          <a:p>
            <a:r>
              <a:rPr lang="ru-RU" sz="2400" b="1" dirty="0" smtClean="0">
                <a:solidFill>
                  <a:srgbClr val="6C1D08"/>
                </a:solidFill>
              </a:rPr>
              <a:t>Я сошью ему штанишки,</a:t>
            </a:r>
          </a:p>
          <a:p>
            <a:r>
              <a:rPr lang="ru-RU" sz="2400" b="1" dirty="0" smtClean="0">
                <a:solidFill>
                  <a:srgbClr val="6C1D08"/>
                </a:solidFill>
              </a:rPr>
              <a:t>Надо к ним карман пришить</a:t>
            </a:r>
          </a:p>
          <a:p>
            <a:r>
              <a:rPr lang="ru-RU" sz="2400" b="1" dirty="0" smtClean="0">
                <a:solidFill>
                  <a:srgbClr val="6C1D08"/>
                </a:solidFill>
              </a:rPr>
              <a:t>И конфетку положить.</a:t>
            </a:r>
          </a:p>
          <a:p>
            <a:r>
              <a:rPr lang="ru-RU" sz="2400" b="1" dirty="0" smtClean="0">
                <a:solidFill>
                  <a:srgbClr val="6C1D08"/>
                </a:solidFill>
              </a:rPr>
              <a:t>(З.Александрова)</a:t>
            </a:r>
            <a:endParaRPr lang="ru-RU" sz="2400" b="1" dirty="0">
              <a:solidFill>
                <a:srgbClr val="6C1D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357166"/>
            <a:ext cx="7329510" cy="1180134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Мнемотаблица</a:t>
            </a:r>
            <a:r>
              <a:rPr kumimoji="0" lang="ru-RU" sz="40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для разучивания и запоминания загадок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4" y="1785926"/>
            <a:ext cx="5739731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072198" y="1714488"/>
            <a:ext cx="250031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К нам во двор забрался крот,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Роет землю у ворот.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Тонна в рот земли войдет,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Если крот откроет рот.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smtClean="0">
                <a:solidFill>
                  <a:srgbClr val="1008B8"/>
                </a:solidFill>
              </a:rPr>
              <a:t>(</a:t>
            </a:r>
            <a:r>
              <a:rPr lang="ru-RU" sz="2400" b="1" smtClean="0">
                <a:solidFill>
                  <a:srgbClr val="1008B8"/>
                </a:solidFill>
              </a:rPr>
              <a:t>экскаватор)</a:t>
            </a:r>
            <a:endParaRPr lang="ru-RU" sz="2400" b="1" dirty="0">
              <a:solidFill>
                <a:srgbClr val="1008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349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ГБДОУ</cp:lastModifiedBy>
  <cp:revision>11</cp:revision>
  <dcterms:created xsi:type="dcterms:W3CDTF">2013-04-15T07:30:15Z</dcterms:created>
  <dcterms:modified xsi:type="dcterms:W3CDTF">2014-01-31T18:39:19Z</dcterms:modified>
</cp:coreProperties>
</file>