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1"/>
  </p:notesMasterIdLst>
  <p:sldIdLst>
    <p:sldId id="289" r:id="rId3"/>
    <p:sldId id="256" r:id="rId4"/>
    <p:sldId id="286" r:id="rId5"/>
    <p:sldId id="287" r:id="rId6"/>
    <p:sldId id="288" r:id="rId7"/>
    <p:sldId id="290" r:id="rId8"/>
    <p:sldId id="291" r:id="rId9"/>
    <p:sldId id="29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0" r:id="rId18"/>
    <p:sldId id="273" r:id="rId19"/>
    <p:sldId id="274" r:id="rId20"/>
    <p:sldId id="276" r:id="rId21"/>
    <p:sldId id="278" r:id="rId22"/>
    <p:sldId id="277" r:id="rId23"/>
    <p:sldId id="283" r:id="rId24"/>
    <p:sldId id="282" r:id="rId25"/>
    <p:sldId id="281" r:id="rId26"/>
    <p:sldId id="280" r:id="rId27"/>
    <p:sldId id="293" r:id="rId28"/>
    <p:sldId id="294" r:id="rId29"/>
    <p:sldId id="29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AB0043"/>
    <a:srgbClr val="FFCCFF"/>
    <a:srgbClr val="5A278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8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517E5-847D-4AE9-BCAF-E2AAC3833E82}" type="slidenum">
              <a:rPr lang="ru-RU"/>
              <a:pPr/>
              <a:t>15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F1082-4E1B-4235-A53D-0AF02999F922}" type="slidenum">
              <a:rPr lang="ru-RU"/>
              <a:pPr/>
              <a:t>16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F97569-D98A-4EA5-9E6C-F957268A22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82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slide" Target="slide4.xml"/><Relationship Id="rId9" Type="http://schemas.openxmlformats.org/officeDocument/2006/relationships/slide" Target="slide3.xml"/><Relationship Id="rId1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3" Type="http://schemas.openxmlformats.org/officeDocument/2006/relationships/image" Target="../media/image18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Дифференциация</a:t>
            </a:r>
            <a:r>
              <a:rPr lang="ru-RU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звуков С и Ш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403648" y="3140968"/>
            <a:ext cx="4320480" cy="23762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презентации: </a:t>
            </a:r>
          </a:p>
          <a:p>
            <a:pPr algn="ctr"/>
            <a:r>
              <a:rPr lang="ru-RU" dirty="0" smtClean="0"/>
              <a:t>Воспитатель МБДОУ №6 г. Дальнереченск</a:t>
            </a:r>
          </a:p>
          <a:p>
            <a:pPr algn="ctr"/>
            <a:r>
              <a:rPr lang="ru-RU" b="1" dirty="0" smtClean="0"/>
              <a:t>Тихош Татьяна Владимировна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27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>
                <a:solidFill>
                  <a:schemeClr val="accent4">
                    <a:lumMod val="75000"/>
                  </a:schemeClr>
                </a:solidFill>
              </a:rPr>
              <a:t>КАЧЕЛИ</a:t>
            </a:r>
          </a:p>
        </p:txBody>
      </p:sp>
      <p:pic>
        <p:nvPicPr>
          <p:cNvPr id="38916" name="Picture 4" descr="16_Качел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635500"/>
            <a:ext cx="8496300" cy="185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683568" y="1196752"/>
            <a:ext cx="7776864" cy="2952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>
                <a:solidFill>
                  <a:schemeClr val="tx1"/>
                </a:solidFill>
              </a:rPr>
              <a:t>На качелях я качаюсь,</a:t>
            </a:r>
          </a:p>
          <a:p>
            <a:r>
              <a:rPr lang="ru-RU" sz="3600" b="1" i="1" dirty="0">
                <a:solidFill>
                  <a:schemeClr val="tx1"/>
                </a:solidFill>
              </a:rPr>
              <a:t>И все выше поднимаюсь.</a:t>
            </a:r>
          </a:p>
          <a:p>
            <a:r>
              <a:rPr lang="ru-RU" sz="3600" b="1" i="1" dirty="0">
                <a:solidFill>
                  <a:schemeClr val="tx1"/>
                </a:solidFill>
              </a:rPr>
              <a:t>Вверх-вниз, вверх-вниз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7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>
                <a:solidFill>
                  <a:schemeClr val="accent3"/>
                </a:solidFill>
              </a:rPr>
              <a:t>Маляр</a:t>
            </a:r>
          </a:p>
        </p:txBody>
      </p:sp>
      <p:pic>
        <p:nvPicPr>
          <p:cNvPr id="19460" name="Picture 4" descr="07_Маля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359275"/>
            <a:ext cx="8424863" cy="1982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403648" y="1556792"/>
            <a:ext cx="6768752" cy="18973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>
                <a:solidFill>
                  <a:schemeClr val="tx1"/>
                </a:solidFill>
              </a:rPr>
              <a:t>- А теперь  мы – «Маляры». Потолок покрасим мы.</a:t>
            </a:r>
          </a:p>
        </p:txBody>
      </p:sp>
    </p:spTree>
    <p:extLst>
      <p:ext uri="{BB962C8B-B14F-4D97-AF65-F5344CB8AC3E}">
        <p14:creationId xmlns:p14="http://schemas.microsoft.com/office/powerpoint/2010/main" val="16721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звук 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615840"/>
            <a:ext cx="1512168" cy="1295980"/>
          </a:xfrm>
          <a:prstGeom prst="rect">
            <a:avLst/>
          </a:prstGeom>
          <a:noFill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389981" y="687655"/>
            <a:ext cx="1584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8000" b="1" dirty="0"/>
              <a:t>А</a:t>
            </a:r>
          </a:p>
        </p:txBody>
      </p:sp>
      <p:pic>
        <p:nvPicPr>
          <p:cNvPr id="56326" name="Picture 6" descr="звук Ш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71874" y="2011094"/>
            <a:ext cx="1536230" cy="1368425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417763" y="2276475"/>
            <a:ext cx="82266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 dirty="0"/>
              <a:t>У</a:t>
            </a:r>
          </a:p>
        </p:txBody>
      </p:sp>
      <p:pic>
        <p:nvPicPr>
          <p:cNvPr id="56328" name="Picture 8" descr="звук Ш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2754" y="3450957"/>
            <a:ext cx="1676959" cy="1557873"/>
          </a:xfrm>
          <a:prstGeom prst="rect">
            <a:avLst/>
          </a:prstGeom>
          <a:noFill/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299793" y="3619768"/>
            <a:ext cx="98296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 dirty="0"/>
              <a:t>О</a:t>
            </a:r>
          </a:p>
        </p:txBody>
      </p:sp>
      <p:pic>
        <p:nvPicPr>
          <p:cNvPr id="56330" name="Picture 10" descr="звук С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9731" y="5008830"/>
            <a:ext cx="2072390" cy="1516514"/>
          </a:xfrm>
          <a:prstGeom prst="rect">
            <a:avLst/>
          </a:prstGeom>
          <a:noFill/>
        </p:spPr>
      </p:pic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389981" y="5008830"/>
            <a:ext cx="11897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 dirty="0"/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32092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4)\elephant0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2420888"/>
            <a:ext cx="388843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овая папка (4)\frog05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0"/>
            <a:ext cx="5112568" cy="37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звук Ш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188640"/>
            <a:ext cx="2952327" cy="2232248"/>
          </a:xfrm>
          <a:prstGeom prst="rect">
            <a:avLst/>
          </a:prstGeom>
          <a:noFill/>
        </p:spPr>
      </p:pic>
      <p:pic>
        <p:nvPicPr>
          <p:cNvPr id="5" name="Picture 10" descr="звук С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356992"/>
            <a:ext cx="3672408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8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ая папка (4)\green-snake-2013-vector-28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15" y="1988840"/>
            <a:ext cx="418338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Новая папка (4)\82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3204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imgpreview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575"/>
            <a:ext cx="3467522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116682"/>
            <a:ext cx="23764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57850" y="4688681"/>
            <a:ext cx="14097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4221163"/>
            <a:ext cx="20875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950" y="692150"/>
            <a:ext cx="16557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77051" y="3228975"/>
            <a:ext cx="21605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700338" y="4941888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5288" y="2060575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822451" y="27558"/>
            <a:ext cx="1289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50825" y="6453188"/>
            <a:ext cx="613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Выбери картинки со звуком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. Нажми на картинку, чтобы узнать верный ли ответ.</a:t>
            </a:r>
          </a:p>
          <a:p>
            <a:endParaRPr lang="ru-RU" sz="1200"/>
          </a:p>
        </p:txBody>
      </p:sp>
      <p:pic>
        <p:nvPicPr>
          <p:cNvPr id="13324" name="Picture 1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4221163"/>
            <a:ext cx="20875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700338" y="4941888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Новая папка (4)\green-snake-2013-vector-287x300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93" y="2572964"/>
            <a:ext cx="1512168" cy="1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imgpreview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42864"/>
            <a:ext cx="3409750" cy="24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6381750"/>
            <a:ext cx="6102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Выбери картинки со звуком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</a:t>
            </a:r>
            <a:r>
              <a:rPr lang="ru-RU" sz="1200"/>
              <a:t>. Нажми на картинку, чтобы узнать верный ли ответ.</a:t>
            </a:r>
          </a:p>
        </p:txBody>
      </p:sp>
      <p:pic>
        <p:nvPicPr>
          <p:cNvPr id="1126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875" y="1089000"/>
            <a:ext cx="20161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02263" y="188913"/>
            <a:ext cx="147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9432" y="3356768"/>
            <a:ext cx="20526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3669" y="4697412"/>
            <a:ext cx="16557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875" y="3598862"/>
            <a:ext cx="2089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27313" y="339726"/>
            <a:ext cx="1943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336799" y="4614862"/>
            <a:ext cx="18732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53287" y="620688"/>
            <a:ext cx="17287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G:\Новая папка (4)\82535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1"/>
            <a:ext cx="1296144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Картинка 42 из 69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3851920" y="836712"/>
            <a:ext cx="4896544" cy="22574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Определи звук и назови его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Картинка 42 из 69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6" y="-79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8" descr="Картинка 14 из 1437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86150"/>
            <a:ext cx="367307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0" descr="Картинка 16 из 16688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2" y="-7987"/>
            <a:ext cx="3810000" cy="346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WordArt 21"/>
          <p:cNvSpPr>
            <a:spLocks noChangeArrowheads="1" noChangeShapeType="1" noTextEdit="1"/>
          </p:cNvSpPr>
          <p:nvPr/>
        </p:nvSpPr>
        <p:spPr bwMode="auto">
          <a:xfrm>
            <a:off x="3885679" y="4653136"/>
            <a:ext cx="83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1286" name="WordArt 22"/>
          <p:cNvSpPr>
            <a:spLocks noChangeArrowheads="1" noChangeShapeType="1" noTextEdit="1"/>
          </p:cNvSpPr>
          <p:nvPr/>
        </p:nvSpPr>
        <p:spPr bwMode="auto">
          <a:xfrm>
            <a:off x="3851920" y="1584945"/>
            <a:ext cx="99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ш</a:t>
            </a:r>
          </a:p>
        </p:txBody>
      </p:sp>
    </p:spTree>
    <p:extLst>
      <p:ext uri="{BB962C8B-B14F-4D97-AF65-F5344CB8AC3E}">
        <p14:creationId xmlns:p14="http://schemas.microsoft.com/office/powerpoint/2010/main" val="7636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 animBg="1"/>
      <p:bldP spid="112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Картинка 42 из 69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0"/>
            <a:ext cx="3429000" cy="3200400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284984"/>
            <a:ext cx="3429000" cy="32004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751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train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41399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0" y="116632"/>
            <a:ext cx="4860032" cy="3960440"/>
          </a:xfrm>
          <a:prstGeom prst="cloudCallout">
            <a:avLst>
              <a:gd name="adj1" fmla="val 56293"/>
              <a:gd name="adj2" fmla="val 625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Паровоз привез нас в лес</a:t>
            </a:r>
          </a:p>
          <a:p>
            <a:r>
              <a:rPr lang="ru-RU" sz="2400" b="1" dirty="0" err="1">
                <a:solidFill>
                  <a:schemeClr val="tx1"/>
                </a:solidFill>
              </a:rPr>
              <a:t>Чух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чух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чух</a:t>
            </a:r>
            <a:r>
              <a:rPr lang="ru-RU" sz="2400" b="1" dirty="0">
                <a:solidFill>
                  <a:schemeClr val="tx1"/>
                </a:solidFill>
              </a:rPr>
              <a:t>! </a:t>
            </a:r>
            <a:r>
              <a:rPr lang="ru-RU" sz="2400" b="1" dirty="0" err="1">
                <a:solidFill>
                  <a:schemeClr val="tx1"/>
                </a:solidFill>
              </a:rPr>
              <a:t>Чух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чух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чух</a:t>
            </a:r>
            <a:r>
              <a:rPr lang="ru-RU" sz="2400" b="1" dirty="0">
                <a:solidFill>
                  <a:schemeClr val="tx1"/>
                </a:solidFill>
              </a:rPr>
              <a:t>!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Там полным полно чудес</a:t>
            </a:r>
          </a:p>
          <a:p>
            <a:r>
              <a:rPr lang="ru-RU" sz="2400" b="1" dirty="0" err="1">
                <a:solidFill>
                  <a:schemeClr val="tx1"/>
                </a:solidFill>
              </a:rPr>
              <a:t>Ммм</a:t>
            </a:r>
            <a:r>
              <a:rPr lang="ru-RU" sz="2400" b="1" dirty="0">
                <a:solidFill>
                  <a:schemeClr val="tx1"/>
                </a:solidFill>
              </a:rPr>
              <a:t>! </a:t>
            </a:r>
            <a:r>
              <a:rPr lang="ru-RU" sz="2400" b="1" dirty="0" err="1">
                <a:solidFill>
                  <a:schemeClr val="tx1"/>
                </a:solidFill>
              </a:rPr>
              <a:t>Ммм</a:t>
            </a:r>
            <a:r>
              <a:rPr lang="ru-RU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436096" y="332656"/>
            <a:ext cx="345638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Выполняем движения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Картинка 42 из 69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Картинка 45 из 1644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4067944" cy="29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cm4ambassaor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82" y="29170"/>
            <a:ext cx="397192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3347864" y="4364546"/>
            <a:ext cx="99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ш</a:t>
            </a: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3590925" y="809625"/>
            <a:ext cx="83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2716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Картинка 42 из 69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2" descr="Картинка 4 из 1546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42" y="325524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Картинка 48 из 724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-12576"/>
            <a:ext cx="3276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4178300" y="4017243"/>
            <a:ext cx="83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4211960" y="980728"/>
            <a:ext cx="99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ш</a:t>
            </a:r>
          </a:p>
        </p:txBody>
      </p:sp>
    </p:spTree>
    <p:extLst>
      <p:ext uri="{BB962C8B-B14F-4D97-AF65-F5344CB8AC3E}">
        <p14:creationId xmlns:p14="http://schemas.microsoft.com/office/powerpoint/2010/main" val="2884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Картинка 42 из 69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9"/>
          <p:cNvSpPr>
            <a:spLocks noChangeArrowheads="1" noChangeShapeType="1" noTextEdit="1"/>
          </p:cNvSpPr>
          <p:nvPr/>
        </p:nvSpPr>
        <p:spPr bwMode="auto">
          <a:xfrm>
            <a:off x="3657600" y="1905000"/>
            <a:ext cx="52292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Испекла старушка пышки</a:t>
            </a:r>
          </a:p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И сложила пышки в …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" y="3505200"/>
            <a:ext cx="6924675" cy="3124200"/>
            <a:chOff x="288" y="2208"/>
            <a:chExt cx="4362" cy="1968"/>
          </a:xfrm>
        </p:grpSpPr>
        <p:sp>
          <p:nvSpPr>
            <p:cNvPr id="2048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648" y="2736"/>
              <a:ext cx="100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миску</a:t>
              </a:r>
            </a:p>
          </p:txBody>
        </p:sp>
        <p:pic>
          <p:nvPicPr>
            <p:cNvPr id="20486" name="Picture 12" descr="Картинка 4 из 1568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208"/>
              <a:ext cx="2952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4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Картинка 42 из 69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9"/>
          <p:cNvSpPr>
            <a:spLocks noChangeArrowheads="1" noChangeShapeType="1" noTextEdit="1"/>
          </p:cNvSpPr>
          <p:nvPr/>
        </p:nvSpPr>
        <p:spPr bwMode="auto">
          <a:xfrm>
            <a:off x="2971800" y="1524000"/>
            <a:ext cx="581025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Ложится спать,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кряхтя, старушка,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Кладёт под голову …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00200" y="3581400"/>
            <a:ext cx="5762625" cy="2724150"/>
            <a:chOff x="1008" y="2256"/>
            <a:chExt cx="3630" cy="1716"/>
          </a:xfrm>
        </p:grpSpPr>
        <p:sp>
          <p:nvSpPr>
            <p:cNvPr id="1946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408" y="2592"/>
              <a:ext cx="123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подушку</a:t>
              </a:r>
            </a:p>
          </p:txBody>
        </p:sp>
        <p:pic>
          <p:nvPicPr>
            <p:cNvPr id="19462" name="Picture 12" descr="shop_group_image48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256"/>
              <a:ext cx="2100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34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Картинка 42 из 69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9"/>
          <p:cNvSpPr>
            <a:spLocks noChangeArrowheads="1" noChangeShapeType="1" noTextEdit="1"/>
          </p:cNvSpPr>
          <p:nvPr/>
        </p:nvSpPr>
        <p:spPr bwMode="auto">
          <a:xfrm>
            <a:off x="3505200" y="1600200"/>
            <a:ext cx="4953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Кошка на подушке</a:t>
            </a:r>
          </a:p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Лапкой моет ..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0" y="3771900"/>
            <a:ext cx="5181600" cy="2514600"/>
            <a:chOff x="960" y="2376"/>
            <a:chExt cx="3264" cy="1584"/>
          </a:xfrm>
        </p:grpSpPr>
        <p:sp>
          <p:nvSpPr>
            <p:cNvPr id="1843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360" y="2496"/>
              <a:ext cx="864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ушки</a:t>
              </a:r>
            </a:p>
          </p:txBody>
        </p:sp>
        <p:pic>
          <p:nvPicPr>
            <p:cNvPr id="18438" name="Picture 11" descr="Картинка 45 из 16442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376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57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Картинка 42 из 69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12"/>
          <p:cNvSpPr>
            <a:spLocks noChangeArrowheads="1" noChangeShapeType="1" noTextEdit="1"/>
          </p:cNvSpPr>
          <p:nvPr/>
        </p:nvSpPr>
        <p:spPr bwMode="auto">
          <a:xfrm>
            <a:off x="3048000" y="1752600"/>
            <a:ext cx="583882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Как – то вечером старушки</a:t>
            </a:r>
          </a:p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Пили чай и грызли ….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00200" y="3276600"/>
            <a:ext cx="5514975" cy="3152775"/>
            <a:chOff x="1008" y="2064"/>
            <a:chExt cx="3474" cy="1986"/>
          </a:xfrm>
        </p:grpSpPr>
        <p:sp>
          <p:nvSpPr>
            <p:cNvPr id="174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600" y="2496"/>
              <a:ext cx="88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сушки</a:t>
              </a:r>
            </a:p>
          </p:txBody>
        </p:sp>
        <p:pic>
          <p:nvPicPr>
            <p:cNvPr id="17414" name="Picture 15" descr="Картинка 8 из 1447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064"/>
              <a:ext cx="2400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32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78907367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Знайк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3DFE0"/>
              </a:clrFrom>
              <a:clrTo>
                <a:srgbClr val="E3DFE0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94307" y="2348880"/>
            <a:ext cx="2700338" cy="3600450"/>
          </a:xfrm>
          <a:prstGeom prst="rect">
            <a:avLst/>
          </a:prstGeom>
          <a:noFill/>
        </p:spPr>
      </p:pic>
      <p:pic>
        <p:nvPicPr>
          <p:cNvPr id="7" name="Picture 7" descr="j86509_1257280459[1]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00808"/>
            <a:ext cx="4248472" cy="4248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8514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204864"/>
            <a:ext cx="3888431" cy="4104456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27784" y="708025"/>
            <a:ext cx="5112568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8851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Молодцы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74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ej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6724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175448" y="1124744"/>
            <a:ext cx="4968552" cy="4797152"/>
          </a:xfrm>
          <a:prstGeom prst="cloudCallout">
            <a:avLst>
              <a:gd name="adj1" fmla="val -64828"/>
              <a:gd name="adj2" fmla="val 380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Вот идет сердитый еж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Пффф</a:t>
            </a:r>
            <a:r>
              <a:rPr lang="ru-RU" sz="2800" b="1" dirty="0">
                <a:solidFill>
                  <a:schemeClr val="tx1"/>
                </a:solidFill>
              </a:rPr>
              <a:t>! </a:t>
            </a:r>
            <a:r>
              <a:rPr lang="ru-RU" sz="2800" b="1" dirty="0" err="1">
                <a:solidFill>
                  <a:schemeClr val="tx1"/>
                </a:solidFill>
              </a:rPr>
              <a:t>Пффф</a:t>
            </a:r>
            <a:r>
              <a:rPr lang="ru-RU" sz="2800" b="1" dirty="0">
                <a:solidFill>
                  <a:schemeClr val="tx1"/>
                </a:solidFill>
              </a:rPr>
              <a:t>!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Где же носик? Не поймешь</a:t>
            </a:r>
          </a:p>
          <a:p>
            <a:r>
              <a:rPr lang="ru-RU" sz="2800" b="1" dirty="0" err="1">
                <a:solidFill>
                  <a:schemeClr val="tx1"/>
                </a:solidFill>
              </a:rPr>
              <a:t>Ффр</a:t>
            </a:r>
            <a:r>
              <a:rPr lang="ru-RU" sz="2800" b="1" dirty="0">
                <a:solidFill>
                  <a:schemeClr val="tx1"/>
                </a:solidFill>
              </a:rPr>
              <a:t>! </a:t>
            </a:r>
            <a:r>
              <a:rPr lang="ru-RU" sz="2800" b="1" dirty="0" err="1">
                <a:solidFill>
                  <a:schemeClr val="tx1"/>
                </a:solidFill>
              </a:rPr>
              <a:t>Ффр</a:t>
            </a:r>
            <a:r>
              <a:rPr lang="ru-RU" sz="28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4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bee0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3924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5076056" y="1556792"/>
            <a:ext cx="4067944" cy="4392488"/>
          </a:xfrm>
          <a:prstGeom prst="cloudCallout">
            <a:avLst>
              <a:gd name="adj1" fmla="val -80762"/>
              <a:gd name="adj2" fmla="val 125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Вот веселая пчела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Детям меду принесла.</a:t>
            </a:r>
          </a:p>
          <a:p>
            <a:r>
              <a:rPr lang="ru-RU" sz="2000" b="1" dirty="0" err="1">
                <a:solidFill>
                  <a:schemeClr val="tx1"/>
                </a:solidFill>
              </a:rPr>
              <a:t>Ззз</a:t>
            </a:r>
            <a:r>
              <a:rPr lang="ru-RU" sz="2000" b="1" dirty="0">
                <a:solidFill>
                  <a:schemeClr val="tx1"/>
                </a:solidFill>
              </a:rPr>
              <a:t>! </a:t>
            </a:r>
            <a:r>
              <a:rPr lang="ru-RU" sz="2000" b="1" dirty="0" err="1">
                <a:solidFill>
                  <a:schemeClr val="tx1"/>
                </a:solidFill>
              </a:rPr>
              <a:t>Ззз</a:t>
            </a:r>
            <a:r>
              <a:rPr lang="ru-RU" sz="2000" b="1" dirty="0">
                <a:solidFill>
                  <a:schemeClr val="tx1"/>
                </a:solidFill>
              </a:rPr>
              <a:t>!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Села нам на локоток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ЗЗЗ!ЗЗЗ!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Полетела на носок!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ЗЗЗ! ЗЗЗ!</a:t>
            </a:r>
          </a:p>
        </p:txBody>
      </p:sp>
    </p:spTree>
    <p:extLst>
      <p:ext uri="{BB962C8B-B14F-4D97-AF65-F5344CB8AC3E}">
        <p14:creationId xmlns:p14="http://schemas.microsoft.com/office/powerpoint/2010/main" val="8501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onkey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5364088" y="1988840"/>
            <a:ext cx="3506688" cy="3672408"/>
          </a:xfrm>
          <a:prstGeom prst="cloudCallout">
            <a:avLst>
              <a:gd name="adj1" fmla="val -68503"/>
              <a:gd name="adj2" fmla="val 391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</a:rPr>
              <a:t>Пчелку ослик испугал:</a:t>
            </a:r>
          </a:p>
          <a:p>
            <a:r>
              <a:rPr lang="ru-RU" sz="2000" b="1" i="1" dirty="0" err="1">
                <a:solidFill>
                  <a:schemeClr val="tx1"/>
                </a:solidFill>
              </a:rPr>
              <a:t>Йаа</a:t>
            </a:r>
            <a:r>
              <a:rPr lang="ru-RU" sz="2000" b="1" i="1" dirty="0">
                <a:solidFill>
                  <a:schemeClr val="tx1"/>
                </a:solidFill>
              </a:rPr>
              <a:t>! </a:t>
            </a:r>
            <a:r>
              <a:rPr lang="ru-RU" sz="2000" b="1" i="1" dirty="0" err="1">
                <a:solidFill>
                  <a:schemeClr val="tx1"/>
                </a:solidFill>
              </a:rPr>
              <a:t>Йаа</a:t>
            </a:r>
            <a:r>
              <a:rPr lang="ru-RU" sz="2000" b="1" i="1" dirty="0">
                <a:solidFill>
                  <a:schemeClr val="tx1"/>
                </a:solidFill>
              </a:rPr>
              <a:t>! </a:t>
            </a:r>
            <a:r>
              <a:rPr lang="ru-RU" sz="2000" b="1" i="1" dirty="0" err="1">
                <a:solidFill>
                  <a:schemeClr val="tx1"/>
                </a:solidFill>
              </a:rPr>
              <a:t>Йаа</a:t>
            </a:r>
            <a:r>
              <a:rPr lang="ru-RU" sz="2000" b="1" i="1" dirty="0">
                <a:solidFill>
                  <a:schemeClr val="tx1"/>
                </a:solidFill>
              </a:rPr>
              <a:t>!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На весь лес он закричал:</a:t>
            </a:r>
          </a:p>
          <a:p>
            <a:r>
              <a:rPr lang="ru-RU" sz="2000" b="1" i="1" dirty="0" err="1">
                <a:solidFill>
                  <a:schemeClr val="tx1"/>
                </a:solidFill>
              </a:rPr>
              <a:t>Йаа</a:t>
            </a:r>
            <a:r>
              <a:rPr lang="ru-RU" sz="2000" b="1" i="1" dirty="0">
                <a:solidFill>
                  <a:schemeClr val="tx1"/>
                </a:solidFill>
              </a:rPr>
              <a:t>! </a:t>
            </a:r>
            <a:r>
              <a:rPr lang="ru-RU" sz="2000" b="1" i="1" dirty="0" err="1">
                <a:solidFill>
                  <a:schemeClr val="tx1"/>
                </a:solidFill>
              </a:rPr>
              <a:t>Йаа</a:t>
            </a:r>
            <a:r>
              <a:rPr lang="ru-RU" sz="2000" b="1" i="1" dirty="0">
                <a:solidFill>
                  <a:schemeClr val="tx1"/>
                </a:solidFill>
              </a:rPr>
              <a:t>! </a:t>
            </a:r>
            <a:r>
              <a:rPr lang="ru-RU" sz="2000" b="1" i="1" dirty="0" err="1">
                <a:solidFill>
                  <a:schemeClr val="tx1"/>
                </a:solidFill>
              </a:rPr>
              <a:t>Йаа</a:t>
            </a:r>
            <a:r>
              <a:rPr lang="ru-RU" sz="2000" b="1" i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20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imgpreview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imgprevie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051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5364088" y="2060849"/>
            <a:ext cx="3779912" cy="4157586"/>
          </a:xfrm>
          <a:prstGeom prst="cloudCallout">
            <a:avLst>
              <a:gd name="adj1" fmla="val -77825"/>
              <a:gd name="adj2" fmla="val 38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Гуси по небу летят, </a:t>
            </a:r>
          </a:p>
          <a:p>
            <a:r>
              <a:rPr lang="ru-RU" sz="2400" b="1" dirty="0"/>
              <a:t>Гуси ослику гудят:</a:t>
            </a:r>
          </a:p>
          <a:p>
            <a:r>
              <a:rPr lang="ru-RU" sz="2400" b="1" dirty="0" err="1"/>
              <a:t>Гу,гу,гу</a:t>
            </a:r>
            <a:r>
              <a:rPr lang="ru-RU" sz="2400" b="1" dirty="0"/>
              <a:t>! </a:t>
            </a:r>
            <a:r>
              <a:rPr lang="ru-RU" sz="2400" b="1" dirty="0" err="1"/>
              <a:t>Гу,гу,гу</a:t>
            </a:r>
            <a:r>
              <a:rPr lang="ru-RU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08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167336" y="1772816"/>
            <a:ext cx="5976664" cy="4464496"/>
          </a:xfrm>
          <a:prstGeom prst="cloudCallout">
            <a:avLst>
              <a:gd name="adj1" fmla="val -66971"/>
              <a:gd name="adj2" fmla="val 90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</a:rPr>
              <a:t>Устали? Нужно отдыхать,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Сесть и сладко позевать.</a:t>
            </a:r>
          </a:p>
        </p:txBody>
      </p:sp>
    </p:spTree>
    <p:extLst>
      <p:ext uri="{BB962C8B-B14F-4D97-AF65-F5344CB8AC3E}">
        <p14:creationId xmlns:p14="http://schemas.microsoft.com/office/powerpoint/2010/main" val="5040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8600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9472" y="1412776"/>
            <a:ext cx="4283968" cy="3672408"/>
          </a:xfrm>
          <a:prstGeom prst="cloudCallout">
            <a:avLst>
              <a:gd name="adj1" fmla="val 52722"/>
              <a:gd name="adj2" fmla="val 4294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«</a:t>
            </a:r>
            <a:r>
              <a:rPr lang="ru-RU" sz="3600" b="1" dirty="0" err="1"/>
              <a:t>крекс-пекс-фекс</a:t>
            </a:r>
            <a:r>
              <a:rPr lang="ru-RU" sz="3600" b="1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5137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4">
                    <a:lumMod val="75000"/>
                  </a:schemeClr>
                </a:solidFill>
              </a:rPr>
              <a:t>ЧАСИКИ</a:t>
            </a:r>
          </a:p>
        </p:txBody>
      </p:sp>
      <p:pic>
        <p:nvPicPr>
          <p:cNvPr id="40964" name="Picture 4" descr="17_Часи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523" y="4077072"/>
            <a:ext cx="8208962" cy="23778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115616" y="1340768"/>
            <a:ext cx="6984776" cy="28083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 играть в часы готовы?</a:t>
            </a:r>
          </a:p>
          <a:p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Словно маятник часов</a:t>
            </a:r>
          </a:p>
          <a:p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Язычок качаем так:</a:t>
            </a:r>
          </a:p>
          <a:p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Тик-так, тик, так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119</TotalTime>
  <Words>279</Words>
  <Application>Microsoft Office PowerPoint</Application>
  <PresentationFormat>Экран (4:3)</PresentationFormat>
  <Paragraphs>70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TS030005343</vt:lpstr>
      <vt:lpstr>Дифференциация звуков С и 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ЧАСИКИ</vt:lpstr>
      <vt:lpstr>КАЧЕЛИ</vt:lpstr>
      <vt:lpstr>Маляр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HP</dc:creator>
  <cp:lastModifiedBy>HP</cp:lastModifiedBy>
  <cp:revision>15</cp:revision>
  <dcterms:created xsi:type="dcterms:W3CDTF">2014-02-26T00:29:30Z</dcterms:created>
  <dcterms:modified xsi:type="dcterms:W3CDTF">2014-03-05T14:33:02Z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