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256" r:id="rId2"/>
    <p:sldId id="257" r:id="rId3"/>
    <p:sldId id="258" r:id="rId4"/>
    <p:sldId id="271" r:id="rId5"/>
    <p:sldId id="272" r:id="rId6"/>
    <p:sldId id="266" r:id="rId7"/>
    <p:sldId id="259" r:id="rId8"/>
    <p:sldId id="260" r:id="rId9"/>
    <p:sldId id="261" r:id="rId10"/>
    <p:sldId id="262" r:id="rId11"/>
    <p:sldId id="263" r:id="rId12"/>
    <p:sldId id="264" r:id="rId13"/>
    <p:sldId id="275" r:id="rId14"/>
    <p:sldId id="265" r:id="rId15"/>
    <p:sldId id="273" r:id="rId16"/>
    <p:sldId id="274" r:id="rId17"/>
    <p:sldId id="268" r:id="rId18"/>
    <p:sldId id="267" r:id="rId19"/>
    <p:sldId id="277" r:id="rId20"/>
    <p:sldId id="278" r:id="rId21"/>
    <p:sldId id="270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33FF"/>
    <a:srgbClr val="FF0000"/>
    <a:srgbClr val="4ECDDA"/>
    <a:srgbClr val="5DB9CB"/>
    <a:srgbClr val="FFFF66"/>
    <a:srgbClr val="FFFF99"/>
    <a:srgbClr val="50CBDC"/>
    <a:srgbClr val="503ED6"/>
    <a:srgbClr val="A6DC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2-21T18:10:18.27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14710 9500,'0'0,"0"0,0 0,0 25,-25-25,25 25,-25 0,0-1,-24-24,24 25,0-25,25 25,-50 0,50-25,-25 25,25-25,-24 0,-1 24,0-24,25 25,-25-25,0 25,1-25,24 25,-50-25,25 0,0 25,1-25,24 0,-50 49,50-49,-50 50,26-50,-1 0,0 0,-49 49,74-49,-25 0,0 50,0-50,0 0,1 0,-1 0,25 25,-25-25,0 0,25 25,-25-25,-24 25,49-25,-50 24,50-24,-49 25,24 0,0-25,0 25,0-25,0 25,1-1,-1 1,0-25,0 25,0-25,1 25,-1-25,0 25,0-25,25 24,-49 1,49-25,-50 25,25-25,0 25,-24 0,49-25,-25 0,-25 24,50-24,-49 25,49-25,-25 0,0 25,0 0,1 0,-1-25,0 24,25-24,-25 0,0 25,1-25,-1 50,25-50,-50 49,50-49,-49 0,-1 50,50-50,-50 0,1 25,24 0,0-25,-25 0,26 49,-1-49,0 25,25-25,-25 0,0 0,1 0,24 25,-25-25,0 0,0 0,0 49,1-49,-1 0,-25 0,25 50,1-50,-1 0,0 25,0 0,-24-25,49 0,-50 0,50 24,-25 1,0-25,-24 50,49-50,-25 0,25 0,-50 25,50-25,-24 0,24 25,-25-25,25 0,-50 0,50 24,-25-24,25 0,-24 25,-1-25,0 0,25 25,-25 0,0-25,0 25,25-25,-24 0,-1 0,25 0,-50 49,50-49,-25 0,1 0,-1 0,0 25,25-25,-25 0,0 0,25 25,-24-25,-1 25,0-25,25 24,-25-24,-24 25,49-25,-25 25</inkml:trace>
  <inkml:trace contextRef="#ctx0" brushRef="#br0" timeOffset="3512.2009">10840 9500,'25'0,"24"50,-49-1,50 1,0 0,-1-1,-24 26,25-51,-50 1,49 0,-49 0,50 0,-50-1,0-24,0 25,49 0,-49 0,25 0,0 0,25 49,-50-74,49 50,-49-50,25 24,25 1,-25 0,-1 0,-24-25,50 25,-25-1,24 1,1 0,24 25,-49-50,50 24,-51 1,1 0,0-25,0 25,0-25,-25 0,49 25,-49-25,50 24,-50-24,25 0,-1 0,1 0,0 25,0-25,24 0,-24 0,0 25,0-25,0 25,-1-25,26 0,-50 25,25-25,-25 0,50 24,-1-24,-49 0,50 25,49 25,-74-50,24 25,1-1,0-24,-50 25,49-25,-24 25,0-25,-25 25,49-25,1 49,-50-49,50 0,-1 0,1 0,-25 50,-1-50,26 0,-50 0,50 50,-50-50,49 0,-49 0,25 0,-25 0,25 0,-25 24,25-24,0 25,-1-25,-24 25,25-25,0 0,-25 25,25-25,0 0,-1 0,1 25,0 0,49-1,-24 1,0-25,-1 25,26 0,-26 24,-49-49,50 0,24 0,50 75,-25-26,1-24,-51 0,1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A21B1-7F2F-4D99-95E6-2D7E0E3872D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2C61A-19FE-4C9A-8065-F94B70C45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98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2C61A-19FE-4C9A-8065-F94B70C452B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557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2C61A-19FE-4C9A-8065-F94B70C452B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99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D7872-35D6-49D6-9E70-C8A3B064A7D9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97CE-21F0-4A0D-8AE8-B3D2CFDBA0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D7872-35D6-49D6-9E70-C8A3B064A7D9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97CE-21F0-4A0D-8AE8-B3D2CFDBA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D7872-35D6-49D6-9E70-C8A3B064A7D9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97CE-21F0-4A0D-8AE8-B3D2CFDBA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D7872-35D6-49D6-9E70-C8A3B064A7D9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97CE-21F0-4A0D-8AE8-B3D2CFDBA0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D7872-35D6-49D6-9E70-C8A3B064A7D9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97CE-21F0-4A0D-8AE8-B3D2CFDBA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D7872-35D6-49D6-9E70-C8A3B064A7D9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97CE-21F0-4A0D-8AE8-B3D2CFDBA0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D7872-35D6-49D6-9E70-C8A3B064A7D9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97CE-21F0-4A0D-8AE8-B3D2CFDBA0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D7872-35D6-49D6-9E70-C8A3B064A7D9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97CE-21F0-4A0D-8AE8-B3D2CFDBA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D7872-35D6-49D6-9E70-C8A3B064A7D9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97CE-21F0-4A0D-8AE8-B3D2CFDBA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D7872-35D6-49D6-9E70-C8A3B064A7D9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97CE-21F0-4A0D-8AE8-B3D2CFDBA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D7872-35D6-49D6-9E70-C8A3B064A7D9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97CE-21F0-4A0D-8AE8-B3D2CFDBA0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1D7872-35D6-49D6-9E70-C8A3B064A7D9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D097CE-21F0-4A0D-8AE8-B3D2CFDBA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40.wav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0.wav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0.wav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0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5" Type="http://schemas.openxmlformats.org/officeDocument/2006/relationships/audio" Target="../media/audio20.wav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30.wav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6.wav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8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audio" Target="../media/audio70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audio" Target="../media/audio10.wav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0.wav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30.wav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7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5.jpeg"/><Relationship Id="rId5" Type="http://schemas.openxmlformats.org/officeDocument/2006/relationships/image" Target="../media/image11.jpeg"/><Relationship Id="rId15" Type="http://schemas.openxmlformats.org/officeDocument/2006/relationships/audio" Target="../media/audio10.wav"/><Relationship Id="rId10" Type="http://schemas.openxmlformats.org/officeDocument/2006/relationships/image" Target="../media/image15.emf"/><Relationship Id="rId4" Type="http://schemas.openxmlformats.org/officeDocument/2006/relationships/image" Target="../media/image10.jpeg"/><Relationship Id="rId9" Type="http://schemas.openxmlformats.org/officeDocument/2006/relationships/customXml" Target="../ink/ink1.xml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audio" Target="../media/audio10.wav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0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869160"/>
            <a:ext cx="5692436" cy="1152128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800" b="1" dirty="0">
                <a:solidFill>
                  <a:schemeClr val="tx1"/>
                </a:solidFill>
              </a:rPr>
              <a:t>Авторская разработка воспитателя первой квалификационной категории: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800" b="1" dirty="0">
                <a:solidFill>
                  <a:schemeClr val="tx1"/>
                </a:solidFill>
              </a:rPr>
              <a:t>ВЕРЯСОВОЙ КАРОЛИНЫ АЛЕКСАНДРОВНЫ</a:t>
            </a:r>
          </a:p>
          <a:p>
            <a:pPr algn="r"/>
            <a:endParaRPr lang="ru-RU" dirty="0" smtClean="0">
              <a:ln w="19050">
                <a:solidFill>
                  <a:schemeClr val="tx1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3116"/>
            <a:ext cx="8715436" cy="1500198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Презентация проекта</a:t>
            </a:r>
            <a:b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ОТКУДА ХЛЕБ ПРИШЁЛ !»</a:t>
            </a:r>
            <a:b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H="1" flipV="1">
            <a:off x="611560" y="260648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Государственное бюджетное  дошкольное образовательное учреждение</a:t>
            </a:r>
          </a:p>
          <a:p>
            <a:pPr algn="ctr"/>
            <a:r>
              <a:rPr lang="ru-RU" dirty="0"/>
              <a:t>детский сад №12  общеразвивающего вида с приоритетным осуществлением деятельности по художественно-эстетическому  развитию детей  Калининского района Санкт-Петербурга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612268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29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Музей</a:t>
            </a:r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 хлеба</a:t>
            </a:r>
            <a:endParaRPr lang="ru-RU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14"/>
          </p:nvPr>
        </p:nvSpPr>
        <p:spPr>
          <a:xfrm>
            <a:off x="1043608" y="5561856"/>
            <a:ext cx="6803088" cy="1296144"/>
          </a:xfrm>
        </p:spPr>
        <p:txBody>
          <a:bodyPr/>
          <a:lstStyle/>
          <a:p>
            <a:pPr marL="4572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Вместе с детьми ходили в музей хлеба</a:t>
            </a:r>
          </a:p>
          <a:p>
            <a:pPr marL="4572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>
        <p:split orient="vert"/>
        <p:sndAc>
          <p:stSnd>
            <p:snd r:embed="rId3" name="push.wav"/>
          </p:stSnd>
        </p:sndAc>
      </p:transition>
    </mc:Choice>
    <mc:Fallback xmlns="">
      <p:transition spd="slow" advTm="12000">
        <p:split orient="vert"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7669">
            <a:off x="5747844" y="833526"/>
            <a:ext cx="2906007" cy="3874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36168">
            <a:off x="276654" y="1087756"/>
            <a:ext cx="2949792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989" y="3717032"/>
            <a:ext cx="4187957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Улыбающееся лицо 7"/>
          <p:cNvSpPr/>
          <p:nvPr/>
        </p:nvSpPr>
        <p:spPr>
          <a:xfrm>
            <a:off x="539552" y="5589240"/>
            <a:ext cx="914400" cy="914400"/>
          </a:xfrm>
          <a:prstGeom prst="smileyFace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59632" y="27678"/>
            <a:ext cx="6048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Ребята были очень внимательны. Экскурсия была интересная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познавательная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Улыбающееся лицо 2"/>
          <p:cNvSpPr/>
          <p:nvPr/>
        </p:nvSpPr>
        <p:spPr>
          <a:xfrm>
            <a:off x="7517254" y="5606039"/>
            <a:ext cx="914400" cy="914400"/>
          </a:xfrm>
          <a:prstGeom prst="smileyFace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9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00">
        <p:split orient="vert"/>
        <p:sndAc>
          <p:stSnd>
            <p:snd r:embed="rId2" name="wind.wav"/>
          </p:stSnd>
        </p:sndAc>
      </p:transition>
    </mc:Choice>
    <mc:Fallback xmlns="">
      <p:transition spd="slow" advTm="14000">
        <p:split orient="vert"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build="allAtOnce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188640"/>
            <a:ext cx="6264696" cy="4464496"/>
          </a:xfrm>
        </p:spPr>
        <p:txBody>
          <a:bodyPr>
            <a:scene3d>
              <a:camera prst="perspectiveContrastingRightFacing"/>
              <a:lightRig rig="threePt" dir="t"/>
            </a:scene3d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  <a:effectLst/>
              </a:rPr>
              <a:t>Блокадный хлеб. Из чего только не приходилось его выпекать! Меньше всего в нем было муки – мякина, отруби, целлюлоза. И все же это был хлеб, почти единственное питание ленинградцев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3111"/>
            <a:ext cx="3888291" cy="2916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475" y="3767260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139952" y="3501008"/>
            <a:ext cx="4752528" cy="29238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r"/>
            <a:r>
              <a:rPr lang="ru-RU" sz="2800" dirty="0">
                <a:solidFill>
                  <a:srgbClr val="3333FF"/>
                </a:solidFill>
              </a:rPr>
              <a:t>Никогда не забыть нам </a:t>
            </a:r>
            <a:br>
              <a:rPr lang="ru-RU" sz="2800" dirty="0">
                <a:solidFill>
                  <a:srgbClr val="3333FF"/>
                </a:solidFill>
              </a:rPr>
            </a:br>
            <a:r>
              <a:rPr lang="ru-RU" sz="2800" dirty="0">
                <a:solidFill>
                  <a:srgbClr val="3333FF"/>
                </a:solidFill>
              </a:rPr>
              <a:t>Страшных дней Ленинграда, </a:t>
            </a:r>
            <a:br>
              <a:rPr lang="ru-RU" sz="2800" dirty="0">
                <a:solidFill>
                  <a:srgbClr val="3333FF"/>
                </a:solidFill>
              </a:rPr>
            </a:br>
            <a:r>
              <a:rPr lang="ru-RU" sz="2800" dirty="0">
                <a:solidFill>
                  <a:srgbClr val="3333FF"/>
                </a:solidFill>
              </a:rPr>
              <a:t>Тех, что словом зловещим </a:t>
            </a:r>
            <a:br>
              <a:rPr lang="ru-RU" sz="2800" dirty="0">
                <a:solidFill>
                  <a:srgbClr val="3333FF"/>
                </a:solidFill>
              </a:rPr>
            </a:br>
            <a:r>
              <a:rPr lang="ru-RU" sz="2800" dirty="0">
                <a:solidFill>
                  <a:srgbClr val="3333FF"/>
                </a:solidFill>
              </a:rPr>
              <a:t>зовутся - </a:t>
            </a:r>
            <a:br>
              <a:rPr lang="ru-RU" sz="2800" dirty="0">
                <a:solidFill>
                  <a:srgbClr val="3333FF"/>
                </a:solidFill>
              </a:rPr>
            </a:br>
            <a:r>
              <a:rPr lang="ru-RU" sz="4400" dirty="0">
                <a:solidFill>
                  <a:srgbClr val="FF0000"/>
                </a:solidFill>
              </a:rPr>
              <a:t>Блокада.</a:t>
            </a:r>
            <a:r>
              <a:rPr lang="ru-RU" sz="2800" dirty="0">
                <a:solidFill>
                  <a:srgbClr val="3333FF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5601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2000">
        <p:split orient="vert"/>
        <p:sndAc>
          <p:stSnd loop="1">
            <p:snd r:embed="rId2" name="explode.wav"/>
          </p:stSnd>
        </p:sndAc>
      </p:transition>
    </mc:Choice>
    <mc:Fallback xmlns="">
      <p:transition spd="slow" advClick="0" advTm="22000">
        <p:split orient="vert"/>
        <p:sndAc>
          <p:stSnd loop="1"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508714"/>
            <a:ext cx="6636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ЗАПОМНИТЕ И ВСЕМ РАСКАЖИТЕ:</a:t>
            </a:r>
            <a:endParaRPr lang="ru-RU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716832"/>
            <a:ext cx="862768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B050"/>
                </a:solidFill>
              </a:rPr>
              <a:t>В хлебе душа родной земли, труд многих людей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бросай недоеденный кусок хлеба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FF0000"/>
                </a:solidFill>
              </a:rPr>
              <a:t>Хлеба к обеду в меру бери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7030A0"/>
                </a:solidFill>
              </a:rPr>
              <a:t>Хлеб – драгоценность,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                   им </a:t>
            </a:r>
            <a:r>
              <a:rPr lang="ru-RU" sz="2800" dirty="0">
                <a:solidFill>
                  <a:srgbClr val="7030A0"/>
                </a:solidFill>
              </a:rPr>
              <a:t>не </a:t>
            </a:r>
            <a:r>
              <a:rPr lang="ru-RU" sz="2800" dirty="0" smtClean="0">
                <a:solidFill>
                  <a:srgbClr val="7030A0"/>
                </a:solidFill>
              </a:rPr>
              <a:t>сори!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933056"/>
            <a:ext cx="3672111" cy="275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7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9000">
        <p:split orient="vert"/>
        <p:sndAc>
          <p:stSnd>
            <p:snd r:embed="rId2" name="drumroll.wav"/>
          </p:stSnd>
        </p:sndAc>
      </p:transition>
    </mc:Choice>
    <mc:Fallback xmlns="">
      <p:transition spd="slow" advClick="0" advTm="19000">
        <p:split orient="vert"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449141">
            <a:off x="5004048" y="3879184"/>
            <a:ext cx="3709005" cy="23133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>
                <a:latin typeface="+mn-lt"/>
              </a:rPr>
              <a:t>Мама тесто замесила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Мне дала кусочек,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Мы печенье с ней лепили,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Кто какое хочет.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59321">
            <a:off x="4673645" y="567713"/>
            <a:ext cx="4085250" cy="3063487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rot="21271507">
            <a:off x="0" y="116632"/>
            <a:ext cx="4284913" cy="2883526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2000" dirty="0" smtClean="0"/>
          </a:p>
          <a:p>
            <a:pPr algn="ctr"/>
            <a:r>
              <a:rPr lang="ru-RU" sz="2400" b="1" dirty="0" smtClean="0"/>
              <a:t>Готовьте </a:t>
            </a:r>
            <a:r>
              <a:rPr lang="ru-RU" sz="2400" b="1" dirty="0"/>
              <a:t>вкусное печенье,</a:t>
            </a:r>
            <a:br>
              <a:rPr lang="ru-RU" sz="2400" b="1" dirty="0"/>
            </a:br>
            <a:r>
              <a:rPr lang="ru-RU" sz="2400" b="1" dirty="0"/>
              <a:t>Чтоб ели все мы с наслажденьем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pPr algn="ctr"/>
            <a:r>
              <a:rPr lang="ru-RU" sz="2400" b="1" dirty="0"/>
              <a:t>И наслаждаясь, каждый раз</a:t>
            </a:r>
            <a:br>
              <a:rPr lang="ru-RU" sz="2400" b="1" dirty="0"/>
            </a:br>
            <a:r>
              <a:rPr lang="ru-RU" sz="2400" b="1" dirty="0"/>
              <a:t>Мы вспоминали бы о Вас</a:t>
            </a:r>
            <a:r>
              <a:rPr lang="ru-RU" sz="2400" b="1" dirty="0" smtClean="0"/>
              <a:t>:</a:t>
            </a:r>
          </a:p>
          <a:p>
            <a:pPr algn="ctr"/>
            <a:r>
              <a:rPr lang="ru-RU" sz="2400" b="1" dirty="0" smtClean="0"/>
              <a:t>О </a:t>
            </a:r>
            <a:r>
              <a:rPr lang="ru-RU" sz="2400" b="1" dirty="0"/>
              <a:t>тех, кто делает печенье</a:t>
            </a:r>
            <a:br>
              <a:rPr lang="ru-RU" sz="2400" b="1" dirty="0"/>
            </a:br>
            <a:r>
              <a:rPr lang="ru-RU" sz="2400" b="1" dirty="0"/>
              <a:t>И кто достоин восхищенья</a:t>
            </a:r>
            <a:r>
              <a:rPr lang="ru-RU" sz="2400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0734">
            <a:off x="431828" y="3572962"/>
            <a:ext cx="3901613" cy="29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7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4000">
        <p:split orient="vert"/>
        <p:sndAc>
          <p:stSnd>
            <p:snd r:embed="rId2" name="wind.wav"/>
          </p:stSnd>
        </p:sndAc>
      </p:transition>
    </mc:Choice>
    <mc:Fallback xmlns="">
      <p:transition spd="slow" advClick="0" advTm="24000">
        <p:split orient="vert"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7510">
            <a:off x="424210" y="3235977"/>
            <a:ext cx="4182103" cy="3136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Выноска-облако 6"/>
          <p:cNvSpPr/>
          <p:nvPr/>
        </p:nvSpPr>
        <p:spPr>
          <a:xfrm>
            <a:off x="719064" y="260648"/>
            <a:ext cx="8424936" cy="2232248"/>
          </a:xfrm>
          <a:prstGeom prst="cloudCallout">
            <a:avLst/>
          </a:prstGeom>
          <a:solidFill>
            <a:srgbClr val="4ECD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512511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ru-RU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Раскатали скалкой</a:t>
            </a:r>
            <a:br>
              <a:rPr lang="ru-RU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Тесто на кружочки</a:t>
            </a:r>
            <a:r>
              <a:rPr lang="ru-RU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a:rPr>
              <a:t/>
            </a:r>
            <a:br>
              <a:rPr lang="ru-RU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a:rPr>
            </a:br>
            <a:endParaRPr lang="ru-RU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8042">
            <a:off x="4647554" y="3200519"/>
            <a:ext cx="3869498" cy="2902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40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  <p:sndAc>
          <p:stSnd>
            <p:snd r:embed="rId2" name="drumroll.wav"/>
          </p:stSnd>
        </p:sndAc>
      </p:transition>
    </mc:Choice>
    <mc:Fallback xmlns="">
      <p:transition spd="slow" advClick="0" advTm="4000">
        <p:split orient="vert"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21187">
            <a:off x="267500" y="2861446"/>
            <a:ext cx="3240489" cy="25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ыноска-облако 4"/>
          <p:cNvSpPr/>
          <p:nvPr/>
        </p:nvSpPr>
        <p:spPr>
          <a:xfrm>
            <a:off x="823958" y="116632"/>
            <a:ext cx="7848872" cy="2160240"/>
          </a:xfrm>
          <a:prstGeom prst="cloudCallout">
            <a:avLst/>
          </a:prstGeom>
          <a:solidFill>
            <a:srgbClr val="50CB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40668"/>
            <a:ext cx="6512511" cy="1512168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/>
              </a:rPr>
              <a:t>Вырезали формочкой</a:t>
            </a:r>
            <a:br>
              <a:rPr lang="ru-RU" sz="4400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/>
              </a:rPr>
            </a:br>
            <a:r>
              <a:rPr lang="ru-RU" sz="4400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/>
              </a:rPr>
              <a:t>Звёзды и цветочки.</a:t>
            </a:r>
            <a:br>
              <a:rPr lang="ru-RU" sz="4400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/>
              </a:rPr>
            </a:br>
            <a:endParaRPr lang="ru-RU" sz="4400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9305">
            <a:off x="5238970" y="3568913"/>
            <a:ext cx="3493627" cy="2619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3140968"/>
            <a:ext cx="2604704" cy="347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286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00">
        <p:split orient="vert"/>
        <p:sndAc>
          <p:stSnd>
            <p:snd r:embed="rId2" name="drumroll.wav"/>
          </p:stSnd>
        </p:sndAc>
      </p:transition>
    </mc:Choice>
    <mc:Fallback xmlns="">
      <p:transition spd="slow" advClick="0" advTm="4000">
        <p:split orient="vert"/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437112"/>
            <a:ext cx="6512511" cy="2225184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rgbClr val="3333FF"/>
                </a:solidFill>
                <a:effectLst/>
              </a:rPr>
              <a:t>Испекли в духовке</a:t>
            </a:r>
            <a:br>
              <a:rPr lang="ru-RU" sz="3200" dirty="0">
                <a:solidFill>
                  <a:srgbClr val="3333FF"/>
                </a:solidFill>
                <a:effectLst/>
              </a:rPr>
            </a:br>
            <a:r>
              <a:rPr lang="ru-RU" sz="3200" dirty="0">
                <a:solidFill>
                  <a:srgbClr val="3333FF"/>
                </a:solidFill>
                <a:effectLst/>
              </a:rPr>
              <a:t>Мы своё печенье,</a:t>
            </a:r>
            <a:br>
              <a:rPr lang="ru-RU" sz="3200" dirty="0">
                <a:solidFill>
                  <a:srgbClr val="3333FF"/>
                </a:solidFill>
                <a:effectLst/>
              </a:rPr>
            </a:br>
            <a:r>
              <a:rPr lang="ru-RU" sz="3200" dirty="0">
                <a:solidFill>
                  <a:srgbClr val="3333FF"/>
                </a:solidFill>
                <a:effectLst/>
              </a:rPr>
              <a:t>Получилось вкусно,</a:t>
            </a:r>
            <a:br>
              <a:rPr lang="ru-RU" sz="3200" dirty="0">
                <a:solidFill>
                  <a:srgbClr val="3333FF"/>
                </a:solidFill>
                <a:effectLst/>
              </a:rPr>
            </a:br>
            <a:r>
              <a:rPr lang="ru-RU" sz="3200" i="1" dirty="0">
                <a:solidFill>
                  <a:srgbClr val="C00000"/>
                </a:solidFill>
                <a:effectLst/>
                <a:cs typeface="Aparajita" panose="020B0604020202020204" pitchFamily="34" charset="0"/>
              </a:rPr>
              <a:t>Просто объеденье!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81428">
            <a:off x="4212218" y="526387"/>
            <a:ext cx="4434174" cy="33251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0563">
            <a:off x="513268" y="1916832"/>
            <a:ext cx="3097526" cy="3717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4188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8000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" accel="100000" fill="hold">
                                          <p:stCondLst>
                                            <p:cond delay="2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933056"/>
            <a:ext cx="3096022" cy="2761009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54789" y="5013176"/>
            <a:ext cx="3346704" cy="1440160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Я пойду </a:t>
            </a:r>
            <a:r>
              <a:rPr lang="ru-RU" sz="3600" dirty="0" smtClean="0">
                <a:solidFill>
                  <a:srgbClr val="00B050"/>
                </a:solidFill>
              </a:rPr>
              <a:t>танцевать,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3333FF"/>
                </a:solidFill>
              </a:rPr>
              <a:t>веселиться и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chemeClr val="accent3"/>
                </a:solidFill>
              </a:rPr>
              <a:t>играть!</a:t>
            </a:r>
            <a:endParaRPr lang="ru-RU" sz="3600" dirty="0">
              <a:solidFill>
                <a:schemeClr val="accent3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4149080"/>
            <a:ext cx="4040693" cy="27089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28270">
            <a:off x="508642" y="343145"/>
            <a:ext cx="4033041" cy="3024336"/>
          </a:xfrm>
          <a:prstGeom prst="rect">
            <a:avLst/>
          </a:prstGeom>
        </p:spPr>
      </p:pic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2299">
            <a:off x="5311113" y="697567"/>
            <a:ext cx="3089521" cy="3179374"/>
          </a:xfrm>
        </p:spPr>
      </p:pic>
      <p:pic>
        <p:nvPicPr>
          <p:cNvPr id="16" name="Русские_народные_песни_для_детей_-_Ах_вы_сени_мои_сен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16416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9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accel="5000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accel="5000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148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60148">
            <a:off x="259109" y="2884381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9189">
            <a:off x="3373177" y="618755"/>
            <a:ext cx="4572000" cy="21519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07732" y="434200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 rot="10800000" flipH="1" flipV="1">
            <a:off x="4507731" y="2988967"/>
            <a:ext cx="40388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333FF"/>
                </a:solidFill>
              </a:rPr>
              <a:t>К 8 марта дети сделали подарок для любимых мамочек ! Сами вырастили из семян овса                       « ЧУДИКОВ»!</a:t>
            </a:r>
            <a:endParaRPr lang="ru-RU" sz="32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9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784976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tx2"/>
                </a:solidFill>
              </a:rPr>
              <a:t>Цель: познакомить детей с процессом выращивания хлеба.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ЗАДАЧИ:</a:t>
            </a: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Расширять, закреплять знания </a:t>
            </a:r>
            <a:r>
              <a:rPr lang="ru-RU" sz="16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детей о хлебе;</a:t>
            </a: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Ознакомить </a:t>
            </a:r>
            <a:r>
              <a:rPr lang="ru-RU" sz="16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 способами появления хлеба на нашем столе в старину и в наше время</a:t>
            </a:r>
            <a:r>
              <a:rPr lang="ru-RU" sz="16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pPr marL="342900" lvl="0" indent="-342900">
              <a:buClr>
                <a:srgbClr val="9D936F">
                  <a:lumMod val="75000"/>
                </a:srgbClr>
              </a:buClr>
            </a:pPr>
            <a:r>
              <a:rPr lang="ru-RU" sz="16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Активизировать познавательную деятельность </a:t>
            </a:r>
            <a:r>
              <a:rPr lang="ru-RU" sz="16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детей;</a:t>
            </a:r>
          </a:p>
          <a:p>
            <a:pPr marL="342900" indent="-342900"/>
            <a:r>
              <a:rPr lang="ru-RU" sz="16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Вызвать у детей интерес к предметам рукотворного мира </a:t>
            </a:r>
            <a:r>
              <a:rPr lang="ru-RU" sz="16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прошлого;</a:t>
            </a:r>
          </a:p>
          <a:p>
            <a:pPr marL="342900" indent="-342900"/>
            <a:r>
              <a:rPr lang="ru-RU" sz="16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Познакомить детей с разнообразием хлебобулочных </a:t>
            </a:r>
            <a:r>
              <a:rPr lang="ru-RU" sz="16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изделий;</a:t>
            </a:r>
            <a:endParaRPr lang="ru-RU" sz="16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Знакомить </a:t>
            </a:r>
            <a:r>
              <a:rPr lang="ru-RU" sz="16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 различными профессиями (хлебороб, комбайнер, пекарь и т.п</a:t>
            </a:r>
            <a:r>
              <a:rPr lang="ru-RU" sz="16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.);</a:t>
            </a: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Знакомить с процессом изготовления хлебобулочных изделий (печенья);</a:t>
            </a: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Формировать представление о зависимости здоровья человека от правильного питания;</a:t>
            </a:r>
            <a:endParaRPr lang="ru-RU" sz="16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/>
            <a:r>
              <a:rPr lang="ru-RU" sz="16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Закрепить знание народных пословиц и </a:t>
            </a:r>
            <a:r>
              <a:rPr lang="ru-RU" sz="16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поговорок;</a:t>
            </a: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Развивать, активизировать словарь детей </a:t>
            </a:r>
            <a:r>
              <a:rPr lang="ru-RU" sz="16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 счёт </a:t>
            </a:r>
            <a:r>
              <a:rPr lang="ru-RU" sz="16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новых слов; хлебороб</a:t>
            </a:r>
            <a:r>
              <a:rPr lang="ru-RU" sz="16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комбайн, сеялка, пекарня, мельница, </a:t>
            </a:r>
            <a:r>
              <a:rPr lang="ru-RU" sz="16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элеватор;</a:t>
            </a: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Воспитывать </a:t>
            </a:r>
            <a:r>
              <a:rPr lang="ru-RU" sz="16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 детей бережное отношение к хлебу, к труду людей </a:t>
            </a:r>
            <a:r>
              <a:rPr lang="ru-RU" sz="16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его выращивающих.</a:t>
            </a:r>
            <a:endParaRPr lang="ru-RU" sz="16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325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:split orient="vert"/>
        <p:sndAc>
          <p:stSnd>
            <p:snd r:embed="rId2" name="chimes.wav"/>
          </p:stSnd>
        </p:sndAc>
      </p:transition>
    </mc:Choice>
    <mc:Fallback xmlns="">
      <p:transition spd="slow" advTm="20000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02200">
            <a:off x="313336" y="325699"/>
            <a:ext cx="3091458" cy="4438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9732">
            <a:off x="5703995" y="407329"/>
            <a:ext cx="2984931" cy="4243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2791318"/>
            <a:ext cx="2898950" cy="4066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722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45719" cy="431936"/>
          </a:xfrm>
        </p:spPr>
        <p:txBody>
          <a:bodyPr>
            <a:prstTxWarp prst="textInflateBottom">
              <a:avLst/>
            </a:prstTxWarp>
          </a:bodyPr>
          <a:lstStyle/>
          <a:p>
            <a:pPr marL="0" indent="0" algn="ctr">
              <a:buNone/>
            </a:pPr>
            <a:endParaRPr lang="ru-RU" sz="6600" dirty="0">
              <a:solidFill>
                <a:srgbClr val="3333CC"/>
              </a:solidFill>
              <a:effectLst>
                <a:reflection blurRad="6350" stA="50000" endA="300" endPos="50000" dist="29997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18493">
            <a:off x="5481806" y="1635694"/>
            <a:ext cx="3373778" cy="3127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37150">
            <a:off x="468536" y="1698226"/>
            <a:ext cx="3252867" cy="278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962743"/>
            <a:ext cx="3600400" cy="2895257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201698"/>
            <a:ext cx="181060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9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applause.wav"/>
          </p:stSnd>
        </p:sndAc>
      </p:transition>
    </mc:Choice>
    <mc:Fallback xmlns="">
      <p:transition spd="slow">
        <p:split orient="vert"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00095"/>
            <a:ext cx="9383568" cy="329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4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188640"/>
            <a:ext cx="4119308" cy="3384376"/>
          </a:xfrm>
        </p:spPr>
        <p:txBody>
          <a:bodyPr/>
          <a:lstStyle/>
          <a:p>
            <a:pPr marL="0" indent="0">
              <a:buNone/>
            </a:pPr>
            <a:r>
              <a:rPr lang="ru-RU" b="0" dirty="0">
                <a:solidFill>
                  <a:srgbClr val="009900"/>
                </a:solidFill>
                <a:effectLst/>
              </a:rPr>
              <a:t>Золотист он и </a:t>
            </a:r>
            <a:r>
              <a:rPr lang="ru-RU" b="0" dirty="0" err="1">
                <a:solidFill>
                  <a:srgbClr val="009900"/>
                </a:solidFill>
                <a:effectLst/>
              </a:rPr>
              <a:t>усат</a:t>
            </a:r>
            <a:r>
              <a:rPr lang="ru-RU" b="0" dirty="0">
                <a:solidFill>
                  <a:srgbClr val="009900"/>
                </a:solidFill>
                <a:effectLst/>
              </a:rPr>
              <a:t/>
            </a:r>
            <a:br>
              <a:rPr lang="ru-RU" b="0" dirty="0">
                <a:solidFill>
                  <a:srgbClr val="009900"/>
                </a:solidFill>
                <a:effectLst/>
              </a:rPr>
            </a:br>
            <a:r>
              <a:rPr lang="ru-RU" b="0" dirty="0">
                <a:solidFill>
                  <a:srgbClr val="009900"/>
                </a:solidFill>
                <a:effectLst/>
              </a:rPr>
              <a:t>В ста карманах сто </a:t>
            </a:r>
            <a:r>
              <a:rPr lang="ru-RU" b="0" dirty="0" smtClean="0">
                <a:solidFill>
                  <a:srgbClr val="009900"/>
                </a:solidFill>
                <a:effectLst/>
              </a:rPr>
              <a:t>ребят.</a:t>
            </a:r>
            <a:r>
              <a:rPr lang="ru-RU" b="0" dirty="0">
                <a:solidFill>
                  <a:srgbClr val="009900"/>
                </a:solidFill>
                <a:effectLst/>
              </a:rPr>
              <a:t/>
            </a:r>
            <a:br>
              <a:rPr lang="ru-RU" b="0" dirty="0">
                <a:solidFill>
                  <a:srgbClr val="009900"/>
                </a:solidFill>
                <a:effectLst/>
              </a:rPr>
            </a:br>
            <a:r>
              <a:rPr lang="ru-RU" sz="54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0" dirty="0">
                <a:effectLst/>
              </a:rPr>
              <a:t/>
            </a:r>
            <a:br>
              <a:rPr lang="ru-RU" sz="4000" b="0" dirty="0">
                <a:effectLst/>
              </a:rPr>
            </a:b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32656"/>
            <a:ext cx="3433156" cy="3478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004048" y="4097794"/>
            <a:ext cx="4032448" cy="242755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9900"/>
                </a:solidFill>
              </a:rPr>
              <a:t>Отгадать легко и быстро:</a:t>
            </a:r>
            <a:br>
              <a:rPr lang="ru-RU" sz="2400" dirty="0">
                <a:solidFill>
                  <a:srgbClr val="009900"/>
                </a:solidFill>
              </a:rPr>
            </a:br>
            <a:r>
              <a:rPr lang="ru-RU" sz="2400" dirty="0">
                <a:solidFill>
                  <a:srgbClr val="009900"/>
                </a:solidFill>
              </a:rPr>
              <a:t>Мягкий, пышный и душистый,</a:t>
            </a:r>
            <a:br>
              <a:rPr lang="ru-RU" sz="2400" dirty="0">
                <a:solidFill>
                  <a:srgbClr val="009900"/>
                </a:solidFill>
              </a:rPr>
            </a:br>
            <a:r>
              <a:rPr lang="ru-RU" sz="2400" dirty="0">
                <a:solidFill>
                  <a:srgbClr val="009900"/>
                </a:solidFill>
              </a:rPr>
              <a:t>Он и чёрный, он и белый,</a:t>
            </a:r>
            <a:br>
              <a:rPr lang="ru-RU" sz="2400" dirty="0">
                <a:solidFill>
                  <a:srgbClr val="009900"/>
                </a:solidFill>
              </a:rPr>
            </a:br>
            <a:r>
              <a:rPr lang="ru-RU" sz="2400" dirty="0">
                <a:solidFill>
                  <a:srgbClr val="009900"/>
                </a:solidFill>
              </a:rPr>
              <a:t>А бывает подгорелый.</a:t>
            </a:r>
            <a:br>
              <a:rPr lang="ru-RU" sz="2400" dirty="0">
                <a:solidFill>
                  <a:srgbClr val="009900"/>
                </a:solidFill>
              </a:rPr>
            </a:b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FF"/>
                </a:solidFill>
              </a:rPr>
              <a:t> 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FF"/>
              </a:solidFill>
            </a:endParaRPr>
          </a:p>
        </p:txBody>
      </p:sp>
      <p:pic>
        <p:nvPicPr>
          <p:cNvPr id="1026" name="Picture 2" descr="C:\Users\Admin\Desktop\материал для презентации\25a8cd5d9f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197665"/>
            <a:ext cx="3600400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Стрелка влево 2"/>
          <p:cNvSpPr/>
          <p:nvPr/>
        </p:nvSpPr>
        <p:spPr>
          <a:xfrm>
            <a:off x="4211960" y="4875375"/>
            <a:ext cx="978408" cy="3143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722756" y="2492896"/>
            <a:ext cx="97840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15616" y="1916832"/>
            <a:ext cx="1767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Колос</a:t>
            </a:r>
            <a:endParaRPr lang="ru-RU" sz="4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5946661"/>
            <a:ext cx="1521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</a:t>
            </a:r>
            <a:endParaRPr lang="ru-RU" sz="4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34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  <p:sndAc>
          <p:stSnd>
            <p:snd r:embed="rId2" name="chimes.wav"/>
          </p:stSnd>
        </p:sndAc>
      </p:transition>
    </mc:Choice>
    <mc:Fallback xmlns="">
      <p:transition spd="slow" advTm="10000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3" grpId="0" animBg="1"/>
      <p:bldP spid="7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6672"/>
            <a:ext cx="4093914" cy="367240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4" y="476672"/>
            <a:ext cx="4103439" cy="3672408"/>
          </a:xfrm>
        </p:spPr>
      </p:pic>
      <p:sp>
        <p:nvSpPr>
          <p:cNvPr id="4" name="Блок-схема: перфолента 3"/>
          <p:cNvSpPr/>
          <p:nvPr/>
        </p:nvSpPr>
        <p:spPr>
          <a:xfrm>
            <a:off x="611560" y="4653136"/>
            <a:ext cx="3960440" cy="2088232"/>
          </a:xfrm>
          <a:prstGeom prst="flowChartPunchedTape">
            <a:avLst/>
          </a:prstGeom>
          <a:solidFill>
            <a:srgbClr val="FFFFCC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Солнце чертит в небе полосы,</a:t>
            </a:r>
            <a:br>
              <a:rPr lang="ru-RU" dirty="0"/>
            </a:br>
            <a:r>
              <a:rPr lang="ru-RU" dirty="0"/>
              <a:t>Птицы песню завели,</a:t>
            </a:r>
            <a:br>
              <a:rPr lang="ru-RU" dirty="0"/>
            </a:br>
            <a:r>
              <a:rPr lang="ru-RU" dirty="0"/>
              <a:t>Созревай же колос к колосу,</a:t>
            </a:r>
            <a:br>
              <a:rPr lang="ru-RU" dirty="0"/>
            </a:br>
            <a:r>
              <a:rPr lang="ru-RU" dirty="0"/>
              <a:t>Сладкий хлеб моей земли!"</a:t>
            </a: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4860031" y="4653136"/>
            <a:ext cx="3888432" cy="2016224"/>
          </a:xfrm>
          <a:prstGeom prst="flowChartPunchedTap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80"/>
              </a:solidFill>
            </a:endParaRP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бескрайних он просторах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Днём и ночью пашет поле.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Он рычит на всю округу,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Пашет поле острым плугом.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7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:split orient="vert"/>
        <p:sndAc>
          <p:stSnd>
            <p:snd r:embed="rId2" name="wind.wav"/>
          </p:stSnd>
        </p:sndAc>
      </p:transition>
    </mc:Choice>
    <mc:Fallback xmlns="">
      <p:transition spd="slow" advTm="20000">
        <p:split orient="vert"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3103181" cy="28678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88640"/>
            <a:ext cx="2961097" cy="36881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429000"/>
            <a:ext cx="2390310" cy="31870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3157328" y="4307756"/>
            <a:ext cx="5986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Кто любил играть и петь? Два мышонка </a:t>
            </a:r>
            <a:r>
              <a:rPr lang="ru-RU" sz="2400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Круть</a:t>
            </a:r>
            <a:r>
              <a:rPr lang="ru-RU" sz="24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и Верть.</a:t>
            </a:r>
          </a:p>
          <a:p>
            <a:r>
              <a:rPr lang="ru-RU" sz="24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Кто мышат с утра будил? Кто на мельницу ходил?</a:t>
            </a:r>
          </a:p>
          <a:p>
            <a:r>
              <a:rPr lang="ru-RU" sz="24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Намолол муки мешок? Это Петя-Петушок!</a:t>
            </a:r>
            <a:endParaRPr lang="ru-RU" sz="24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481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drumroll.wav"/>
          </p:stSnd>
        </p:sndAc>
      </p:transition>
    </mc:Choice>
    <mc:Fallback xmlns="">
      <p:transition spd="slow">
        <p:split orient="vert"/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910132"/>
              </p:ext>
            </p:extLst>
          </p:nvPr>
        </p:nvGraphicFramePr>
        <p:xfrm>
          <a:off x="683567" y="1412776"/>
          <a:ext cx="6192688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172"/>
                <a:gridCol w="1548172"/>
                <a:gridCol w="1548172"/>
                <a:gridCol w="1548172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не</a:t>
                      </a:r>
                      <a:endParaRPr lang="ru-RU" sz="44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27584" y="1412776"/>
            <a:ext cx="1327877" cy="970737"/>
          </a:xfrm>
          <a:prstGeom prst="rect">
            <a:avLst/>
          </a:prstGeom>
        </p:spPr>
      </p:pic>
      <p:sp>
        <p:nvSpPr>
          <p:cNvPr id="9" name="Стрелка вверх 8"/>
          <p:cNvSpPr/>
          <p:nvPr/>
        </p:nvSpPr>
        <p:spPr>
          <a:xfrm rot="10800000">
            <a:off x="4427365" y="1552956"/>
            <a:ext cx="242316" cy="69037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286" y="1412776"/>
            <a:ext cx="1368152" cy="9707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91522" y="2924944"/>
            <a:ext cx="184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2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422007"/>
              </p:ext>
            </p:extLst>
          </p:nvPr>
        </p:nvGraphicFramePr>
        <p:xfrm>
          <a:off x="683567" y="3355831"/>
          <a:ext cx="6264696" cy="1009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174"/>
                <a:gridCol w="1566174"/>
                <a:gridCol w="1566174"/>
                <a:gridCol w="1566174"/>
              </a:tblGrid>
              <a:tr h="10092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59632" y="85877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Каравай хлеба не свалится с неба.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1600" y="277269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Хочешь есть калачи – не сиди на печи.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87" y="3355831"/>
            <a:ext cx="1364973" cy="10272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3392415"/>
            <a:ext cx="1332451" cy="95407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3392415"/>
            <a:ext cx="1296144" cy="9540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069" y="3392416"/>
            <a:ext cx="1359623" cy="9265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Рукописные данные 21"/>
              <p14:cNvContentPartPr/>
              <p14:nvPr/>
            </p14:nvContentPartPr>
            <p14:xfrm>
              <a:off x="3902400" y="3420000"/>
              <a:ext cx="1393560" cy="750600"/>
            </p14:xfrm>
          </p:contentPart>
        </mc:Choice>
        <mc:Fallback xmlns="">
          <p:pic>
            <p:nvPicPr>
              <p:cNvPr id="22" name="Рукописные данные 21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893040" y="3410640"/>
                <a:ext cx="1412280" cy="76932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/>
          <p:cNvSpPr txBox="1"/>
          <p:nvPr/>
        </p:nvSpPr>
        <p:spPr>
          <a:xfrm>
            <a:off x="1835696" y="4869160"/>
            <a:ext cx="391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Пот на спине, так и хлеб на столе.</a:t>
            </a:r>
            <a:endParaRPr lang="ru-RU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721792"/>
              </p:ext>
            </p:extLst>
          </p:nvPr>
        </p:nvGraphicFramePr>
        <p:xfrm>
          <a:off x="624203" y="5517232"/>
          <a:ext cx="6396068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017"/>
                <a:gridCol w="1599017"/>
                <a:gridCol w="1599017"/>
                <a:gridCol w="1599017"/>
              </a:tblGrid>
              <a:tr h="1008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86" y="5589240"/>
            <a:ext cx="1364973" cy="90006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5562911"/>
            <a:ext cx="1260443" cy="95271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054" y="5524644"/>
            <a:ext cx="1140905" cy="102925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5500394"/>
            <a:ext cx="1217571" cy="107128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27468" y="336981"/>
            <a:ext cx="7409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>
                  <a:solidFill>
                    <a:srgbClr val="00B050"/>
                  </a:solidFill>
                </a:ln>
                <a:solidFill>
                  <a:srgbClr val="3333FF"/>
                </a:solidFill>
                <a:cs typeface="Aharoni" panose="02010803020104030203" pitchFamily="2" charset="-79"/>
              </a:rPr>
              <a:t>Мнемотаблицы к пословицам и поговоркам</a:t>
            </a:r>
            <a:endParaRPr lang="ru-RU" sz="2800" dirty="0">
              <a:ln>
                <a:solidFill>
                  <a:srgbClr val="00B050"/>
                </a:solidFill>
              </a:ln>
              <a:solidFill>
                <a:srgbClr val="3333FF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2997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7" grpId="0"/>
      <p:bldP spid="23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06" y="1185720"/>
            <a:ext cx="2042084" cy="1465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 вправо 6"/>
          <p:cNvSpPr/>
          <p:nvPr/>
        </p:nvSpPr>
        <p:spPr>
          <a:xfrm>
            <a:off x="3120495" y="1941075"/>
            <a:ext cx="489204" cy="2423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696" y="1231309"/>
            <a:ext cx="2132630" cy="1419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трелка вправо 8"/>
          <p:cNvSpPr/>
          <p:nvPr/>
        </p:nvSpPr>
        <p:spPr>
          <a:xfrm>
            <a:off x="6014610" y="1922424"/>
            <a:ext cx="489204" cy="2423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213" y="1275156"/>
            <a:ext cx="2153204" cy="1336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Солнце 11"/>
          <p:cNvSpPr/>
          <p:nvPr/>
        </p:nvSpPr>
        <p:spPr>
          <a:xfrm>
            <a:off x="7257" y="1617940"/>
            <a:ext cx="687080" cy="637743"/>
          </a:xfrm>
          <a:prstGeom prst="sun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7620550" y="2760845"/>
            <a:ext cx="468618" cy="22322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6037116" y="3703911"/>
            <a:ext cx="489204" cy="2423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552" y="2974119"/>
            <a:ext cx="1728192" cy="1944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Стрелка вправо 17"/>
          <p:cNvSpPr/>
          <p:nvPr/>
        </p:nvSpPr>
        <p:spPr>
          <a:xfrm rot="10800000">
            <a:off x="3214677" y="3703911"/>
            <a:ext cx="489204" cy="242316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2974119"/>
            <a:ext cx="2078735" cy="1647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Стрелка вправо 21"/>
          <p:cNvSpPr/>
          <p:nvPr/>
        </p:nvSpPr>
        <p:spPr>
          <a:xfrm rot="5400000">
            <a:off x="1530976" y="4733265"/>
            <a:ext cx="438538" cy="214405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15" y="5085184"/>
            <a:ext cx="2142864" cy="167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Стрелка вправо 23"/>
          <p:cNvSpPr/>
          <p:nvPr/>
        </p:nvSpPr>
        <p:spPr>
          <a:xfrm>
            <a:off x="3199264" y="5679316"/>
            <a:ext cx="489204" cy="242316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696" y="5108979"/>
            <a:ext cx="2024629" cy="167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Стрелка вправо 25"/>
          <p:cNvSpPr/>
          <p:nvPr/>
        </p:nvSpPr>
        <p:spPr>
          <a:xfrm>
            <a:off x="6104009" y="5679316"/>
            <a:ext cx="489204" cy="2423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5059736"/>
            <a:ext cx="1334434" cy="1698343"/>
          </a:xfrm>
          <a:prstGeom prst="round2DiagRect">
            <a:avLst>
              <a:gd name="adj1" fmla="val 16667"/>
              <a:gd name="adj2" fmla="val 1237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283" y="3142937"/>
            <a:ext cx="2153204" cy="1606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453703" y="0"/>
            <a:ext cx="65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Как же раньше хлебушек попадал на стол?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54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0">
        <p:split orient="vert"/>
      </p:transition>
    </mc:Choice>
    <mc:Fallback xmlns="">
      <p:transition spd="slow" advTm="2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5" grpId="0" animBg="1"/>
      <p:bldP spid="16" grpId="0" animBg="1"/>
      <p:bldP spid="18" grpId="0" animBg="1"/>
      <p:bldP spid="22" grpId="0" animBg="1"/>
      <p:bldP spid="24" grpId="0" animBg="1"/>
      <p:bldP spid="26" grpId="0" animBg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3432">
            <a:off x="936876" y="933523"/>
            <a:ext cx="1934832" cy="15478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Солнце 4"/>
          <p:cNvSpPr/>
          <p:nvPr/>
        </p:nvSpPr>
        <p:spPr>
          <a:xfrm>
            <a:off x="0" y="1326386"/>
            <a:ext cx="720080" cy="724463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994716" y="1789328"/>
            <a:ext cx="477150" cy="27158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82456">
            <a:off x="3663566" y="1024568"/>
            <a:ext cx="1983142" cy="154786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Стрелка вправо 7"/>
          <p:cNvSpPr/>
          <p:nvPr/>
        </p:nvSpPr>
        <p:spPr>
          <a:xfrm>
            <a:off x="6184135" y="1653535"/>
            <a:ext cx="498842" cy="27158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0592">
            <a:off x="6822109" y="865094"/>
            <a:ext cx="2142379" cy="154786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Стрелка вправо 9"/>
          <p:cNvSpPr/>
          <p:nvPr/>
        </p:nvSpPr>
        <p:spPr>
          <a:xfrm rot="5400000">
            <a:off x="7848362" y="2724243"/>
            <a:ext cx="504058" cy="27078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8305">
            <a:off x="7107209" y="3211210"/>
            <a:ext cx="1872208" cy="187220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759" y="2878080"/>
            <a:ext cx="2513404" cy="165618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2811">
            <a:off x="425391" y="2850666"/>
            <a:ext cx="2078342" cy="161673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8773">
            <a:off x="279172" y="5160894"/>
            <a:ext cx="2370782" cy="150609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32415">
            <a:off x="3954271" y="4720698"/>
            <a:ext cx="2458431" cy="197052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2" name="Сердце 21"/>
          <p:cNvSpPr/>
          <p:nvPr/>
        </p:nvSpPr>
        <p:spPr>
          <a:xfrm rot="952469">
            <a:off x="7838577" y="5545632"/>
            <a:ext cx="887185" cy="841891"/>
          </a:xfrm>
          <a:prstGeom prst="heart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958371">
            <a:off x="6224114" y="3612624"/>
            <a:ext cx="504058" cy="27078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2604499" y="3639917"/>
            <a:ext cx="504058" cy="27078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1234247" y="4617292"/>
            <a:ext cx="504058" cy="27078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3015072" y="5831186"/>
            <a:ext cx="504058" cy="27078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1764704" y="555572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551558" y="20570"/>
            <a:ext cx="42071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Что же изменилось в наши дни? </a:t>
            </a:r>
            <a:endParaRPr lang="ru-RU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7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293096"/>
            <a:ext cx="5264092" cy="267456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Вот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effectLst/>
              </a:rPr>
              <a:t>он – хлебушек душистый.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effectLst/>
              </a:rPr>
              <a:t>Вот он – теплый, золотистый,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effectLst/>
              </a:rPr>
              <a:t>В нем – здоровье наше, сила,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effectLst/>
              </a:rPr>
              <a:t>В нем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чудесное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effectLst/>
              </a:rPr>
              <a:t>тепло.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effectLst/>
              </a:rPr>
              <a:t>Сколько рук его растило, 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effectLst/>
              </a:rPr>
              <a:t>Охраняло, берегло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</a:rPr>
              <a:t>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79833">
            <a:off x="388864" y="798825"/>
            <a:ext cx="3835940" cy="288032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0609">
            <a:off x="3727081" y="480487"/>
            <a:ext cx="3559996" cy="237691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2611760"/>
            <a:ext cx="2664296" cy="406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2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  <p:sndAc>
          <p:stSnd>
            <p:snd r:embed="rId3" name="chimes.wav"/>
          </p:stSnd>
        </p:sndAc>
      </p:transition>
    </mc:Choice>
    <mc:Fallback xmlns="">
      <p:transition spd="slow" advClick="0" advTm="15000">
        <p:split orient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</TotalTime>
  <Words>410</Words>
  <Application>Microsoft Office PowerPoint</Application>
  <PresentationFormat>Экран (4:3)</PresentationFormat>
  <Paragraphs>68</Paragraphs>
  <Slides>22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    Презентация проекта «ОТКУДА ХЛЕБ ПРИШЁЛ !» </vt:lpstr>
      <vt:lpstr>Презентация PowerPoint</vt:lpstr>
      <vt:lpstr>Золотист он и усат В ста карманах сто ребят.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Вот он – хлебушек душистый. Вот он – теплый, золотистый, В нем – здоровье наше, сила, В нем – чудесное тепло. Сколько рук его растило,  Охраняло, берегло!</vt:lpstr>
      <vt:lpstr>Музей хлеба</vt:lpstr>
      <vt:lpstr>Презентация PowerPoint</vt:lpstr>
      <vt:lpstr>Блокадный хлеб. Из чего только не приходилось его выпекать! Меньше всего в нем было муки – мякина, отруби, целлюлоза. И все же это был хлеб, почти единственное питание ленинградцев. </vt:lpstr>
      <vt:lpstr>Презентация PowerPoint</vt:lpstr>
      <vt:lpstr>Мама тесто замесила Мне дала кусочек, Мы печенье с ней лепили, Кто какое хочет.</vt:lpstr>
      <vt:lpstr>Раскатали скалкой Тесто на кружочки </vt:lpstr>
      <vt:lpstr>Вырезали формочкой Звёзды и цветочки. </vt:lpstr>
      <vt:lpstr>Испекли в духовке Мы своё печенье, Получилось вкусно, Просто объеденье!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Косагов</dc:creator>
  <cp:lastModifiedBy>Admin</cp:lastModifiedBy>
  <cp:revision>94</cp:revision>
  <dcterms:created xsi:type="dcterms:W3CDTF">2014-02-17T10:48:55Z</dcterms:created>
  <dcterms:modified xsi:type="dcterms:W3CDTF">2014-10-28T18:06:57Z</dcterms:modified>
</cp:coreProperties>
</file>