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58" r:id="rId4"/>
    <p:sldId id="259" r:id="rId5"/>
    <p:sldId id="260" r:id="rId6"/>
    <p:sldId id="261" r:id="rId7"/>
    <p:sldId id="265" r:id="rId8"/>
    <p:sldId id="266" r:id="rId9"/>
    <p:sldId id="263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3" r:id="rId26"/>
    <p:sldId id="282" r:id="rId27"/>
    <p:sldId id="284" r:id="rId28"/>
    <p:sldId id="285" r:id="rId29"/>
    <p:sldId id="286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1146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24.12.2014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24.12.2014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24.12.2014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24.12.2014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24.12.2014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24.12.2014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24.12.2014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24.12.2014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24.12.2014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24.12.2014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24.12.2014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24.12.2014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puzkarapuz.ru/66533-gruppa-barbariki-2009.html" TargetMode="External"/><Relationship Id="rId2" Type="http://schemas.openxmlformats.org/officeDocument/2006/relationships/hyperlink" Target="http://www.barbariki.info/friends.shtml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620688"/>
            <a:ext cx="8640960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 smtClean="0">
                <a:solidFill>
                  <a:srgbClr val="C00000"/>
                </a:solidFill>
                <a:latin typeface="Segoe Script" pitchFamily="34" charset="0"/>
              </a:rPr>
              <a:t>Проект</a:t>
            </a:r>
          </a:p>
          <a:p>
            <a:pPr algn="ctr"/>
            <a:endParaRPr lang="ru-RU" sz="4000" dirty="0">
              <a:solidFill>
                <a:srgbClr val="C00000"/>
              </a:solidFill>
              <a:latin typeface="Segoe Script" pitchFamily="34" charset="0"/>
            </a:endParaRPr>
          </a:p>
          <a:p>
            <a:pPr algn="ctr"/>
            <a:r>
              <a:rPr lang="ru-RU" sz="4000" dirty="0" smtClean="0">
                <a:solidFill>
                  <a:srgbClr val="C00000"/>
                </a:solidFill>
                <a:latin typeface="Segoe Script" pitchFamily="34" charset="0"/>
              </a:rPr>
              <a:t>«Каждый день полезный, каждый день чудесный!»</a:t>
            </a:r>
          </a:p>
          <a:p>
            <a:pPr algn="ctr"/>
            <a:endParaRPr lang="ru-RU" sz="4000" dirty="0" smtClean="0">
              <a:solidFill>
                <a:srgbClr val="C00000"/>
              </a:solidFill>
              <a:latin typeface="Segoe Script" pitchFamily="34" charset="0"/>
            </a:endParaRPr>
          </a:p>
          <a:p>
            <a:pPr algn="ctr"/>
            <a:r>
              <a:rPr lang="ru-RU" sz="2800" dirty="0">
                <a:solidFill>
                  <a:srgbClr val="C00000"/>
                </a:solidFill>
                <a:latin typeface="Segoe Script" pitchFamily="34" charset="0"/>
              </a:rPr>
              <a:t>д</a:t>
            </a:r>
            <a:r>
              <a:rPr lang="ru-RU" sz="2800" dirty="0" smtClean="0">
                <a:solidFill>
                  <a:srgbClr val="C00000"/>
                </a:solidFill>
                <a:latin typeface="Segoe Script" pitchFamily="34" charset="0"/>
              </a:rPr>
              <a:t>ля детей старшего дошкольного возраста</a:t>
            </a:r>
          </a:p>
          <a:p>
            <a:pPr algn="ctr"/>
            <a:endParaRPr lang="ru-RU" sz="4000" dirty="0" smtClean="0">
              <a:solidFill>
                <a:srgbClr val="C00000"/>
              </a:solidFill>
              <a:latin typeface="Segoe Script" pitchFamily="34" charset="0"/>
            </a:endParaRPr>
          </a:p>
          <a:p>
            <a:pPr algn="ctr"/>
            <a:endParaRPr lang="ru-RU" sz="4000" dirty="0">
              <a:solidFill>
                <a:srgbClr val="C00000"/>
              </a:solidFill>
              <a:latin typeface="Segoe Script" pitchFamily="34" charset="0"/>
            </a:endParaRPr>
          </a:p>
          <a:p>
            <a:pPr algn="r"/>
            <a:r>
              <a:rPr lang="ru-RU" sz="2000" dirty="0" smtClean="0">
                <a:solidFill>
                  <a:srgbClr val="C00000"/>
                </a:solidFill>
                <a:latin typeface="Segoe Script" pitchFamily="34" charset="0"/>
              </a:rPr>
              <a:t>Подготовила Зайцева Оксана Юрьевна педагог-психолог </a:t>
            </a:r>
          </a:p>
          <a:p>
            <a:pPr algn="r"/>
            <a:r>
              <a:rPr lang="en-US" sz="2000" dirty="0" smtClean="0">
                <a:solidFill>
                  <a:srgbClr val="C00000"/>
                </a:solidFill>
                <a:latin typeface="Segoe Script" pitchFamily="34" charset="0"/>
              </a:rPr>
              <a:t>I</a:t>
            </a:r>
            <a:r>
              <a:rPr lang="ru-RU" sz="2000" dirty="0" smtClean="0">
                <a:solidFill>
                  <a:srgbClr val="C00000"/>
                </a:solidFill>
                <a:latin typeface="Segoe Script" pitchFamily="34" charset="0"/>
              </a:rPr>
              <a:t> квалификационной категории</a:t>
            </a:r>
            <a:endParaRPr lang="ru-RU" sz="2000" dirty="0">
              <a:solidFill>
                <a:srgbClr val="C00000"/>
              </a:solidFill>
              <a:latin typeface="Segoe Script" pitchFamily="34" charset="0"/>
            </a:endParaRPr>
          </a:p>
        </p:txBody>
      </p:sp>
      <p:pic>
        <p:nvPicPr>
          <p:cNvPr id="4" name="Рисунок 3" descr="http://img0.liveinternet.ru/images/attach/c/8/99/359/99359542_getimg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8906" y="154323"/>
            <a:ext cx="2048510" cy="201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93764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06"/>
    </mc:Choice>
    <mc:Fallback xmlns="">
      <p:transition spd="slow" advTm="2906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Описание: F:\Документы с Диска С\Анимации\Анимашки\Школьное\906ee0daae1a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2636912"/>
            <a:ext cx="3033713" cy="1871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323528" y="188640"/>
            <a:ext cx="8496944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i="1" dirty="0" err="1" smtClean="0">
                <a:solidFill>
                  <a:srgbClr val="FF0000"/>
                </a:solidFill>
                <a:latin typeface="Segoe Print" pitchFamily="2" charset="0"/>
              </a:rPr>
              <a:t>Психогимнастика</a:t>
            </a:r>
            <a:r>
              <a:rPr lang="ru-RU" sz="2800" i="1" dirty="0" smtClean="0">
                <a:solidFill>
                  <a:srgbClr val="FF0000"/>
                </a:solidFill>
                <a:latin typeface="Segoe Print" pitchFamily="2" charset="0"/>
              </a:rPr>
              <a:t> </a:t>
            </a:r>
          </a:p>
          <a:p>
            <a:pPr algn="ctr"/>
            <a:endParaRPr lang="ru-RU" sz="2400" dirty="0">
              <a:solidFill>
                <a:srgbClr val="FF0000"/>
              </a:solidFill>
              <a:latin typeface="Segoe Print" pitchFamily="2" charset="0"/>
            </a:endParaRPr>
          </a:p>
          <a:p>
            <a:r>
              <a:rPr lang="ru-RU" sz="2400" i="1" dirty="0">
                <a:solidFill>
                  <a:srgbClr val="FF0000"/>
                </a:solidFill>
                <a:latin typeface="Segoe Print" pitchFamily="2" charset="0"/>
              </a:rPr>
              <a:t>Игра «</a:t>
            </a:r>
            <a:r>
              <a:rPr lang="ru-RU" sz="2400" i="1" dirty="0" err="1">
                <a:solidFill>
                  <a:srgbClr val="FF0000"/>
                </a:solidFill>
                <a:latin typeface="Segoe Print" pitchFamily="2" charset="0"/>
              </a:rPr>
              <a:t>Шалтай-балтай</a:t>
            </a:r>
            <a:r>
              <a:rPr lang="ru-RU" sz="2400" i="1" dirty="0">
                <a:solidFill>
                  <a:srgbClr val="FF0000"/>
                </a:solidFill>
                <a:latin typeface="Segoe Print" pitchFamily="2" charset="0"/>
              </a:rPr>
              <a:t>»</a:t>
            </a:r>
            <a:endParaRPr lang="ru-RU" sz="2400" dirty="0">
              <a:solidFill>
                <a:srgbClr val="FF0000"/>
              </a:solidFill>
              <a:latin typeface="Segoe Print" pitchFamily="2" charset="0"/>
            </a:endParaRPr>
          </a:p>
          <a:p>
            <a:r>
              <a:rPr lang="ru-RU" sz="2400" dirty="0">
                <a:latin typeface="Segoe Print" pitchFamily="2" charset="0"/>
              </a:rPr>
              <a:t>Дети стоят в расслабленном состоянии, руки свободно свисают. Под текст </a:t>
            </a:r>
            <a:r>
              <a:rPr lang="ru-RU" sz="2400" dirty="0" smtClean="0">
                <a:latin typeface="Segoe Print" pitchFamily="2" charset="0"/>
              </a:rPr>
              <a:t>дети </a:t>
            </a:r>
            <a:r>
              <a:rPr lang="ru-RU" sz="2400" dirty="0">
                <a:latin typeface="Segoe Print" pitchFamily="2" charset="0"/>
              </a:rPr>
              <a:t>делают повороты, руки </a:t>
            </a:r>
            <a:r>
              <a:rPr lang="ru-RU" sz="2400" dirty="0" smtClean="0">
                <a:latin typeface="Segoe Print" pitchFamily="2" charset="0"/>
              </a:rPr>
              <a:t>болтаются </a:t>
            </a:r>
            <a:r>
              <a:rPr lang="ru-RU" sz="2400" dirty="0">
                <a:latin typeface="Segoe Print" pitchFamily="2" charset="0"/>
              </a:rPr>
              <a:t>свободно, как у </a:t>
            </a:r>
            <a:endParaRPr lang="ru-RU" sz="2400" dirty="0" smtClean="0">
              <a:latin typeface="Segoe Print" pitchFamily="2" charset="0"/>
            </a:endParaRPr>
          </a:p>
          <a:p>
            <a:r>
              <a:rPr lang="ru-RU" sz="2400" dirty="0" smtClean="0">
                <a:latin typeface="Segoe Print" pitchFamily="2" charset="0"/>
              </a:rPr>
              <a:t>тряпичной </a:t>
            </a:r>
            <a:r>
              <a:rPr lang="ru-RU" sz="2400" dirty="0">
                <a:latin typeface="Segoe Print" pitchFamily="2" charset="0"/>
              </a:rPr>
              <a:t>куклы. Можно при </a:t>
            </a:r>
            <a:r>
              <a:rPr lang="ru-RU" sz="2400" dirty="0" smtClean="0">
                <a:latin typeface="Segoe Print" pitchFamily="2" charset="0"/>
              </a:rPr>
              <a:t>этом  </a:t>
            </a:r>
            <a:r>
              <a:rPr lang="ru-RU" sz="2400" dirty="0">
                <a:latin typeface="Segoe Print" pitchFamily="2" charset="0"/>
              </a:rPr>
              <a:t>слегка ударять по пояснице.</a:t>
            </a:r>
          </a:p>
          <a:p>
            <a:r>
              <a:rPr lang="ru-RU" sz="2400" dirty="0" err="1">
                <a:latin typeface="Segoe Print" pitchFamily="2" charset="0"/>
              </a:rPr>
              <a:t>Шалтай-балтай</a:t>
            </a:r>
            <a:endParaRPr lang="ru-RU" sz="2400" dirty="0">
              <a:latin typeface="Segoe Print" pitchFamily="2" charset="0"/>
            </a:endParaRPr>
          </a:p>
          <a:p>
            <a:r>
              <a:rPr lang="ru-RU" sz="2400" dirty="0">
                <a:latin typeface="Segoe Print" pitchFamily="2" charset="0"/>
              </a:rPr>
              <a:t>Сидит на стене, </a:t>
            </a:r>
          </a:p>
          <a:p>
            <a:r>
              <a:rPr lang="ru-RU" sz="2400" dirty="0" err="1">
                <a:latin typeface="Segoe Print" pitchFamily="2" charset="0"/>
              </a:rPr>
              <a:t>Шалтай-балтай</a:t>
            </a:r>
            <a:endParaRPr lang="ru-RU" sz="2400" dirty="0">
              <a:latin typeface="Segoe Print" pitchFamily="2" charset="0"/>
            </a:endParaRPr>
          </a:p>
          <a:p>
            <a:r>
              <a:rPr lang="ru-RU" sz="2400" dirty="0">
                <a:latin typeface="Segoe Print" pitchFamily="2" charset="0"/>
              </a:rPr>
              <a:t>Свалился во сне</a:t>
            </a:r>
            <a:r>
              <a:rPr lang="ru-RU" sz="2400" dirty="0" smtClean="0">
                <a:latin typeface="Segoe Print" pitchFamily="2" charset="0"/>
              </a:rPr>
              <a:t>.</a:t>
            </a:r>
          </a:p>
          <a:p>
            <a:r>
              <a:rPr lang="ru-RU" sz="2400" dirty="0" smtClean="0">
                <a:latin typeface="Segoe Print" pitchFamily="2" charset="0"/>
              </a:rPr>
              <a:t>И вся королевская конница, и вся королевская рать</a:t>
            </a:r>
          </a:p>
          <a:p>
            <a:r>
              <a:rPr lang="ru-RU" sz="2400" dirty="0" smtClean="0">
                <a:latin typeface="Segoe Print" pitchFamily="2" charset="0"/>
              </a:rPr>
              <a:t>Не может </a:t>
            </a:r>
            <a:r>
              <a:rPr lang="ru-RU" sz="2400" dirty="0" err="1" smtClean="0">
                <a:latin typeface="Segoe Print" pitchFamily="2" charset="0"/>
              </a:rPr>
              <a:t>Шалтая</a:t>
            </a:r>
            <a:r>
              <a:rPr lang="ru-RU" sz="2400" dirty="0" smtClean="0">
                <a:latin typeface="Segoe Print" pitchFamily="2" charset="0"/>
              </a:rPr>
              <a:t>, не может болтая</a:t>
            </a:r>
          </a:p>
          <a:p>
            <a:r>
              <a:rPr lang="ru-RU" sz="2400" dirty="0" err="1" smtClean="0">
                <a:latin typeface="Segoe Print" pitchFamily="2" charset="0"/>
              </a:rPr>
              <a:t>Шалтая</a:t>
            </a:r>
            <a:r>
              <a:rPr lang="ru-RU" sz="2400" dirty="0" smtClean="0">
                <a:latin typeface="Segoe Print" pitchFamily="2" charset="0"/>
              </a:rPr>
              <a:t>-болтая собрать.</a:t>
            </a:r>
            <a:endParaRPr lang="ru-RU" sz="2400" dirty="0">
              <a:latin typeface="Segoe Print" pitchFamily="2" charset="0"/>
            </a:endParaRPr>
          </a:p>
          <a:p>
            <a:r>
              <a:rPr lang="ru-RU" sz="2400" dirty="0">
                <a:latin typeface="Segoe Print" pitchFamily="2" charset="0"/>
              </a:rPr>
              <a:t>Дети в расслабленном состоянии медленно </a:t>
            </a:r>
            <a:endParaRPr lang="ru-RU" sz="2400" dirty="0" smtClean="0">
              <a:latin typeface="Segoe Print" pitchFamily="2" charset="0"/>
            </a:endParaRPr>
          </a:p>
          <a:p>
            <a:r>
              <a:rPr lang="ru-RU" sz="2400" dirty="0" smtClean="0">
                <a:latin typeface="Segoe Print" pitchFamily="2" charset="0"/>
              </a:rPr>
              <a:t>опускаются </a:t>
            </a:r>
            <a:r>
              <a:rPr lang="ru-RU" sz="2400" dirty="0">
                <a:latin typeface="Segoe Print" pitchFamily="2" charset="0"/>
              </a:rPr>
              <a:t>на пол (на стульчики).</a:t>
            </a:r>
          </a:p>
        </p:txBody>
      </p:sp>
    </p:spTree>
    <p:extLst>
      <p:ext uri="{BB962C8B-B14F-4D97-AF65-F5344CB8AC3E}">
        <p14:creationId xmlns:p14="http://schemas.microsoft.com/office/powerpoint/2010/main" val="2985198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404664"/>
            <a:ext cx="82809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22860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i="1" dirty="0">
                <a:solidFill>
                  <a:srgbClr val="FF0000"/>
                </a:solidFill>
                <a:latin typeface="Segoe Print" pitchFamily="2" charset="0"/>
                <a:ea typeface="Times New Roman" pitchFamily="18" charset="0"/>
                <a:cs typeface="Times New Roman" pitchFamily="18" charset="0"/>
              </a:rPr>
              <a:t>«Игра с муравьем» </a:t>
            </a:r>
            <a:endParaRPr lang="ru-RU" sz="2400" dirty="0">
              <a:solidFill>
                <a:srgbClr val="FF0000"/>
              </a:solidFill>
              <a:latin typeface="Segoe Print" pitchFamily="2" charset="0"/>
              <a:cs typeface="Arial" pitchFamily="34" charset="0"/>
            </a:endParaRPr>
          </a:p>
          <a:p>
            <a:pPr lvl="0" indent="220663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i="1" dirty="0">
                <a:solidFill>
                  <a:srgbClr val="FF0000"/>
                </a:solidFill>
                <a:latin typeface="Segoe Print" pitchFamily="2" charset="0"/>
                <a:ea typeface="Times New Roman" pitchFamily="18" charset="0"/>
                <a:cs typeface="Times New Roman" pitchFamily="18" charset="0"/>
              </a:rPr>
              <a:t>(на напряжение и расслабление мышц ног).</a:t>
            </a:r>
            <a:endParaRPr lang="ru-RU" sz="2400" dirty="0">
              <a:solidFill>
                <a:srgbClr val="FF0000"/>
              </a:solidFill>
              <a:latin typeface="Segoe Print" pitchFamily="2" charset="0"/>
              <a:cs typeface="Arial" pitchFamily="34" charset="0"/>
            </a:endParaRPr>
          </a:p>
          <a:p>
            <a:pPr lvl="0" indent="220663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dirty="0">
              <a:latin typeface="Segoe Print" pitchFamily="2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1268760"/>
            <a:ext cx="849694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220663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latin typeface="Segoe Print" pitchFamily="2" charset="0"/>
                <a:ea typeface="Times New Roman" pitchFamily="18" charset="0"/>
                <a:cs typeface="Times New Roman" pitchFamily="18" charset="0"/>
              </a:rPr>
              <a:t>На пальцы ног залез муравей (муравьи) и бегает по ним. С силой натянуть носки на себя, ноги напряженные, прямые (на вдохе). Оставить носики в этом положении, прислушаться на каком пальце сидит муравей (задержка дыхания). Мгновенным снятием напряжения в стопах сбросить муравья с пальцев ног (на выдохе). </a:t>
            </a:r>
            <a:r>
              <a:rPr lang="ru-RU" sz="2400" dirty="0" smtClean="0">
                <a:latin typeface="Segoe Print" pitchFamily="2" charset="0"/>
                <a:ea typeface="Times New Roman" pitchFamily="18" charset="0"/>
                <a:cs typeface="Times New Roman" pitchFamily="18" charset="0"/>
              </a:rPr>
              <a:t>Носки </a:t>
            </a:r>
            <a:r>
              <a:rPr lang="ru-RU" sz="2400" dirty="0">
                <a:latin typeface="Segoe Print" pitchFamily="2" charset="0"/>
                <a:ea typeface="Times New Roman" pitchFamily="18" charset="0"/>
                <a:cs typeface="Times New Roman" pitchFamily="18" charset="0"/>
              </a:rPr>
              <a:t>идут вниз – в стороны, расслабить ноги </a:t>
            </a:r>
            <a:r>
              <a:rPr lang="ru-RU" sz="2400" dirty="0" smtClean="0">
                <a:latin typeface="Segoe Print" pitchFamily="2" charset="0"/>
                <a:ea typeface="Times New Roman" pitchFamily="18" charset="0"/>
                <a:cs typeface="Times New Roman" pitchFamily="18" charset="0"/>
              </a:rPr>
              <a:t>                           – </a:t>
            </a:r>
            <a:r>
              <a:rPr lang="ru-RU" sz="2400" dirty="0">
                <a:latin typeface="Segoe Print" pitchFamily="2" charset="0"/>
                <a:ea typeface="Times New Roman" pitchFamily="18" charset="0"/>
                <a:cs typeface="Times New Roman" pitchFamily="18" charset="0"/>
              </a:rPr>
              <a:t>ноги отдыхают. </a:t>
            </a:r>
            <a:endParaRPr lang="ru-RU" sz="2400" dirty="0" smtClean="0">
              <a:latin typeface="Segoe Print" pitchFamily="2" charset="0"/>
              <a:ea typeface="Times New Roman" pitchFamily="18" charset="0"/>
              <a:cs typeface="Times New Roman" pitchFamily="18" charset="0"/>
            </a:endParaRPr>
          </a:p>
          <a:p>
            <a:pPr lvl="0" indent="220663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latin typeface="Segoe Print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Segoe Print" pitchFamily="2" charset="0"/>
                <a:ea typeface="Times New Roman" pitchFamily="18" charset="0"/>
                <a:cs typeface="Times New Roman" pitchFamily="18" charset="0"/>
              </a:rPr>
              <a:t>                             Повторить </a:t>
            </a:r>
            <a:r>
              <a:rPr lang="ru-RU" sz="2400" dirty="0">
                <a:latin typeface="Segoe Print" pitchFamily="2" charset="0"/>
                <a:ea typeface="Times New Roman" pitchFamily="18" charset="0"/>
                <a:cs typeface="Times New Roman" pitchFamily="18" charset="0"/>
              </a:rPr>
              <a:t>2-3 раза.</a:t>
            </a:r>
            <a:endParaRPr lang="ru-RU" sz="2400" dirty="0">
              <a:latin typeface="Segoe Print" pitchFamily="2" charset="0"/>
              <a:cs typeface="Arial" pitchFamily="34" charset="0"/>
            </a:endParaRPr>
          </a:p>
        </p:txBody>
      </p:sp>
      <p:pic>
        <p:nvPicPr>
          <p:cNvPr id="6" name="Рисунок 2053" descr="Описание: http://img1.liveinternet.ru/images/attach/c/9/105/635/105635061_0_3a8a4_bb040935_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4049688"/>
            <a:ext cx="3024336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9272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835696" y="260648"/>
            <a:ext cx="447109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egoe Print" pitchFamily="2" charset="0"/>
                <a:ea typeface="Times New Roman" pitchFamily="18" charset="0"/>
                <a:cs typeface="Times New Roman" pitchFamily="18" charset="0"/>
              </a:rPr>
              <a:t>Упражнение «Художник»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Segoe Print" pitchFamily="2" charset="0"/>
              <a:cs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Segoe Print" pitchFamily="2" charset="0"/>
              <a:cs typeface="Arial" pitchFamily="34" charset="0"/>
            </a:endParaRPr>
          </a:p>
        </p:txBody>
      </p:sp>
      <p:pic>
        <p:nvPicPr>
          <p:cNvPr id="3073" name="Рисунок 2055" descr="Описание: http://metod.zanya.ru/tw_files2/urls_28/1982/d-1981149/7z-docs/1_html_4fcbb59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861048"/>
            <a:ext cx="1656184" cy="2571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51520" y="836712"/>
            <a:ext cx="8712969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88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Times New Roman" pitchFamily="18" charset="0"/>
                <a:cs typeface="Times New Roman" pitchFamily="18" charset="0"/>
              </a:rPr>
              <a:t>	Представьте, что на носу – кисточка. Нарисовать ими на потолке два кружочка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egoe Print" pitchFamily="2" charset="0"/>
              <a:cs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rgbClr val="76923C"/>
              </a:solidFill>
              <a:effectLst/>
              <a:latin typeface="Segoe Print" pitchFamily="2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b="1" i="1" dirty="0">
              <a:solidFill>
                <a:srgbClr val="76923C"/>
              </a:solidFill>
              <a:latin typeface="Segoe Print" pitchFamily="2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286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egoe Print" pitchFamily="2" charset="0"/>
                <a:ea typeface="Times New Roman" pitchFamily="18" charset="0"/>
                <a:cs typeface="Times New Roman" pitchFamily="18" charset="0"/>
              </a:rPr>
              <a:t>Упражнение «Ленивые восьмерки»</a:t>
            </a:r>
            <a:endParaRPr lang="ru-RU" sz="2400" dirty="0">
              <a:solidFill>
                <a:srgbClr val="FF0000"/>
              </a:solidFill>
              <a:latin typeface="Segoe Print" pitchFamily="2" charset="0"/>
              <a:cs typeface="Arial" pitchFamily="34" charset="0"/>
            </a:endParaRPr>
          </a:p>
          <a:p>
            <a:pPr marL="0" marR="0" lvl="0" indent="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Times New Roman" pitchFamily="18" charset="0"/>
                <a:cs typeface="Times New Roman" pitchFamily="18" charset="0"/>
              </a:rPr>
              <a:t>Нарисовать горизонтальные восьмерки в воздухе по три раза каждой рукой, а затем  обеими руками сразу.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egoe Print" pitchFamily="2" charset="0"/>
              <a:cs typeface="Arial" pitchFamily="34" charset="0"/>
            </a:endParaRPr>
          </a:p>
          <a:p>
            <a:pPr marL="0" marR="0" lvl="0" indent="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egoe Print" pitchFamily="2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766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79512" y="359940"/>
            <a:ext cx="8613735" cy="6063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egoe Print" pitchFamily="2" charset="0"/>
                <a:ea typeface="Times New Roman" pitchFamily="18" charset="0"/>
                <a:cs typeface="Times New Roman" pitchFamily="18" charset="0"/>
              </a:rPr>
              <a:t>Имитирующие упражнения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Segoe Print" pitchFamily="2" charset="0"/>
              <a:cs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Times New Roman" pitchFamily="18" charset="0"/>
                <a:cs typeface="Times New Roman" pitchFamily="18" charset="0"/>
              </a:rPr>
              <a:t>Особенно интересны упражнения, имитирующие движения животных, птиц.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egoe Print" pitchFamily="2" charset="0"/>
              <a:cs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Times New Roman" pitchFamily="18" charset="0"/>
                <a:cs typeface="Times New Roman" pitchFamily="18" charset="0"/>
              </a:rPr>
              <a:t>Каждый ребенок индивидуально, по-своему имитирует движение какого-либо животного или птицы.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egoe Print" pitchFamily="2" charset="0"/>
              <a:cs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egoe Print" pitchFamily="2" charset="0"/>
                <a:ea typeface="Times New Roman" pitchFamily="18" charset="0"/>
                <a:cs typeface="Times New Roman" pitchFamily="18" charset="0"/>
              </a:rPr>
              <a:t>Имитация ходьбы великана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egoe Print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Times New Roman" pitchFamily="18" charset="0"/>
                <a:cs typeface="Times New Roman" pitchFamily="18" charset="0"/>
              </a:rPr>
              <a:t>– спина прямая, руки на поясе, ходьба большими шагами (впередистоящая нога согнута в коленном суставе, сзади стоящая нога – прямая).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egoe Print" pitchFamily="2" charset="0"/>
              <a:cs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Segoe Print" pitchFamily="2" charset="0"/>
                <a:ea typeface="Times New Roman" pitchFamily="18" charset="0"/>
                <a:cs typeface="Times New Roman" pitchFamily="18" charset="0"/>
              </a:rPr>
              <a:t>Имитация движений птиц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Times New Roman" pitchFamily="18" charset="0"/>
                <a:cs typeface="Times New Roman" pitchFamily="18" charset="0"/>
              </a:rPr>
              <a:t>(петуха, страуса, цапли). При выполнении упражнения бедро выносимой вперед ноги должно быть высоко поднято, спина прямая, плечи развернуты, смотреть вперед-вверх. </a:t>
            </a:r>
            <a:endParaRPr lang="ru-RU" sz="2000" dirty="0">
              <a:latin typeface="Segoe Print" pitchFamily="2" charset="0"/>
              <a:cs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egoe Print" pitchFamily="2" charset="0"/>
                <a:ea typeface="Times New Roman" pitchFamily="18" charset="0"/>
                <a:cs typeface="Times New Roman" pitchFamily="18" charset="0"/>
              </a:rPr>
              <a:t>Имитация движений гуся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Times New Roman" pitchFamily="18" charset="0"/>
                <a:cs typeface="Times New Roman" pitchFamily="18" charset="0"/>
              </a:rPr>
              <a:t>. Выполнять</a:t>
            </a: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Times New Roman" pitchFamily="18" charset="0"/>
                <a:cs typeface="Times New Roman" pitchFamily="18" charset="0"/>
              </a:rPr>
              <a:t>упражнение из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Times New Roman" pitchFamily="18" charset="0"/>
                <a:cs typeface="Times New Roman" pitchFamily="18" charset="0"/>
              </a:rPr>
              <a:t>и.п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Times New Roman" pitchFamily="18" charset="0"/>
                <a:cs typeface="Times New Roman" pitchFamily="18" charset="0"/>
              </a:rPr>
              <a:t>. в приседе, руки на </a:t>
            </a: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Times New Roman" pitchFamily="18" charset="0"/>
                <a:cs typeface="Times New Roman" pitchFamily="18" charset="0"/>
              </a:rPr>
              <a:t>поясе, спина прямая. </a:t>
            </a: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egoe Print" pitchFamily="2" charset="0"/>
                <a:ea typeface="Times New Roman" pitchFamily="18" charset="0"/>
                <a:cs typeface="Times New Roman" pitchFamily="18" charset="0"/>
              </a:rPr>
              <a:t>Имитация движения полета птиц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Times New Roman" pitchFamily="18" charset="0"/>
                <a:cs typeface="Times New Roman" pitchFamily="18" charset="0"/>
              </a:rPr>
              <a:t>. </a:t>
            </a: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Times New Roman" pitchFamily="18" charset="0"/>
                <a:cs typeface="Times New Roman" pitchFamily="18" charset="0"/>
              </a:rPr>
              <a:t>Учащиеся выполняют движения руками </a:t>
            </a: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Times New Roman" pitchFamily="18" charset="0"/>
                <a:cs typeface="Times New Roman" pitchFamily="18" charset="0"/>
              </a:rPr>
              <a:t>вверх и вниз (взмах крыльев птиц) в беге.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egoe Print" pitchFamily="2" charset="0"/>
              <a:cs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1" name="Picture 2" descr="Описание: D:\логопедия\звуки\3cbd93f342e0.png"/>
          <p:cNvPicPr>
            <a:picLocks noGrp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3861048"/>
            <a:ext cx="2476500" cy="269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7924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260648"/>
            <a:ext cx="8352928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Этапы проекта</a:t>
            </a:r>
            <a:r>
              <a:rPr lang="ru-RU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.</a:t>
            </a:r>
          </a:p>
          <a:p>
            <a:pPr algn="ctr"/>
            <a:endParaRPr lang="ru-RU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Print" pitchFamily="2" charset="0"/>
            </a:endParaRPr>
          </a:p>
          <a:p>
            <a:r>
              <a:rPr lang="ru-RU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Подготовительный этап:</a:t>
            </a:r>
          </a:p>
          <a:p>
            <a:r>
              <a:rPr lang="ru-RU" sz="2400" dirty="0">
                <a:latin typeface="Segoe Print" pitchFamily="2" charset="0"/>
              </a:rPr>
              <a:t>- вовлечение детей в обсуждение проблемы культурного поведения;</a:t>
            </a:r>
            <a:br>
              <a:rPr lang="ru-RU" sz="2400" dirty="0">
                <a:latin typeface="Segoe Print" pitchFamily="2" charset="0"/>
              </a:rPr>
            </a:br>
            <a:r>
              <a:rPr lang="ru-RU" sz="2400" dirty="0">
                <a:latin typeface="Segoe Print" pitchFamily="2" charset="0"/>
              </a:rPr>
              <a:t>- сбор методического материала по теме проекта;</a:t>
            </a:r>
          </a:p>
          <a:p>
            <a:r>
              <a:rPr lang="ru-RU" sz="2400" dirty="0">
                <a:latin typeface="Segoe Print" pitchFamily="2" charset="0"/>
              </a:rPr>
              <a:t>- создание  презентации для детей  на тему «Мир эмоций»;</a:t>
            </a:r>
          </a:p>
          <a:p>
            <a:r>
              <a:rPr lang="ru-RU" sz="2400" dirty="0">
                <a:latin typeface="Segoe Print" pitchFamily="2" charset="0"/>
              </a:rPr>
              <a:t>-  через интернет источник найти клип «Дружба»;</a:t>
            </a:r>
            <a:br>
              <a:rPr lang="ru-RU" sz="2400" dirty="0">
                <a:latin typeface="Segoe Print" pitchFamily="2" charset="0"/>
              </a:rPr>
            </a:br>
            <a:r>
              <a:rPr lang="ru-RU" sz="2400" dirty="0">
                <a:latin typeface="Segoe Print" pitchFamily="2" charset="0"/>
              </a:rPr>
              <a:t>- постановка задач на каждый день;</a:t>
            </a:r>
            <a:br>
              <a:rPr lang="ru-RU" sz="2400" dirty="0">
                <a:latin typeface="Segoe Print" pitchFamily="2" charset="0"/>
              </a:rPr>
            </a:br>
            <a:r>
              <a:rPr lang="ru-RU" sz="2400" dirty="0">
                <a:latin typeface="Segoe Print" pitchFamily="2" charset="0"/>
              </a:rPr>
              <a:t>- составление перспективного плана работы над проектом;</a:t>
            </a:r>
          </a:p>
          <a:p>
            <a:r>
              <a:rPr lang="ru-RU" sz="2400" dirty="0">
                <a:latin typeface="Segoe Print" pitchFamily="2" charset="0"/>
              </a:rPr>
              <a:t>- составление регламента проекта для родителей;</a:t>
            </a:r>
          </a:p>
        </p:txBody>
      </p:sp>
    </p:spTree>
    <p:extLst>
      <p:ext uri="{BB962C8B-B14F-4D97-AF65-F5344CB8AC3E}">
        <p14:creationId xmlns:p14="http://schemas.microsoft.com/office/powerpoint/2010/main" val="3971058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04664"/>
            <a:ext cx="83529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Перспективный план реализации проекта</a:t>
            </a:r>
          </a:p>
          <a:p>
            <a:pPr algn="ctr"/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«Каждый день полезный, каждый день чудесный»</a:t>
            </a:r>
            <a:b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</a:b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Основной этап.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700808"/>
            <a:ext cx="878497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Segoe Print" pitchFamily="2" charset="0"/>
              </a:rPr>
              <a:t>	Каждое </a:t>
            </a:r>
            <a:r>
              <a:rPr lang="ru-RU" sz="2000" dirty="0">
                <a:latin typeface="Segoe Print" pitchFamily="2" charset="0"/>
              </a:rPr>
              <a:t>утро педагог  детям  дает установку на  новый  день также подводит итоги прошлого дня. Дети учатся оценивать свое поведение и давать оценку поступкам сверстников, учатся сопереживать, если у кого-то  что-то плохо получилось и верить в себя. За каждый день дети получают поощрительные медали, которые наклеиваются вместе с фотосессией детей в отчетной стенгазете.</a:t>
            </a:r>
          </a:p>
          <a:p>
            <a:r>
              <a:rPr lang="ru-RU" sz="2000" dirty="0">
                <a:latin typeface="Segoe Print" pitchFamily="2" charset="0"/>
              </a:rPr>
              <a:t> </a:t>
            </a:r>
            <a:r>
              <a:rPr lang="ru-RU" sz="2000" dirty="0" smtClean="0">
                <a:latin typeface="Segoe Print" pitchFamily="2" charset="0"/>
              </a:rPr>
              <a:t>	Родителям </a:t>
            </a:r>
            <a:r>
              <a:rPr lang="ru-RU" sz="2000" dirty="0">
                <a:latin typeface="Segoe Print" pitchFamily="2" charset="0"/>
              </a:rPr>
              <a:t>дается  «домашняя работа», они должны спрашивать  ребенка каждый вечер об успехах дня,  какой был сегодня день по регламенту проекта, что получилось, а что далось сложно и почему? Тем самым мы развиваем у ребенка монологическую сторону речи, расширяем активный словарь, формируем вербальное сотрудничество родителей с детьми.</a:t>
            </a:r>
          </a:p>
        </p:txBody>
      </p:sp>
    </p:spTree>
    <p:extLst>
      <p:ext uri="{BB962C8B-B14F-4D97-AF65-F5344CB8AC3E}">
        <p14:creationId xmlns:p14="http://schemas.microsoft.com/office/powerpoint/2010/main" val="1347523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15167"/>
            <a:ext cx="8568952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>
                <a:solidFill>
                  <a:srgbClr val="FF0000"/>
                </a:solidFill>
                <a:latin typeface="Segoe Print" pitchFamily="2" charset="0"/>
              </a:rPr>
              <a:t>Первый день.</a:t>
            </a:r>
            <a:r>
              <a:rPr lang="ru-RU" sz="2400" b="1" dirty="0">
                <a:solidFill>
                  <a:srgbClr val="FF0000"/>
                </a:solidFill>
                <a:latin typeface="Segoe Print" pitchFamily="2" charset="0"/>
              </a:rPr>
              <a:t> </a:t>
            </a:r>
            <a:r>
              <a:rPr lang="ru-RU" sz="2400" b="1" i="1" dirty="0">
                <a:solidFill>
                  <a:srgbClr val="FF0000"/>
                </a:solidFill>
                <a:latin typeface="Segoe Print" pitchFamily="2" charset="0"/>
              </a:rPr>
              <a:t>«День Вежливости».</a:t>
            </a:r>
            <a:r>
              <a:rPr lang="ru-RU" sz="2400" b="1" dirty="0">
                <a:solidFill>
                  <a:srgbClr val="FF0000"/>
                </a:solidFill>
                <a:latin typeface="Segoe Print" pitchFamily="2" charset="0"/>
              </a:rPr>
              <a:t> </a:t>
            </a:r>
            <a:endParaRPr lang="ru-RU" sz="2400" b="1" dirty="0" smtClean="0">
              <a:solidFill>
                <a:srgbClr val="FF0000"/>
              </a:solidFill>
              <a:latin typeface="Segoe Print" pitchFamily="2" charset="0"/>
            </a:endParaRPr>
          </a:p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Segoe Print" pitchFamily="2" charset="0"/>
              </a:rPr>
              <a:t>(</a:t>
            </a:r>
            <a:r>
              <a:rPr lang="ru-RU" sz="2400" b="1" dirty="0">
                <a:solidFill>
                  <a:srgbClr val="FF0000"/>
                </a:solidFill>
                <a:latin typeface="Segoe Print" pitchFamily="2" charset="0"/>
              </a:rPr>
              <a:t>15.07. 2014 г. вторник)</a:t>
            </a:r>
          </a:p>
          <a:p>
            <a:r>
              <a:rPr lang="ru-RU" sz="2000" dirty="0" smtClean="0"/>
              <a:t>	</a:t>
            </a:r>
            <a:r>
              <a:rPr lang="ru-RU" sz="2000" dirty="0" smtClean="0">
                <a:latin typeface="Segoe Print" pitchFamily="2" charset="0"/>
              </a:rPr>
              <a:t>Утром </a:t>
            </a:r>
            <a:r>
              <a:rPr lang="ru-RU" sz="2000" dirty="0">
                <a:latin typeface="Segoe Print" pitchFamily="2" charset="0"/>
              </a:rPr>
              <a:t>педагог детям ставит задачу, о том, что сегодня особый день «День Вежливости».  Обсуждаются такие вопросы: Что такое вежливость? Какого ребенка можно назвать вежливым? Что такое «волшебные слова»? Завтра утром мы должны выбрать самых вежливых детей. Они  должны весь день вести себя вежливо по отношению к другим детям, а это значит, – </a:t>
            </a:r>
            <a:r>
              <a:rPr lang="ru-RU" sz="2000" dirty="0" smtClean="0">
                <a:latin typeface="Segoe Print" pitchFamily="2" charset="0"/>
              </a:rPr>
              <a:t> здороваться </a:t>
            </a:r>
            <a:r>
              <a:rPr lang="ru-RU" sz="2000" dirty="0">
                <a:latin typeface="Segoe Print" pitchFamily="2" charset="0"/>
              </a:rPr>
              <a:t>при встрече </a:t>
            </a:r>
            <a:r>
              <a:rPr lang="ru-RU" sz="2000" dirty="0" smtClean="0">
                <a:latin typeface="Segoe Print" pitchFamily="2" charset="0"/>
              </a:rPr>
              <a:t>со </a:t>
            </a:r>
            <a:r>
              <a:rPr lang="ru-RU" sz="2000" dirty="0">
                <a:latin typeface="Segoe Print" pitchFamily="2" charset="0"/>
              </a:rPr>
              <a:t>взрослыми, говорить вежливые слова, </a:t>
            </a:r>
            <a:r>
              <a:rPr lang="ru-RU" sz="2000" dirty="0" smtClean="0">
                <a:latin typeface="Segoe Print" pitchFamily="2" charset="0"/>
              </a:rPr>
              <a:t>помогать если </a:t>
            </a:r>
            <a:r>
              <a:rPr lang="ru-RU" sz="2000" dirty="0">
                <a:latin typeface="Segoe Print" pitchFamily="2" charset="0"/>
              </a:rPr>
              <a:t>о чем-то просят его сверстники или взрослые, не оскорблять.</a:t>
            </a:r>
          </a:p>
          <a:p>
            <a:r>
              <a:rPr lang="ru-RU" sz="2000" dirty="0" smtClean="0">
                <a:latin typeface="Segoe Print" pitchFamily="2" charset="0"/>
              </a:rPr>
              <a:t>	Для </a:t>
            </a:r>
            <a:r>
              <a:rPr lang="ru-RU" sz="2000" dirty="0">
                <a:latin typeface="Segoe Print" pitchFamily="2" charset="0"/>
              </a:rPr>
              <a:t>развития интеллектуального, эмоционального и  поведенческого компонента с детьми проводится следующий </a:t>
            </a:r>
            <a:r>
              <a:rPr lang="ru-RU" sz="2000" b="1" dirty="0">
                <a:solidFill>
                  <a:srgbClr val="FF0000"/>
                </a:solidFill>
                <a:latin typeface="Segoe Print" pitchFamily="2" charset="0"/>
              </a:rPr>
              <a:t>познавательно - игровой комплекс:</a:t>
            </a:r>
          </a:p>
          <a:p>
            <a:pPr lvl="0"/>
            <a:r>
              <a:rPr lang="ru-RU" sz="2000" dirty="0" smtClean="0">
                <a:latin typeface="Segoe Print" pitchFamily="2" charset="0"/>
              </a:rPr>
              <a:t>1.Психогимнастика</a:t>
            </a:r>
            <a:r>
              <a:rPr lang="ru-RU" sz="2000" dirty="0">
                <a:latin typeface="Segoe Print" pitchFamily="2" charset="0"/>
              </a:rPr>
              <a:t>: «Весёлая пчёлка», «Шалтай-Болтай»;</a:t>
            </a:r>
          </a:p>
          <a:p>
            <a:pPr lvl="0"/>
            <a:r>
              <a:rPr lang="ru-RU" sz="2000" dirty="0" smtClean="0">
                <a:latin typeface="Segoe Print" pitchFamily="2" charset="0"/>
              </a:rPr>
              <a:t>2.Пальчиковые </a:t>
            </a:r>
            <a:r>
              <a:rPr lang="ru-RU" sz="2000" dirty="0">
                <a:latin typeface="Segoe Print" pitchFamily="2" charset="0"/>
              </a:rPr>
              <a:t>игры: «Дрозд-</a:t>
            </a:r>
            <a:r>
              <a:rPr lang="ru-RU" sz="2000" dirty="0" err="1">
                <a:latin typeface="Segoe Print" pitchFamily="2" charset="0"/>
              </a:rPr>
              <a:t>дроздок</a:t>
            </a:r>
            <a:r>
              <a:rPr lang="ru-RU" sz="2000" dirty="0">
                <a:latin typeface="Segoe Print" pitchFamily="2" charset="0"/>
              </a:rPr>
              <a:t>», «Дом и ворота»;</a:t>
            </a:r>
          </a:p>
          <a:p>
            <a:pPr lvl="0"/>
            <a:r>
              <a:rPr lang="ru-RU" sz="2000" dirty="0" smtClean="0">
                <a:latin typeface="Segoe Print" pitchFamily="2" charset="0"/>
              </a:rPr>
              <a:t>3.Игра </a:t>
            </a:r>
            <a:r>
              <a:rPr lang="ru-RU" sz="2000" dirty="0">
                <a:latin typeface="Segoe Print" pitchFamily="2" charset="0"/>
              </a:rPr>
              <a:t>с мячом «Два и пять»;</a:t>
            </a:r>
          </a:p>
          <a:p>
            <a:pPr lvl="0"/>
            <a:r>
              <a:rPr lang="ru-RU" sz="2000" dirty="0" smtClean="0">
                <a:latin typeface="Segoe Print" pitchFamily="2" charset="0"/>
              </a:rPr>
              <a:t>4.Игра </a:t>
            </a:r>
            <a:r>
              <a:rPr lang="ru-RU" sz="2000" dirty="0">
                <a:latin typeface="Segoe Print" pitchFamily="2" charset="0"/>
              </a:rPr>
              <a:t>«Да и нет»;</a:t>
            </a:r>
          </a:p>
          <a:p>
            <a:pPr lvl="0"/>
            <a:r>
              <a:rPr lang="ru-RU" sz="2000" dirty="0" smtClean="0">
                <a:latin typeface="Segoe Print" pitchFamily="2" charset="0"/>
              </a:rPr>
              <a:t>5.Игра </a:t>
            </a:r>
            <a:r>
              <a:rPr lang="ru-RU" sz="2000" dirty="0">
                <a:latin typeface="Segoe Print" pitchFamily="2" charset="0"/>
              </a:rPr>
              <a:t>«Третий лишний».</a:t>
            </a:r>
          </a:p>
          <a:p>
            <a:pPr lvl="0"/>
            <a:r>
              <a:rPr lang="ru-RU" sz="2000" dirty="0" smtClean="0">
                <a:latin typeface="Segoe Print" pitchFamily="2" charset="0"/>
              </a:rPr>
              <a:t>6.Игра </a:t>
            </a:r>
            <a:r>
              <a:rPr lang="ru-RU" sz="2000" dirty="0">
                <a:latin typeface="Segoe Print" pitchFamily="2" charset="0"/>
              </a:rPr>
              <a:t>в камушки «</a:t>
            </a:r>
            <a:r>
              <a:rPr lang="ru-RU" sz="2000" dirty="0" err="1" smtClean="0">
                <a:latin typeface="Segoe Print" pitchFamily="2" charset="0"/>
              </a:rPr>
              <a:t>Мерблс</a:t>
            </a:r>
            <a:r>
              <a:rPr lang="ru-RU" sz="2000" dirty="0">
                <a:latin typeface="Segoe Print" pitchFamily="2" charset="0"/>
              </a:rPr>
              <a:t>» - развитие моторной ловкости, координации, </a:t>
            </a:r>
            <a:r>
              <a:rPr lang="ru-RU" sz="2000" dirty="0" smtClean="0">
                <a:latin typeface="Segoe Print" pitchFamily="2" charset="0"/>
              </a:rPr>
              <a:t>сосредоточение, внимания</a:t>
            </a:r>
            <a:r>
              <a:rPr lang="ru-RU" sz="2000" dirty="0">
                <a:latin typeface="Segoe Print" pitchFamily="2" charset="0"/>
              </a:rPr>
              <a:t>.</a:t>
            </a:r>
          </a:p>
          <a:p>
            <a:r>
              <a:rPr lang="ru-RU" sz="2000" b="1" i="1" dirty="0">
                <a:latin typeface="Segoe Print" pitchFamily="2" charset="0"/>
              </a:rPr>
              <a:t> </a:t>
            </a:r>
            <a:endParaRPr lang="ru-RU" sz="2000" dirty="0">
              <a:latin typeface="Segoe Prin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7586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6580" y="365508"/>
            <a:ext cx="8568952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Второй день. «День добрых поступков»</a:t>
            </a:r>
            <a:r>
              <a:rPr lang="ru-RU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 . (16.07.2014 г. среда</a:t>
            </a:r>
            <a:r>
              <a:rPr lang="ru-RU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).</a:t>
            </a:r>
            <a:endParaRPr lang="ru-RU" sz="2000" dirty="0">
              <a:solidFill>
                <a:srgbClr val="FF0000"/>
              </a:solidFill>
              <a:latin typeface="Segoe Print" pitchFamily="2" charset="0"/>
            </a:endParaRPr>
          </a:p>
          <a:p>
            <a:r>
              <a:rPr lang="ru-RU" sz="2400" dirty="0" smtClean="0">
                <a:latin typeface="Segoe Print" pitchFamily="2" charset="0"/>
              </a:rPr>
              <a:t>	Делимся </a:t>
            </a:r>
            <a:r>
              <a:rPr lang="ru-RU" sz="2400" dirty="0">
                <a:latin typeface="Segoe Print" pitchFamily="2" charset="0"/>
              </a:rPr>
              <a:t>игрушками с другими детьми; не обижаем насекомых на прогулке и не рвем растения; не ругаемся со своими друзьями; помогаем воспитателю в группе.</a:t>
            </a:r>
          </a:p>
          <a:p>
            <a:r>
              <a:rPr lang="ru-RU" sz="2400" b="1" i="1" dirty="0">
                <a:solidFill>
                  <a:srgbClr val="FF0000"/>
                </a:solidFill>
                <a:latin typeface="Segoe Print" pitchFamily="2" charset="0"/>
              </a:rPr>
              <a:t>Познавательно - игровой комплекс:</a:t>
            </a:r>
            <a:endParaRPr lang="ru-RU" sz="2400" dirty="0">
              <a:solidFill>
                <a:srgbClr val="FF0000"/>
              </a:solidFill>
              <a:latin typeface="Segoe Print" pitchFamily="2" charset="0"/>
            </a:endParaRPr>
          </a:p>
          <a:p>
            <a:pPr lvl="0"/>
            <a:r>
              <a:rPr lang="ru-RU" sz="2400" dirty="0" smtClean="0">
                <a:latin typeface="Segoe Print" pitchFamily="2" charset="0"/>
              </a:rPr>
              <a:t>1.Психогимнастика</a:t>
            </a:r>
            <a:r>
              <a:rPr lang="ru-RU" sz="2400" dirty="0">
                <a:latin typeface="Segoe Print" pitchFamily="2" charset="0"/>
              </a:rPr>
              <a:t>: «Весёлая пчёлка», «Шалтай-Болтай», «Холодно-Жарко»;</a:t>
            </a:r>
          </a:p>
          <a:p>
            <a:pPr lvl="0"/>
            <a:r>
              <a:rPr lang="ru-RU" sz="2400" dirty="0" smtClean="0">
                <a:latin typeface="Segoe Print" pitchFamily="2" charset="0"/>
              </a:rPr>
              <a:t>2.Пальчиковые </a:t>
            </a:r>
            <a:r>
              <a:rPr lang="ru-RU" sz="2400" dirty="0">
                <a:latin typeface="Segoe Print" pitchFamily="2" charset="0"/>
              </a:rPr>
              <a:t>игры: «Дрозд-</a:t>
            </a:r>
            <a:r>
              <a:rPr lang="ru-RU" sz="2400" dirty="0" err="1">
                <a:latin typeface="Segoe Print" pitchFamily="2" charset="0"/>
              </a:rPr>
              <a:t>дроздок</a:t>
            </a:r>
            <a:r>
              <a:rPr lang="ru-RU" sz="2400" dirty="0">
                <a:latin typeface="Segoe Print" pitchFamily="2" charset="0"/>
              </a:rPr>
              <a:t>», «Дом и ворота», «В домике»;</a:t>
            </a:r>
          </a:p>
          <a:p>
            <a:pPr lvl="0"/>
            <a:r>
              <a:rPr lang="ru-RU" sz="2400" dirty="0" smtClean="0">
                <a:latin typeface="Segoe Print" pitchFamily="2" charset="0"/>
              </a:rPr>
              <a:t>3.Игра </a:t>
            </a:r>
            <a:r>
              <a:rPr lang="ru-RU" sz="2400" dirty="0">
                <a:latin typeface="Segoe Print" pitchFamily="2" charset="0"/>
              </a:rPr>
              <a:t>с мячом «Прямой счет»;</a:t>
            </a:r>
          </a:p>
          <a:p>
            <a:pPr lvl="0"/>
            <a:r>
              <a:rPr lang="ru-RU" sz="2400" dirty="0" smtClean="0">
                <a:latin typeface="Segoe Print" pitchFamily="2" charset="0"/>
              </a:rPr>
              <a:t>4.Игра </a:t>
            </a:r>
            <a:r>
              <a:rPr lang="ru-RU" sz="2400" dirty="0">
                <a:latin typeface="Segoe Print" pitchFamily="2" charset="0"/>
              </a:rPr>
              <a:t>с мячом «Бывает – не бывает»;</a:t>
            </a:r>
          </a:p>
          <a:p>
            <a:pPr lvl="0"/>
            <a:r>
              <a:rPr lang="ru-RU" sz="2400" dirty="0" smtClean="0">
                <a:latin typeface="Segoe Print" pitchFamily="2" charset="0"/>
              </a:rPr>
              <a:t>5.Игра </a:t>
            </a:r>
            <a:r>
              <a:rPr lang="ru-RU" sz="2400" dirty="0">
                <a:latin typeface="Segoe Print" pitchFamily="2" charset="0"/>
              </a:rPr>
              <a:t>«Похож – не похож».</a:t>
            </a:r>
          </a:p>
          <a:p>
            <a:pPr lvl="0"/>
            <a:r>
              <a:rPr lang="ru-RU" sz="2400" dirty="0" smtClean="0">
                <a:latin typeface="Segoe Print" pitchFamily="2" charset="0"/>
              </a:rPr>
              <a:t>6.Игра </a:t>
            </a:r>
            <a:r>
              <a:rPr lang="ru-RU" sz="2400" dirty="0">
                <a:latin typeface="Segoe Print" pitchFamily="2" charset="0"/>
              </a:rPr>
              <a:t>в камушки «</a:t>
            </a:r>
            <a:r>
              <a:rPr lang="ru-RU" sz="2400" dirty="0" err="1" smtClean="0">
                <a:latin typeface="Segoe Print" pitchFamily="2" charset="0"/>
              </a:rPr>
              <a:t>Мерблс</a:t>
            </a:r>
            <a:r>
              <a:rPr lang="ru-RU" sz="2400" dirty="0">
                <a:latin typeface="Segoe Print" pitchFamily="2" charset="0"/>
              </a:rPr>
              <a:t>» - развитие моторной ловкости, координации, сосредоточение на объекте, внимания.</a:t>
            </a:r>
          </a:p>
        </p:txBody>
      </p:sp>
    </p:spTree>
    <p:extLst>
      <p:ext uri="{BB962C8B-B14F-4D97-AF65-F5344CB8AC3E}">
        <p14:creationId xmlns:p14="http://schemas.microsoft.com/office/powerpoint/2010/main" val="125681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332656"/>
            <a:ext cx="856895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>
                <a:solidFill>
                  <a:srgbClr val="FF0000"/>
                </a:solidFill>
                <a:latin typeface="Segoe Print" pitchFamily="2" charset="0"/>
              </a:rPr>
              <a:t>Третий день. «Самый активный»</a:t>
            </a:r>
            <a:r>
              <a:rPr lang="ru-RU" sz="2400" b="1" dirty="0">
                <a:solidFill>
                  <a:srgbClr val="FF0000"/>
                </a:solidFill>
                <a:latin typeface="Segoe Print" pitchFamily="2" charset="0"/>
              </a:rPr>
              <a:t>. </a:t>
            </a:r>
            <a:endParaRPr lang="ru-RU" sz="2400" b="1" dirty="0" smtClean="0">
              <a:solidFill>
                <a:srgbClr val="FF0000"/>
              </a:solidFill>
              <a:latin typeface="Segoe Print" pitchFamily="2" charset="0"/>
            </a:endParaRPr>
          </a:p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Segoe Print" pitchFamily="2" charset="0"/>
              </a:rPr>
              <a:t>(</a:t>
            </a:r>
            <a:r>
              <a:rPr lang="ru-RU" sz="2400" b="1" dirty="0">
                <a:solidFill>
                  <a:srgbClr val="FF0000"/>
                </a:solidFill>
                <a:latin typeface="Segoe Print" pitchFamily="2" charset="0"/>
              </a:rPr>
              <a:t>17.07.2014 г. четверг).</a:t>
            </a:r>
          </a:p>
          <a:p>
            <a:r>
              <a:rPr lang="ru-RU" sz="2400" dirty="0" smtClean="0">
                <a:latin typeface="Segoe Print" pitchFamily="2" charset="0"/>
              </a:rPr>
              <a:t>	За </a:t>
            </a:r>
            <a:r>
              <a:rPr lang="ru-RU" sz="2400" dirty="0">
                <a:latin typeface="Segoe Print" pitchFamily="2" charset="0"/>
              </a:rPr>
              <a:t>день,  проведенный в группе детского сада,  выбираются дети  которые весь день ведут себя активно, подвижно, принимают участие во всех игровых и познавательных мероприятиях.</a:t>
            </a:r>
          </a:p>
        </p:txBody>
      </p:sp>
      <p:pic>
        <p:nvPicPr>
          <p:cNvPr id="6146" name="Picture 2" descr="C:\Users\user\Desktop\проекты детские\проект в июле\день активный и подвижный\P108056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708920"/>
            <a:ext cx="4104456" cy="3960440"/>
          </a:xfrm>
          <a:prstGeom prst="rect">
            <a:avLst/>
          </a:prstGeom>
          <a:ln w="76200">
            <a:solidFill>
              <a:srgbClr val="00B05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user\Desktop\проекты детские\проект в июле\день активный и подвижный\P108056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2306" y="2764253"/>
            <a:ext cx="3995936" cy="3888432"/>
          </a:xfrm>
          <a:prstGeom prst="rect">
            <a:avLst/>
          </a:prstGeom>
          <a:ln w="76200">
            <a:solidFill>
              <a:srgbClr val="00B05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6907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58847"/>
            <a:ext cx="8712968" cy="6324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>
                <a:solidFill>
                  <a:srgbClr val="FF0000"/>
                </a:solidFill>
                <a:latin typeface="Segoe Print" pitchFamily="2" charset="0"/>
              </a:rPr>
              <a:t>Четвертый день. «Самый весёлый смех». (18.07.2014 г. пятница).</a:t>
            </a:r>
            <a:endParaRPr lang="ru-RU" sz="2400" b="1" dirty="0">
              <a:solidFill>
                <a:srgbClr val="FF0000"/>
              </a:solidFill>
              <a:latin typeface="Segoe Print" pitchFamily="2" charset="0"/>
            </a:endParaRPr>
          </a:p>
          <a:p>
            <a:r>
              <a:rPr lang="ru-RU" sz="2000" dirty="0" smtClean="0">
                <a:latin typeface="Segoe Print" pitchFamily="2" charset="0"/>
              </a:rPr>
              <a:t>	</a:t>
            </a:r>
            <a:r>
              <a:rPr lang="ru-RU" sz="2100" dirty="0" smtClean="0">
                <a:latin typeface="Segoe Print" pitchFamily="2" charset="0"/>
              </a:rPr>
              <a:t>Устраивается </a:t>
            </a:r>
            <a:r>
              <a:rPr lang="ru-RU" sz="2100" dirty="0">
                <a:latin typeface="Segoe Print" pitchFamily="2" charset="0"/>
              </a:rPr>
              <a:t>конкурс смеха и выбирается ребенок, который  своим смехом рассмешит каждого. С детьми устраивается фото сессия  милой и обаятельной улыбки. </a:t>
            </a:r>
          </a:p>
          <a:p>
            <a:r>
              <a:rPr lang="ru-RU" sz="2100" i="1" dirty="0">
                <a:solidFill>
                  <a:srgbClr val="FF0000"/>
                </a:solidFill>
                <a:latin typeface="Segoe Print" pitchFamily="2" charset="0"/>
              </a:rPr>
              <a:t>Познавательно - игровой комплекс:</a:t>
            </a:r>
            <a:endParaRPr lang="ru-RU" sz="2100" dirty="0">
              <a:solidFill>
                <a:srgbClr val="FF0000"/>
              </a:solidFill>
              <a:latin typeface="Segoe Print" pitchFamily="2" charset="0"/>
            </a:endParaRPr>
          </a:p>
          <a:p>
            <a:pPr lvl="0"/>
            <a:r>
              <a:rPr lang="ru-RU" sz="2100" dirty="0" smtClean="0">
                <a:latin typeface="Segoe Print" pitchFamily="2" charset="0"/>
              </a:rPr>
              <a:t>1. </a:t>
            </a:r>
            <a:r>
              <a:rPr lang="ru-RU" sz="2100" dirty="0" err="1" smtClean="0">
                <a:latin typeface="Segoe Print" pitchFamily="2" charset="0"/>
              </a:rPr>
              <a:t>Психогимнастика</a:t>
            </a:r>
            <a:r>
              <a:rPr lang="ru-RU" sz="2100" dirty="0">
                <a:latin typeface="Segoe Print" pitchFamily="2" charset="0"/>
              </a:rPr>
              <a:t>: «Весёлая пчёлка», «Шалтай-Болтай», «Холодно-Жарко», «Плакса»;</a:t>
            </a:r>
          </a:p>
          <a:p>
            <a:pPr lvl="0"/>
            <a:r>
              <a:rPr lang="ru-RU" sz="2100" dirty="0" smtClean="0">
                <a:latin typeface="Segoe Print" pitchFamily="2" charset="0"/>
              </a:rPr>
              <a:t>2. Дыхательная </a:t>
            </a:r>
            <a:r>
              <a:rPr lang="ru-RU" sz="2100" dirty="0">
                <a:latin typeface="Segoe Print" pitchFamily="2" charset="0"/>
              </a:rPr>
              <a:t>и звуковая гимнастика «Гудок паровоза»;</a:t>
            </a:r>
          </a:p>
          <a:p>
            <a:pPr lvl="0"/>
            <a:r>
              <a:rPr lang="ru-RU" sz="2100" dirty="0" smtClean="0">
                <a:latin typeface="Segoe Print" pitchFamily="2" charset="0"/>
              </a:rPr>
              <a:t>3. Пальчиковые </a:t>
            </a:r>
            <a:r>
              <a:rPr lang="ru-RU" sz="2100" dirty="0">
                <a:latin typeface="Segoe Print" pitchFamily="2" charset="0"/>
              </a:rPr>
              <a:t>игры: «Дрозд-</a:t>
            </a:r>
            <a:r>
              <a:rPr lang="ru-RU" sz="2100" dirty="0" err="1">
                <a:latin typeface="Segoe Print" pitchFamily="2" charset="0"/>
              </a:rPr>
              <a:t>дроздок</a:t>
            </a:r>
            <a:r>
              <a:rPr lang="ru-RU" sz="2100" dirty="0">
                <a:latin typeface="Segoe Print" pitchFamily="2" charset="0"/>
              </a:rPr>
              <a:t>», «Дом и ворота», «В домике», «Птички»;</a:t>
            </a:r>
          </a:p>
          <a:p>
            <a:pPr lvl="0"/>
            <a:r>
              <a:rPr lang="ru-RU" sz="2100" dirty="0">
                <a:latin typeface="Segoe Print" pitchFamily="2" charset="0"/>
              </a:rPr>
              <a:t>4</a:t>
            </a:r>
            <a:r>
              <a:rPr lang="ru-RU" sz="2100" dirty="0" smtClean="0">
                <a:latin typeface="Segoe Print" pitchFamily="2" charset="0"/>
              </a:rPr>
              <a:t>. Этюды</a:t>
            </a:r>
            <a:r>
              <a:rPr lang="ru-RU" sz="2100" dirty="0">
                <a:latin typeface="Segoe Print" pitchFamily="2" charset="0"/>
              </a:rPr>
              <a:t>, направленный на  развитие эмоциональной сферы «Баба-Яга» (гнев), «Фокус» (удивление);</a:t>
            </a:r>
          </a:p>
          <a:p>
            <a:pPr lvl="0"/>
            <a:r>
              <a:rPr lang="ru-RU" sz="2100" dirty="0">
                <a:latin typeface="Segoe Print" pitchFamily="2" charset="0"/>
              </a:rPr>
              <a:t>5</a:t>
            </a:r>
            <a:r>
              <a:rPr lang="ru-RU" sz="2100" dirty="0" smtClean="0">
                <a:latin typeface="Segoe Print" pitchFamily="2" charset="0"/>
              </a:rPr>
              <a:t>. Игра </a:t>
            </a:r>
            <a:r>
              <a:rPr lang="ru-RU" sz="2100" dirty="0">
                <a:latin typeface="Segoe Print" pitchFamily="2" charset="0"/>
              </a:rPr>
              <a:t>«Когда это бывает»;</a:t>
            </a:r>
          </a:p>
          <a:p>
            <a:pPr lvl="0"/>
            <a:r>
              <a:rPr lang="ru-RU" sz="2100" dirty="0">
                <a:latin typeface="Segoe Print" pitchFamily="2" charset="0"/>
              </a:rPr>
              <a:t>6</a:t>
            </a:r>
            <a:r>
              <a:rPr lang="ru-RU" sz="2100" dirty="0" smtClean="0">
                <a:latin typeface="Segoe Print" pitchFamily="2" charset="0"/>
              </a:rPr>
              <a:t>. Игра </a:t>
            </a:r>
            <a:r>
              <a:rPr lang="ru-RU" sz="2100" dirty="0">
                <a:latin typeface="Segoe Print" pitchFamily="2" charset="0"/>
              </a:rPr>
              <a:t>«Это правда или нет».</a:t>
            </a:r>
          </a:p>
          <a:p>
            <a:pPr lvl="0"/>
            <a:r>
              <a:rPr lang="ru-RU" sz="2100" dirty="0">
                <a:latin typeface="Segoe Print" pitchFamily="2" charset="0"/>
              </a:rPr>
              <a:t>7</a:t>
            </a:r>
            <a:r>
              <a:rPr lang="ru-RU" sz="2100" dirty="0" smtClean="0">
                <a:latin typeface="Segoe Print" pitchFamily="2" charset="0"/>
              </a:rPr>
              <a:t>. Релаксация </a:t>
            </a:r>
            <a:r>
              <a:rPr lang="ru-RU" sz="2100" dirty="0">
                <a:latin typeface="Segoe Print" pitchFamily="2" charset="0"/>
              </a:rPr>
              <a:t>«Пляж».</a:t>
            </a:r>
          </a:p>
          <a:p>
            <a:pPr lvl="0"/>
            <a:r>
              <a:rPr lang="ru-RU" sz="2100" dirty="0">
                <a:latin typeface="Segoe Print" pitchFamily="2" charset="0"/>
              </a:rPr>
              <a:t>8</a:t>
            </a:r>
            <a:r>
              <a:rPr lang="ru-RU" sz="2100" dirty="0" smtClean="0">
                <a:latin typeface="Segoe Print" pitchFamily="2" charset="0"/>
              </a:rPr>
              <a:t>. Игра </a:t>
            </a:r>
            <a:r>
              <a:rPr lang="ru-RU" sz="2100" dirty="0">
                <a:latin typeface="Segoe Print" pitchFamily="2" charset="0"/>
              </a:rPr>
              <a:t>в камушки «</a:t>
            </a:r>
            <a:r>
              <a:rPr lang="ru-RU" sz="2100" dirty="0" err="1">
                <a:latin typeface="Segoe Print" pitchFamily="2" charset="0"/>
              </a:rPr>
              <a:t>Мейблс</a:t>
            </a:r>
            <a:r>
              <a:rPr lang="ru-RU" sz="2100" dirty="0">
                <a:latin typeface="Segoe Print" pitchFamily="2" charset="0"/>
              </a:rPr>
              <a:t>» - развитие моторной ловкости, координации, сосредоточение на объекте, внимания.</a:t>
            </a:r>
          </a:p>
        </p:txBody>
      </p:sp>
    </p:spTree>
    <p:extLst>
      <p:ext uri="{BB962C8B-B14F-4D97-AF65-F5344CB8AC3E}">
        <p14:creationId xmlns:p14="http://schemas.microsoft.com/office/powerpoint/2010/main" val="2167577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620688"/>
            <a:ext cx="864096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Segoe Print" pitchFamily="2" charset="0"/>
              </a:rPr>
              <a:t>Паспорт проекта:</a:t>
            </a:r>
            <a:endParaRPr lang="ru-RU" sz="2400" dirty="0">
              <a:solidFill>
                <a:srgbClr val="FF0000"/>
              </a:solidFill>
              <a:latin typeface="Segoe Print" pitchFamily="2" charset="0"/>
            </a:endParaRPr>
          </a:p>
          <a:p>
            <a:r>
              <a:rPr lang="ru-RU" sz="2400" b="1" dirty="0">
                <a:latin typeface="Segoe Print" pitchFamily="2" charset="0"/>
              </a:rPr>
              <a:t> </a:t>
            </a:r>
            <a:endParaRPr lang="ru-RU" sz="2400" dirty="0">
              <a:latin typeface="Segoe Print" pitchFamily="2" charset="0"/>
            </a:endParaRPr>
          </a:p>
          <a:p>
            <a:r>
              <a:rPr lang="ru-RU" sz="2400" b="1" dirty="0">
                <a:solidFill>
                  <a:srgbClr val="FF0000"/>
                </a:solidFill>
                <a:latin typeface="Segoe Print" pitchFamily="2" charset="0"/>
              </a:rPr>
              <a:t>Вид проекта</a:t>
            </a:r>
            <a:r>
              <a:rPr lang="ru-RU" sz="2400" dirty="0">
                <a:solidFill>
                  <a:srgbClr val="FF0000"/>
                </a:solidFill>
                <a:latin typeface="Segoe Print" pitchFamily="2" charset="0"/>
              </a:rPr>
              <a:t>: </a:t>
            </a:r>
            <a:r>
              <a:rPr lang="ru-RU" sz="2400" dirty="0" smtClean="0">
                <a:latin typeface="Segoe Print" pitchFamily="2" charset="0"/>
              </a:rPr>
              <a:t>педагогический.</a:t>
            </a:r>
            <a:endParaRPr lang="ru-RU" sz="2400" dirty="0">
              <a:latin typeface="Segoe Print" pitchFamily="2" charset="0"/>
            </a:endParaRPr>
          </a:p>
          <a:p>
            <a:r>
              <a:rPr lang="ru-RU" sz="2400" dirty="0">
                <a:latin typeface="Segoe Print" pitchFamily="2" charset="0"/>
              </a:rPr>
              <a:t/>
            </a:r>
            <a:br>
              <a:rPr lang="ru-RU" sz="2400" dirty="0">
                <a:latin typeface="Segoe Print" pitchFamily="2" charset="0"/>
              </a:rPr>
            </a:br>
            <a:r>
              <a:rPr lang="ru-RU" sz="2400" b="1" dirty="0">
                <a:solidFill>
                  <a:srgbClr val="FF0000"/>
                </a:solidFill>
                <a:latin typeface="Segoe Print" pitchFamily="2" charset="0"/>
              </a:rPr>
              <a:t>Продолжительность проекта:</a:t>
            </a:r>
            <a:r>
              <a:rPr lang="ru-RU" sz="2400" dirty="0">
                <a:solidFill>
                  <a:srgbClr val="FF0000"/>
                </a:solidFill>
                <a:latin typeface="Segoe Print" pitchFamily="2" charset="0"/>
              </a:rPr>
              <a:t> </a:t>
            </a:r>
            <a:r>
              <a:rPr lang="ru-RU" sz="2400" dirty="0">
                <a:latin typeface="Segoe Print" pitchFamily="2" charset="0"/>
              </a:rPr>
              <a:t>с 15.07.2014 г. по 23.07.2014 </a:t>
            </a:r>
            <a:r>
              <a:rPr lang="ru-RU" sz="2400" dirty="0" smtClean="0">
                <a:latin typeface="Segoe Print" pitchFamily="2" charset="0"/>
              </a:rPr>
              <a:t>г.  </a:t>
            </a:r>
            <a:r>
              <a:rPr lang="ru-RU" sz="2400" dirty="0">
                <a:latin typeface="Segoe Print" pitchFamily="2" charset="0"/>
              </a:rPr>
              <a:t>(7 дней).</a:t>
            </a:r>
          </a:p>
          <a:p>
            <a:r>
              <a:rPr lang="ru-RU" sz="2400" dirty="0">
                <a:latin typeface="Segoe Print" pitchFamily="2" charset="0"/>
              </a:rPr>
              <a:t/>
            </a:r>
            <a:br>
              <a:rPr lang="ru-RU" sz="2400" dirty="0">
                <a:latin typeface="Segoe Print" pitchFamily="2" charset="0"/>
              </a:rPr>
            </a:br>
            <a:r>
              <a:rPr lang="ru-RU" sz="2400" b="1" dirty="0">
                <a:solidFill>
                  <a:srgbClr val="FF0000"/>
                </a:solidFill>
                <a:latin typeface="Segoe Print" pitchFamily="2" charset="0"/>
              </a:rPr>
              <a:t>Участники проекта:</a:t>
            </a:r>
            <a:r>
              <a:rPr lang="ru-RU" sz="2400" dirty="0">
                <a:solidFill>
                  <a:srgbClr val="FF0000"/>
                </a:solidFill>
                <a:latin typeface="Segoe Print" pitchFamily="2" charset="0"/>
              </a:rPr>
              <a:t>  </a:t>
            </a:r>
          </a:p>
          <a:p>
            <a:r>
              <a:rPr lang="ru-RU" sz="2400" dirty="0">
                <a:latin typeface="Segoe Print" pitchFamily="2" charset="0"/>
              </a:rPr>
              <a:t>Руководитель проекта  -  педагог – психолог,  дети старшего дошкольного возраста  и родители. Ребенок участник от зарождения идеи до получения результата.</a:t>
            </a:r>
          </a:p>
          <a:p>
            <a:r>
              <a:rPr lang="ru-RU" sz="2400" b="1" dirty="0">
                <a:latin typeface="Segoe Print" pitchFamily="2" charset="0"/>
              </a:rPr>
              <a:t> </a:t>
            </a:r>
            <a:endParaRPr lang="ru-RU" sz="2400" dirty="0">
              <a:latin typeface="Segoe Prin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7304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673"/>
    </mc:Choice>
    <mc:Fallback xmlns="">
      <p:transition spd="slow" advTm="5673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проекты детские\проект в июле\самый веселый смех\P108055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39895">
            <a:off x="569211" y="545713"/>
            <a:ext cx="3672408" cy="2715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user\Desktop\проекты детские\проект в июле\самый веселый смех\P108056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01853">
            <a:off x="4815792" y="300065"/>
            <a:ext cx="3240360" cy="2736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user\Desktop\проекты детские\проект в июле\самый веселый смех\P108055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758099">
            <a:off x="5179401" y="3494687"/>
            <a:ext cx="3168352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user\Desktop\проекты детские\проект в июле\самый веселый смех\P108055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27345">
            <a:off x="1314269" y="3182468"/>
            <a:ext cx="3462146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0041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32656"/>
            <a:ext cx="8640960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i="1" dirty="0" smtClean="0">
                <a:solidFill>
                  <a:srgbClr val="FF0000"/>
                </a:solidFill>
                <a:latin typeface="Segoe Print" pitchFamily="2" charset="0"/>
              </a:rPr>
              <a:t>Пятый день. «Лучший чтец». (21.07.2014 г. понедельник).</a:t>
            </a:r>
            <a:endParaRPr lang="ru-RU" sz="2400" dirty="0" smtClean="0">
              <a:solidFill>
                <a:srgbClr val="FF0000"/>
              </a:solidFill>
              <a:latin typeface="Segoe Print" pitchFamily="2" charset="0"/>
            </a:endParaRPr>
          </a:p>
          <a:p>
            <a:r>
              <a:rPr lang="ru-RU" sz="2000" dirty="0" smtClean="0">
                <a:latin typeface="Segoe Print" pitchFamily="2" charset="0"/>
              </a:rPr>
              <a:t>	Устраивается конкурс  стихов. Детьми выбирается лучший рассказчик и лучший стих. Конкурс проводится после выходных и родителям дается время выбрать оригинальный стих и выучить его, обратить внимание на интонацию и выразительность чтения.</a:t>
            </a:r>
          </a:p>
          <a:p>
            <a:r>
              <a:rPr lang="ru-RU" sz="2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Познавательно - игровой комплекс:</a:t>
            </a:r>
            <a:endParaRPr lang="ru-RU" sz="20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Print" pitchFamily="2" charset="0"/>
            </a:endParaRPr>
          </a:p>
          <a:p>
            <a:pPr lvl="0"/>
            <a:r>
              <a:rPr lang="ru-RU" sz="2000" dirty="0" smtClean="0">
                <a:latin typeface="Segoe Print" pitchFamily="2" charset="0"/>
              </a:rPr>
              <a:t>1. </a:t>
            </a:r>
            <a:r>
              <a:rPr lang="ru-RU" sz="2000" dirty="0" err="1" smtClean="0">
                <a:latin typeface="Segoe Print" pitchFamily="2" charset="0"/>
              </a:rPr>
              <a:t>Психогимнастика</a:t>
            </a:r>
            <a:r>
              <a:rPr lang="ru-RU" sz="2000" dirty="0" smtClean="0">
                <a:latin typeface="Segoe Print" pitchFamily="2" charset="0"/>
              </a:rPr>
              <a:t>: «Весёлая пчёлка», «Шалтай-Болтай», «Холодно-Жарко», «Плакса», «Упрямый ослик»;</a:t>
            </a:r>
          </a:p>
          <a:p>
            <a:pPr lvl="0"/>
            <a:r>
              <a:rPr lang="ru-RU" sz="2000" dirty="0" smtClean="0">
                <a:latin typeface="Segoe Print" pitchFamily="2" charset="0"/>
              </a:rPr>
              <a:t>2. Дыхательная и звуковая гимнастика «Гудок паровоза»;</a:t>
            </a:r>
          </a:p>
          <a:p>
            <a:pPr lvl="0"/>
            <a:r>
              <a:rPr lang="ru-RU" sz="2000" dirty="0" smtClean="0">
                <a:latin typeface="Segoe Print" pitchFamily="2" charset="0"/>
              </a:rPr>
              <a:t>3. Пальчиковые игры: «Дрозд-</a:t>
            </a:r>
            <a:r>
              <a:rPr lang="ru-RU" sz="2000" dirty="0" err="1" smtClean="0">
                <a:latin typeface="Segoe Print" pitchFamily="2" charset="0"/>
              </a:rPr>
              <a:t>дроздок</a:t>
            </a:r>
            <a:r>
              <a:rPr lang="ru-RU" sz="2000" dirty="0" smtClean="0">
                <a:latin typeface="Segoe Print" pitchFamily="2" charset="0"/>
              </a:rPr>
              <a:t>», «Дом и ворота», «В домике», «Птички»;</a:t>
            </a:r>
          </a:p>
          <a:p>
            <a:pPr lvl="0"/>
            <a:r>
              <a:rPr lang="ru-RU" sz="2000" dirty="0" smtClean="0">
                <a:latin typeface="Segoe Print" pitchFamily="2" charset="0"/>
              </a:rPr>
              <a:t>4. Этюды, направленный на  развитие эмоциональной сферы «Лисичка подслушивает» (интерес), «Кот Васька» (стыд);</a:t>
            </a:r>
          </a:p>
          <a:p>
            <a:pPr lvl="0"/>
            <a:r>
              <a:rPr lang="ru-RU" sz="2000" dirty="0" smtClean="0">
                <a:latin typeface="Segoe Print" pitchFamily="2" charset="0"/>
              </a:rPr>
              <a:t>5. Игра «Когда это бывает»;</a:t>
            </a:r>
          </a:p>
          <a:p>
            <a:pPr lvl="0"/>
            <a:r>
              <a:rPr lang="ru-RU" sz="2000" dirty="0" smtClean="0">
                <a:latin typeface="Segoe Print" pitchFamily="2" charset="0"/>
              </a:rPr>
              <a:t>6. Игра «Это правда или нет».</a:t>
            </a:r>
          </a:p>
          <a:p>
            <a:pPr lvl="0"/>
            <a:r>
              <a:rPr lang="ru-RU" sz="2000" dirty="0" smtClean="0">
                <a:latin typeface="Segoe Print" pitchFamily="2" charset="0"/>
              </a:rPr>
              <a:t>7. Релаксация «Пляж».</a:t>
            </a:r>
          </a:p>
          <a:p>
            <a:pPr lvl="0"/>
            <a:r>
              <a:rPr lang="ru-RU" sz="2000" dirty="0" smtClean="0">
                <a:latin typeface="Segoe Print" pitchFamily="2" charset="0"/>
              </a:rPr>
              <a:t>8. Игра в камушки «</a:t>
            </a:r>
            <a:r>
              <a:rPr lang="ru-RU" sz="2000" dirty="0" err="1" smtClean="0">
                <a:latin typeface="Segoe Print" pitchFamily="2" charset="0"/>
              </a:rPr>
              <a:t>Мейблс</a:t>
            </a:r>
            <a:r>
              <a:rPr lang="ru-RU" sz="2000" dirty="0" smtClean="0">
                <a:latin typeface="Segoe Print" pitchFamily="2" charset="0"/>
              </a:rPr>
              <a:t>» - развитие моторной ловкости, координации, сосредоточение на объекте, внимания.</a:t>
            </a:r>
            <a:endParaRPr lang="ru-RU" sz="2000" dirty="0">
              <a:latin typeface="Segoe Prin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766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907" y="5683504"/>
            <a:ext cx="9109093" cy="1143000"/>
          </a:xfrm>
        </p:spPr>
        <p:txBody>
          <a:bodyPr/>
          <a:lstStyle/>
          <a:p>
            <a:pPr algn="ctr"/>
            <a:r>
              <a:rPr lang="ru-RU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Segoe Print" pitchFamily="2" charset="0"/>
              </a:rPr>
              <a:t>Номинация Гран-при досталась Егору, за стих А.С. Пушкина «У Лукоморья»</a:t>
            </a:r>
            <a:endParaRPr lang="ru-RU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  <a:latin typeface="Segoe Print" pitchFamily="2" charset="0"/>
            </a:endParaRPr>
          </a:p>
        </p:txBody>
      </p:sp>
      <p:pic>
        <p:nvPicPr>
          <p:cNvPr id="1026" name="Picture 2" descr="C:\Users\user\Desktop\проекты детские\проект в июле\день чтецов\SAM_333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04664"/>
            <a:ext cx="3240360" cy="4824536"/>
          </a:xfrm>
          <a:prstGeom prst="rect">
            <a:avLst/>
          </a:prstGeom>
          <a:ln w="76200">
            <a:solidFill>
              <a:srgbClr val="00B05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user\Desktop\проекты детские\проект в июле\день чтецов\SAM_333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188640"/>
            <a:ext cx="3600000" cy="2700000"/>
          </a:xfrm>
          <a:prstGeom prst="rect">
            <a:avLst/>
          </a:prstGeom>
          <a:ln w="76200">
            <a:solidFill>
              <a:srgbClr val="00B05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user\Desktop\проекты детские\проект в июле\день чтецов\SAM_332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2996952"/>
            <a:ext cx="3600000" cy="2700000"/>
          </a:xfrm>
          <a:prstGeom prst="rect">
            <a:avLst/>
          </a:prstGeom>
          <a:ln w="76200">
            <a:solidFill>
              <a:srgbClr val="00B05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0319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332656"/>
            <a:ext cx="8712968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i="1" dirty="0">
                <a:solidFill>
                  <a:srgbClr val="FF0000"/>
                </a:solidFill>
                <a:latin typeface="Segoe Print" pitchFamily="2" charset="0"/>
              </a:rPr>
              <a:t>Шестой день. «День смайликов»</a:t>
            </a:r>
            <a:r>
              <a:rPr lang="ru-RU" sz="2400" dirty="0">
                <a:solidFill>
                  <a:srgbClr val="FF0000"/>
                </a:solidFill>
                <a:latin typeface="Segoe Print" pitchFamily="2" charset="0"/>
              </a:rPr>
              <a:t>. (22.07.2014 г. вторник).</a:t>
            </a:r>
          </a:p>
          <a:p>
            <a:r>
              <a:rPr lang="ru-RU" sz="2000" dirty="0" smtClean="0">
                <a:latin typeface="Segoe Print" pitchFamily="2" charset="0"/>
              </a:rPr>
              <a:t>	Дети </a:t>
            </a:r>
            <a:r>
              <a:rPr lang="ru-RU" sz="2000" dirty="0">
                <a:latin typeface="Segoe Print" pitchFamily="2" charset="0"/>
              </a:rPr>
              <a:t>с педагогом рисуют смайликов, вырезают и разукрашивают их, выставляют на конкурс и выбираются самые красивые. В этот день мы играем в разные игры с со смайликами, сделанные своими руками, и выявляются дети самые ловкие, активные, смышлёные</a:t>
            </a:r>
            <a:r>
              <a:rPr lang="ru-RU" sz="2000" dirty="0" smtClean="0">
                <a:latin typeface="Segoe Print" pitchFamily="2" charset="0"/>
              </a:rPr>
              <a:t>.</a:t>
            </a:r>
            <a:r>
              <a:rPr lang="ru-RU" sz="2000" dirty="0">
                <a:latin typeface="Segoe Print" pitchFamily="2" charset="0"/>
              </a:rPr>
              <a:t> Знакомим детей с разными эмоциональными состояниями через мимику животных (например, котёнка).</a:t>
            </a:r>
          </a:p>
          <a:p>
            <a:r>
              <a:rPr lang="ru-RU" sz="2000" dirty="0" smtClean="0">
                <a:latin typeface="Segoe Print" pitchFamily="2" charset="0"/>
              </a:rPr>
              <a:t>	Когда </a:t>
            </a:r>
            <a:r>
              <a:rPr lang="ru-RU" sz="2000" dirty="0">
                <a:latin typeface="Segoe Print" pitchFamily="2" charset="0"/>
              </a:rPr>
              <a:t>дети поняли, закрепили понятия эмоции, можно приступить к  предметно-изобразительной деятельности, будем рисовать </a:t>
            </a:r>
            <a:r>
              <a:rPr lang="ru-RU" sz="2000" dirty="0" err="1">
                <a:latin typeface="Segoe Print" pitchFamily="2" charset="0"/>
              </a:rPr>
              <a:t>смайлы</a:t>
            </a:r>
            <a:r>
              <a:rPr lang="ru-RU" sz="2000" dirty="0">
                <a:latin typeface="Segoe Print" pitchFamily="2" charset="0"/>
              </a:rPr>
              <a:t>, двух видов настроения: весёлый и грустный </a:t>
            </a:r>
            <a:r>
              <a:rPr lang="ru-RU" sz="2000" dirty="0" err="1">
                <a:latin typeface="Segoe Print" pitchFamily="2" charset="0"/>
              </a:rPr>
              <a:t>смайл</a:t>
            </a:r>
            <a:r>
              <a:rPr lang="ru-RU" sz="2000" dirty="0">
                <a:latin typeface="Segoe Print" pitchFamily="2" charset="0"/>
              </a:rPr>
              <a:t>. Дети должны вырезать и разукрасить смайлики своими руками (помощь взрослого принимается ребенком). </a:t>
            </a:r>
            <a:endParaRPr lang="ru-RU" sz="2000" dirty="0" smtClean="0">
              <a:latin typeface="Segoe Print" pitchFamily="2" charset="0"/>
            </a:endParaRPr>
          </a:p>
          <a:p>
            <a:r>
              <a:rPr lang="ru-RU" sz="2000" dirty="0">
                <a:latin typeface="Segoe Print" pitchFamily="2" charset="0"/>
              </a:rPr>
              <a:t>	</a:t>
            </a:r>
            <a:r>
              <a:rPr lang="ru-RU" sz="2000" dirty="0" smtClean="0">
                <a:latin typeface="Segoe Print" pitchFamily="2" charset="0"/>
              </a:rPr>
              <a:t>В </a:t>
            </a:r>
            <a:r>
              <a:rPr lang="ru-RU" sz="2000" dirty="0">
                <a:latin typeface="Segoe Print" pitchFamily="2" charset="0"/>
              </a:rPr>
              <a:t>этот же день я показываю презентация на тему «Мир эмоций». Идет знакомство с такими эмоциями как радость, грусть, страх, удивление.</a:t>
            </a:r>
          </a:p>
          <a:p>
            <a:endParaRPr lang="ru-RU" sz="2000" dirty="0">
              <a:latin typeface="Segoe Prin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222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864096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Седьмой день. «День семьи смайликов». (23.07.2014 г. среда).</a:t>
            </a:r>
            <a:endParaRPr lang="ru-RU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Print" pitchFamily="2" charset="0"/>
            </a:endParaRPr>
          </a:p>
          <a:p>
            <a:r>
              <a:rPr lang="ru-RU" dirty="0" smtClean="0">
                <a:latin typeface="Segoe Print" pitchFamily="2" charset="0"/>
              </a:rPr>
              <a:t>	Игра </a:t>
            </a:r>
            <a:r>
              <a:rPr lang="ru-RU" dirty="0">
                <a:latin typeface="Segoe Print" pitchFamily="2" charset="0"/>
              </a:rPr>
              <a:t>в </a:t>
            </a:r>
            <a:r>
              <a:rPr lang="ru-RU" b="1" i="1" u="sng" dirty="0">
                <a:latin typeface="Segoe Print" pitchFamily="2" charset="0"/>
              </a:rPr>
              <a:t>«Семью».</a:t>
            </a:r>
            <a:r>
              <a:rPr lang="ru-RU" dirty="0">
                <a:latin typeface="Segoe Print" pitchFamily="2" charset="0"/>
              </a:rPr>
              <a:t>  Очень хотелось провести совместную деятельность с родителями. </a:t>
            </a:r>
            <a:r>
              <a:rPr lang="ru-RU" dirty="0" smtClean="0">
                <a:latin typeface="Segoe Print" pitchFamily="2" charset="0"/>
              </a:rPr>
              <a:t>Дети </a:t>
            </a:r>
            <a:r>
              <a:rPr lang="ru-RU" dirty="0">
                <a:latin typeface="Segoe Print" pitchFamily="2" charset="0"/>
              </a:rPr>
              <a:t>должны выбрать и нарисовать  смайлика папу, маму, дочку (сына). Прослеживаются, отношения в семье и дети передают в игре действительность. Устроили в коридоре выставку «Семья смайликов».</a:t>
            </a:r>
          </a:p>
          <a:p>
            <a:r>
              <a:rPr lang="ru-RU" b="1" i="1" dirty="0" smtClean="0">
                <a:solidFill>
                  <a:srgbClr val="FF0000"/>
                </a:solidFill>
                <a:latin typeface="Segoe Print" pitchFamily="2" charset="0"/>
              </a:rPr>
              <a:t>Познавательно </a:t>
            </a:r>
            <a:r>
              <a:rPr lang="ru-RU" b="1" i="1" dirty="0">
                <a:solidFill>
                  <a:srgbClr val="FF0000"/>
                </a:solidFill>
                <a:latin typeface="Segoe Print" pitchFamily="2" charset="0"/>
              </a:rPr>
              <a:t>- игровой комплекс:</a:t>
            </a:r>
            <a:endParaRPr lang="ru-RU" dirty="0">
              <a:solidFill>
                <a:srgbClr val="FF0000"/>
              </a:solidFill>
              <a:latin typeface="Segoe Print" pitchFamily="2" charset="0"/>
            </a:endParaRPr>
          </a:p>
          <a:p>
            <a:pPr lvl="0"/>
            <a:r>
              <a:rPr lang="ru-RU" dirty="0" smtClean="0">
                <a:latin typeface="Segoe Print" pitchFamily="2" charset="0"/>
              </a:rPr>
              <a:t>1.Психогимнастика</a:t>
            </a:r>
            <a:r>
              <a:rPr lang="ru-RU" dirty="0">
                <a:latin typeface="Segoe Print" pitchFamily="2" charset="0"/>
              </a:rPr>
              <a:t>: «Весёлая пчёлка», «Шалтай-Болтай», «Холодно-Жарко», «Плакса», «Упрямый ослик»;</a:t>
            </a:r>
          </a:p>
          <a:p>
            <a:pPr lvl="0"/>
            <a:r>
              <a:rPr lang="ru-RU" dirty="0" smtClean="0">
                <a:latin typeface="Segoe Print" pitchFamily="2" charset="0"/>
              </a:rPr>
              <a:t>2.Дыхательная </a:t>
            </a:r>
            <a:r>
              <a:rPr lang="ru-RU" dirty="0">
                <a:latin typeface="Segoe Print" pitchFamily="2" charset="0"/>
              </a:rPr>
              <a:t>и звуковая гимнастика «Полет самолета» ;</a:t>
            </a:r>
          </a:p>
          <a:p>
            <a:pPr lvl="0"/>
            <a:r>
              <a:rPr lang="ru-RU" dirty="0" smtClean="0">
                <a:latin typeface="Segoe Print" pitchFamily="2" charset="0"/>
              </a:rPr>
              <a:t>3.Пальчиковые </a:t>
            </a:r>
            <a:r>
              <a:rPr lang="ru-RU" dirty="0">
                <a:latin typeface="Segoe Print" pitchFamily="2" charset="0"/>
              </a:rPr>
              <a:t>игры: «Дрозд-</a:t>
            </a:r>
            <a:r>
              <a:rPr lang="ru-RU" dirty="0" err="1">
                <a:latin typeface="Segoe Print" pitchFamily="2" charset="0"/>
              </a:rPr>
              <a:t>дроздок</a:t>
            </a:r>
            <a:r>
              <a:rPr lang="ru-RU" dirty="0">
                <a:latin typeface="Segoe Print" pitchFamily="2" charset="0"/>
              </a:rPr>
              <a:t>», «Дом и ворота», «В домике», «Стол», «Птички», «Зайцы»;</a:t>
            </a:r>
          </a:p>
          <a:p>
            <a:pPr lvl="0"/>
            <a:r>
              <a:rPr lang="ru-RU" dirty="0" smtClean="0">
                <a:latin typeface="Segoe Print" pitchFamily="2" charset="0"/>
              </a:rPr>
              <a:t>4.Этюды</a:t>
            </a:r>
            <a:r>
              <a:rPr lang="ru-RU" dirty="0">
                <a:latin typeface="Segoe Print" pitchFamily="2" charset="0"/>
              </a:rPr>
              <a:t>, направленный на  развитие эмоциональной сферы </a:t>
            </a:r>
            <a:r>
              <a:rPr lang="ru-RU" dirty="0" smtClean="0">
                <a:latin typeface="Segoe Print" pitchFamily="2" charset="0"/>
              </a:rPr>
              <a:t>«Золушка</a:t>
            </a:r>
            <a:r>
              <a:rPr lang="ru-RU" dirty="0">
                <a:latin typeface="Segoe Print" pitchFamily="2" charset="0"/>
              </a:rPr>
              <a:t>» (печаль), «Один дома» (страх);</a:t>
            </a:r>
          </a:p>
          <a:p>
            <a:pPr lvl="0"/>
            <a:r>
              <a:rPr lang="ru-RU" dirty="0" smtClean="0">
                <a:latin typeface="Segoe Print" pitchFamily="2" charset="0"/>
              </a:rPr>
              <a:t>5.Игра </a:t>
            </a:r>
            <a:r>
              <a:rPr lang="ru-RU" dirty="0">
                <a:latin typeface="Segoe Print" pitchFamily="2" charset="0"/>
              </a:rPr>
              <a:t>«</a:t>
            </a:r>
            <a:r>
              <a:rPr lang="ru-RU" dirty="0" err="1">
                <a:latin typeface="Segoe Print" pitchFamily="2" charset="0"/>
              </a:rPr>
              <a:t>Обзывалки</a:t>
            </a:r>
            <a:r>
              <a:rPr lang="ru-RU" dirty="0">
                <a:latin typeface="Segoe Print" pitchFamily="2" charset="0"/>
              </a:rPr>
              <a:t>»;</a:t>
            </a:r>
          </a:p>
          <a:p>
            <a:pPr lvl="0"/>
            <a:r>
              <a:rPr lang="ru-RU" dirty="0" smtClean="0">
                <a:latin typeface="Segoe Print" pitchFamily="2" charset="0"/>
              </a:rPr>
              <a:t>6.Игра </a:t>
            </a:r>
            <a:r>
              <a:rPr lang="ru-RU" dirty="0">
                <a:latin typeface="Segoe Print" pitchFamily="2" charset="0"/>
              </a:rPr>
              <a:t>«Дотронься до…».</a:t>
            </a:r>
          </a:p>
          <a:p>
            <a:pPr lvl="0"/>
            <a:r>
              <a:rPr lang="ru-RU" dirty="0" smtClean="0">
                <a:latin typeface="Segoe Print" pitchFamily="2" charset="0"/>
              </a:rPr>
              <a:t>7.Игра </a:t>
            </a:r>
            <a:r>
              <a:rPr lang="ru-RU" dirty="0">
                <a:latin typeface="Segoe Print" pitchFamily="2" charset="0"/>
              </a:rPr>
              <a:t>«Ау…»;</a:t>
            </a:r>
          </a:p>
          <a:p>
            <a:pPr lvl="0"/>
            <a:r>
              <a:rPr lang="ru-RU" dirty="0" smtClean="0">
                <a:latin typeface="Segoe Print" pitchFamily="2" charset="0"/>
              </a:rPr>
              <a:t>8.Релаксация </a:t>
            </a:r>
            <a:r>
              <a:rPr lang="ru-RU" dirty="0">
                <a:latin typeface="Segoe Print" pitchFamily="2" charset="0"/>
              </a:rPr>
              <a:t>«Ковер-самолет».</a:t>
            </a:r>
          </a:p>
          <a:p>
            <a:pPr lvl="0"/>
            <a:r>
              <a:rPr lang="ru-RU" dirty="0" smtClean="0">
                <a:latin typeface="Segoe Print" pitchFamily="2" charset="0"/>
              </a:rPr>
              <a:t>9.Игра </a:t>
            </a:r>
            <a:r>
              <a:rPr lang="ru-RU" dirty="0">
                <a:latin typeface="Segoe Print" pitchFamily="2" charset="0"/>
              </a:rPr>
              <a:t>в камушки «</a:t>
            </a:r>
            <a:r>
              <a:rPr lang="ru-RU" dirty="0" err="1">
                <a:latin typeface="Segoe Print" pitchFamily="2" charset="0"/>
              </a:rPr>
              <a:t>Мейблс</a:t>
            </a:r>
            <a:r>
              <a:rPr lang="ru-RU" dirty="0">
                <a:latin typeface="Segoe Print" pitchFamily="2" charset="0"/>
              </a:rPr>
              <a:t>» - развитие моторной ловкости, координации, сосредоточение на объекте, внимания.</a:t>
            </a:r>
          </a:p>
          <a:p>
            <a:r>
              <a:rPr lang="ru-RU" b="1" dirty="0"/>
              <a:t>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38537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проекты детские\проект в июле\обратная связь и оформление проетка\SAM_335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55289">
            <a:off x="179512" y="548680"/>
            <a:ext cx="3240360" cy="3024336"/>
          </a:xfrm>
          <a:prstGeom prst="rect">
            <a:avLst/>
          </a:prstGeom>
          <a:ln w="190500" cap="sq">
            <a:solidFill>
              <a:srgbClr val="00B050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user\Desktop\проекты детские\проект в июле\обратная связь и оформление проетка\SAM_335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20231">
            <a:off x="5796136" y="1052736"/>
            <a:ext cx="3196464" cy="2988000"/>
          </a:xfrm>
          <a:prstGeom prst="rect">
            <a:avLst/>
          </a:prstGeom>
          <a:ln w="190500" cap="sq">
            <a:solidFill>
              <a:srgbClr val="00B050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user\Desktop\проекты детские\проект в июле\обратная связь и оформление проетка\SAM_335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431832">
            <a:off x="2051720" y="3861048"/>
            <a:ext cx="3312000" cy="2762619"/>
          </a:xfrm>
          <a:prstGeom prst="rect">
            <a:avLst/>
          </a:prstGeom>
          <a:ln w="190500" cap="sq">
            <a:solidFill>
              <a:srgbClr val="00B050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6810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476672"/>
            <a:ext cx="871296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Заключительный этап:</a:t>
            </a:r>
          </a:p>
          <a:p>
            <a:r>
              <a:rPr lang="ru-RU" sz="2000" dirty="0">
                <a:latin typeface="Segoe Print" pitchFamily="2" charset="0"/>
              </a:rPr>
              <a:t>- отчет о проекте в  виде стенгазеты для родителей;</a:t>
            </a:r>
          </a:p>
          <a:p>
            <a:r>
              <a:rPr lang="ru-RU" sz="2000" dirty="0">
                <a:latin typeface="Segoe Print" pitchFamily="2" charset="0"/>
              </a:rPr>
              <a:t>- отчет о проекте в виде презентации;</a:t>
            </a:r>
          </a:p>
          <a:p>
            <a:pPr marL="342900" indent="-342900">
              <a:buFontTx/>
              <a:buChar char="-"/>
            </a:pPr>
            <a:r>
              <a:rPr lang="ru-RU" sz="2000" dirty="0" smtClean="0">
                <a:latin typeface="Segoe Print" pitchFamily="2" charset="0"/>
              </a:rPr>
              <a:t>составление </a:t>
            </a:r>
            <a:r>
              <a:rPr lang="ru-RU" sz="2000" dirty="0">
                <a:latin typeface="Segoe Print" pitchFamily="2" charset="0"/>
              </a:rPr>
              <a:t>портфолио проекта</a:t>
            </a:r>
            <a:r>
              <a:rPr lang="ru-RU" sz="2000" dirty="0" smtClean="0">
                <a:latin typeface="Segoe Print" pitchFamily="2" charset="0"/>
              </a:rPr>
              <a:t>.</a:t>
            </a:r>
          </a:p>
          <a:p>
            <a:endParaRPr lang="ru-RU" sz="2000" dirty="0">
              <a:latin typeface="Segoe Print" pitchFamily="2" charset="0"/>
            </a:endParaRPr>
          </a:p>
          <a:p>
            <a:endParaRPr lang="ru-RU" sz="2000" dirty="0" smtClean="0">
              <a:latin typeface="Segoe Print" pitchFamily="2" charset="0"/>
            </a:endParaRPr>
          </a:p>
          <a:p>
            <a:endParaRPr lang="ru-RU" sz="2000" dirty="0">
              <a:latin typeface="Segoe Print" pitchFamily="2" charset="0"/>
            </a:endParaRPr>
          </a:p>
          <a:p>
            <a:endParaRPr lang="ru-RU" sz="2000" dirty="0" smtClean="0">
              <a:latin typeface="Segoe Print" pitchFamily="2" charset="0"/>
            </a:endParaRPr>
          </a:p>
          <a:p>
            <a:endParaRPr lang="ru-RU" sz="2000" dirty="0">
              <a:latin typeface="Segoe Print" pitchFamily="2" charset="0"/>
            </a:endParaRPr>
          </a:p>
          <a:p>
            <a:endParaRPr lang="ru-RU" sz="2000" dirty="0" smtClean="0">
              <a:latin typeface="Segoe Print" pitchFamily="2" charset="0"/>
            </a:endParaRPr>
          </a:p>
          <a:p>
            <a:endParaRPr lang="ru-RU" sz="2000" dirty="0">
              <a:latin typeface="Segoe Print" pitchFamily="2" charset="0"/>
            </a:endParaRPr>
          </a:p>
          <a:p>
            <a:endParaRPr lang="ru-RU" sz="2000" dirty="0" smtClean="0">
              <a:latin typeface="Segoe Print" pitchFamily="2" charset="0"/>
            </a:endParaRPr>
          </a:p>
          <a:p>
            <a:endParaRPr lang="ru-RU" sz="2000" dirty="0">
              <a:latin typeface="Segoe Print" pitchFamily="2" charset="0"/>
            </a:endParaRPr>
          </a:p>
          <a:p>
            <a:endParaRPr lang="ru-RU" sz="2000" dirty="0" smtClean="0">
              <a:latin typeface="Segoe Print" pitchFamily="2" charset="0"/>
            </a:endParaRPr>
          </a:p>
          <a:p>
            <a:endParaRPr lang="ru-RU" sz="2000" dirty="0">
              <a:latin typeface="Segoe Print" pitchFamily="2" charset="0"/>
            </a:endParaRPr>
          </a:p>
          <a:p>
            <a:endParaRPr lang="ru-RU" sz="2000" dirty="0" smtClean="0">
              <a:latin typeface="Segoe Print" pitchFamily="2" charset="0"/>
            </a:endParaRPr>
          </a:p>
          <a:p>
            <a:endParaRPr lang="ru-RU" sz="2000" dirty="0">
              <a:latin typeface="Segoe Print" pitchFamily="2" charset="0"/>
            </a:endParaRPr>
          </a:p>
          <a:p>
            <a:endParaRPr lang="ru-RU" sz="2000" dirty="0" smtClean="0">
              <a:latin typeface="Segoe Print" pitchFamily="2" charset="0"/>
            </a:endParaRPr>
          </a:p>
          <a:p>
            <a:endParaRPr lang="ru-RU" sz="2000" dirty="0">
              <a:latin typeface="Segoe Print" pitchFamily="2" charset="0"/>
            </a:endParaRPr>
          </a:p>
        </p:txBody>
      </p:sp>
      <p:pic>
        <p:nvPicPr>
          <p:cNvPr id="2050" name="Picture 2" descr="C:\Users\user\Desktop\проекты детские\проект в июле\обратная связь и оформление проетка\SAM_335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132856"/>
            <a:ext cx="7920880" cy="4464496"/>
          </a:xfrm>
          <a:prstGeom prst="ellipse">
            <a:avLst/>
          </a:prstGeom>
          <a:ln w="190500" cap="rnd">
            <a:solidFill>
              <a:srgbClr val="00B050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64693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332656"/>
            <a:ext cx="8280920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В результате проведенной работы </a:t>
            </a:r>
            <a:r>
              <a:rPr lang="ru-RU" sz="2000" dirty="0">
                <a:latin typeface="Segoe Print" pitchFamily="2" charset="0"/>
              </a:rPr>
              <a:t>я смогла заметить, что у детей заметно снизился уровень завышенной самооценки, а также снизился заниженный. Это говорит о том, что дети стали комфортнее ощущать себя в коллективе; у детей наблюдается открытость в общении; прослеживается дружелюбная обстановка в коллективе. Видим, что дети приобрели навыки общения, появились навыки сотрудничества и взаимопонимания,  исчезла зажатость и скованность, улучшился эмоциональный фон в группе. </a:t>
            </a:r>
            <a:endParaRPr lang="ru-RU" sz="2000" dirty="0" smtClean="0">
              <a:latin typeface="Segoe Print" pitchFamily="2" charset="0"/>
            </a:endParaRPr>
          </a:p>
          <a:p>
            <a:endParaRPr lang="ru-RU" sz="2000" dirty="0">
              <a:latin typeface="Segoe Print" pitchFamily="2" charset="0"/>
            </a:endParaRPr>
          </a:p>
          <a:p>
            <a:endParaRPr lang="ru-RU" sz="2000" dirty="0" smtClean="0">
              <a:latin typeface="Segoe Print" pitchFamily="2" charset="0"/>
            </a:endParaRPr>
          </a:p>
          <a:p>
            <a:endParaRPr lang="ru-RU" sz="2000" dirty="0">
              <a:latin typeface="Segoe Print" pitchFamily="2" charset="0"/>
            </a:endParaRPr>
          </a:p>
          <a:p>
            <a:endParaRPr lang="ru-RU" sz="2000" dirty="0" smtClean="0">
              <a:latin typeface="Segoe Print" pitchFamily="2" charset="0"/>
            </a:endParaRPr>
          </a:p>
          <a:p>
            <a:endParaRPr lang="ru-RU" sz="2000" dirty="0">
              <a:latin typeface="Segoe Print" pitchFamily="2" charset="0"/>
            </a:endParaRPr>
          </a:p>
          <a:p>
            <a:endParaRPr lang="ru-RU" sz="2000" dirty="0" smtClean="0">
              <a:latin typeface="Segoe Print" pitchFamily="2" charset="0"/>
            </a:endParaRPr>
          </a:p>
          <a:p>
            <a:endParaRPr lang="ru-RU" sz="2000" dirty="0">
              <a:latin typeface="Segoe Print" pitchFamily="2" charset="0"/>
            </a:endParaRPr>
          </a:p>
          <a:p>
            <a:endParaRPr lang="ru-RU" sz="2000" dirty="0" smtClean="0">
              <a:latin typeface="Segoe Print" pitchFamily="2" charset="0"/>
            </a:endParaRPr>
          </a:p>
          <a:p>
            <a:endParaRPr lang="ru-RU" sz="2000" dirty="0">
              <a:latin typeface="Segoe Print" pitchFamily="2" charset="0"/>
            </a:endParaRPr>
          </a:p>
          <a:p>
            <a:endParaRPr lang="ru-RU" sz="2000" dirty="0">
              <a:latin typeface="Segoe Print" pitchFamily="2" charset="0"/>
            </a:endParaRPr>
          </a:p>
        </p:txBody>
      </p:sp>
      <p:pic>
        <p:nvPicPr>
          <p:cNvPr id="3074" name="Picture 2" descr="C:\Users\user\Desktop\проекты детские\проект в июле\обратная связь и оформление проетка\SAM_335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645024"/>
            <a:ext cx="7776864" cy="2880320"/>
          </a:xfrm>
          <a:prstGeom prst="rect">
            <a:avLst/>
          </a:prstGeom>
          <a:ln w="190500" cap="sq">
            <a:solidFill>
              <a:srgbClr val="00B050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98298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548680"/>
            <a:ext cx="828092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Разучивание песни в течение всего </a:t>
            </a:r>
            <a:r>
              <a:rPr lang="ru-RU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проекта</a:t>
            </a:r>
          </a:p>
          <a:p>
            <a:pPr algn="ctr"/>
            <a:endParaRPr lang="ru-RU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Print" pitchFamily="2" charset="0"/>
            </a:endParaRPr>
          </a:p>
          <a:p>
            <a:pPr algn="just"/>
            <a:r>
              <a:rPr lang="ru-RU" sz="2000" b="1" i="1" dirty="0" smtClean="0">
                <a:latin typeface="Segoe Print" pitchFamily="2" charset="0"/>
              </a:rPr>
              <a:t>Название </a:t>
            </a:r>
            <a:r>
              <a:rPr lang="ru-RU" sz="2000" b="1" i="1" dirty="0">
                <a:latin typeface="Segoe Print" pitchFamily="2" charset="0"/>
              </a:rPr>
              <a:t>материала: </a:t>
            </a:r>
            <a:r>
              <a:rPr lang="ru-RU" sz="2000" dirty="0">
                <a:latin typeface="Segoe Print" pitchFamily="2" charset="0"/>
              </a:rPr>
              <a:t> слайд-шоу «Дружба» </a:t>
            </a:r>
          </a:p>
          <a:p>
            <a:pPr algn="just"/>
            <a:r>
              <a:rPr lang="ru-RU" sz="2000" b="1" i="1" dirty="0">
                <a:latin typeface="Segoe Print" pitchFamily="2" charset="0"/>
              </a:rPr>
              <a:t>Цель:</a:t>
            </a:r>
            <a:r>
              <a:rPr lang="ru-RU" sz="2000" dirty="0">
                <a:latin typeface="Segoe Print" pitchFamily="2" charset="0"/>
              </a:rPr>
              <a:t> создать условия для привития чувства любви к своим близким, друзьям. Дружба – это не работа…</a:t>
            </a:r>
          </a:p>
          <a:p>
            <a:pPr algn="just"/>
            <a:r>
              <a:rPr lang="ru-RU" sz="2000" b="1" i="1" dirty="0">
                <a:latin typeface="Segoe Print" pitchFamily="2" charset="0"/>
              </a:rPr>
              <a:t>Авторский </a:t>
            </a:r>
            <a:r>
              <a:rPr lang="ru-RU" sz="2000" b="1" i="1" dirty="0" err="1">
                <a:latin typeface="Segoe Print" pitchFamily="2" charset="0"/>
              </a:rPr>
              <a:t>медиапродукт</a:t>
            </a:r>
            <a:r>
              <a:rPr lang="ru-RU" sz="2000" i="1" dirty="0">
                <a:latin typeface="Segoe Print" pitchFamily="2" charset="0"/>
              </a:rPr>
              <a:t>:</a:t>
            </a:r>
            <a:r>
              <a:rPr lang="ru-RU" sz="2000" dirty="0">
                <a:latin typeface="Segoe Print" pitchFamily="2" charset="0"/>
              </a:rPr>
              <a:t> слайд-шоу.</a:t>
            </a:r>
          </a:p>
          <a:p>
            <a:pPr algn="just"/>
            <a:r>
              <a:rPr lang="ru-RU" sz="2000" b="1" i="1" dirty="0">
                <a:latin typeface="Segoe Print" pitchFamily="2" charset="0"/>
              </a:rPr>
              <a:t>Возрастные рекомендации: </a:t>
            </a:r>
            <a:r>
              <a:rPr lang="ru-RU" sz="2000" dirty="0">
                <a:latin typeface="Segoe Print" pitchFamily="2" charset="0"/>
              </a:rPr>
              <a:t>дошкольный возраст</a:t>
            </a:r>
          </a:p>
          <a:p>
            <a:pPr algn="just"/>
            <a:r>
              <a:rPr lang="ru-RU" sz="2000" b="1" i="1" dirty="0">
                <a:latin typeface="Segoe Print" pitchFamily="2" charset="0"/>
              </a:rPr>
              <a:t>Работа выполнена в программе:</a:t>
            </a:r>
            <a:r>
              <a:rPr lang="ru-RU" sz="2000" dirty="0">
                <a:latin typeface="Segoe Print" pitchFamily="2" charset="0"/>
              </a:rPr>
              <a:t> </a:t>
            </a:r>
            <a:r>
              <a:rPr lang="en-US" sz="2000" dirty="0">
                <a:latin typeface="Segoe Print" pitchFamily="2" charset="0"/>
              </a:rPr>
              <a:t>Windows Movie Maker</a:t>
            </a:r>
            <a:endParaRPr lang="ru-RU" sz="2000" dirty="0">
              <a:latin typeface="Segoe Print" pitchFamily="2" charset="0"/>
            </a:endParaRPr>
          </a:p>
          <a:p>
            <a:pPr algn="just"/>
            <a:r>
              <a:rPr lang="ru-RU" sz="2000" b="1" i="1" dirty="0">
                <a:latin typeface="Segoe Print" pitchFamily="2" charset="0"/>
              </a:rPr>
              <a:t>Форма использования – </a:t>
            </a:r>
            <a:r>
              <a:rPr lang="ru-RU" sz="2000" dirty="0">
                <a:latin typeface="Segoe Print" pitchFamily="2" charset="0"/>
              </a:rPr>
              <a:t>проецирование на экран. </a:t>
            </a:r>
          </a:p>
          <a:p>
            <a:pPr algn="just"/>
            <a:r>
              <a:rPr lang="ru-RU" sz="2000" b="1" dirty="0" smtClean="0">
                <a:latin typeface="Segoe Print" pitchFamily="2" charset="0"/>
              </a:rPr>
              <a:t>Оборудование</a:t>
            </a:r>
            <a:r>
              <a:rPr lang="ru-RU" sz="2000" dirty="0">
                <a:latin typeface="Segoe Print" pitchFamily="2" charset="0"/>
              </a:rPr>
              <a:t>:</a:t>
            </a:r>
            <a:r>
              <a:rPr lang="ru-RU" sz="2000" dirty="0" smtClean="0">
                <a:latin typeface="Segoe Print" pitchFamily="2" charset="0"/>
              </a:rPr>
              <a:t> </a:t>
            </a:r>
            <a:r>
              <a:rPr lang="ru-RU" sz="2000" dirty="0">
                <a:latin typeface="Segoe Print" pitchFamily="2" charset="0"/>
              </a:rPr>
              <a:t>экран, компьютер.</a:t>
            </a:r>
          </a:p>
          <a:p>
            <a:pPr algn="just"/>
            <a:r>
              <a:rPr lang="ru-RU" sz="2000" dirty="0">
                <a:latin typeface="Segoe Print" pitchFamily="2" charset="0"/>
              </a:rPr>
              <a:t>   Слайд-шоу «Дружба» </a:t>
            </a:r>
            <a:r>
              <a:rPr lang="ru-RU" sz="2000" dirty="0" smtClean="0">
                <a:latin typeface="Segoe Print" pitchFamily="2" charset="0"/>
              </a:rPr>
              <a:t> демонстрировала в </a:t>
            </a:r>
            <a:r>
              <a:rPr lang="ru-RU" sz="2000" dirty="0">
                <a:latin typeface="Segoe Print" pitchFamily="2" charset="0"/>
              </a:rPr>
              <a:t>ходе проведения воспитательных мероприятий, в группе в утреннее время или вечером перед </a:t>
            </a:r>
            <a:r>
              <a:rPr lang="ru-RU" sz="2000" dirty="0" smtClean="0">
                <a:latin typeface="Segoe Print" pitchFamily="2" charset="0"/>
              </a:rPr>
              <a:t>прогулкой.</a:t>
            </a:r>
            <a:endParaRPr lang="ru-RU" sz="2000" dirty="0">
              <a:latin typeface="Segoe Print" pitchFamily="2" charset="0"/>
            </a:endParaRPr>
          </a:p>
          <a:p>
            <a:pPr algn="just"/>
            <a:r>
              <a:rPr lang="ru-RU" sz="2000" dirty="0">
                <a:latin typeface="Segoe Print" pitchFamily="2" charset="0"/>
              </a:rPr>
              <a:t>   Слайд-шоу составлен на основе песни  Виталия Ивановича </a:t>
            </a:r>
            <a:r>
              <a:rPr lang="ru-RU" sz="2000" dirty="0" err="1">
                <a:latin typeface="Segoe Print" pitchFamily="2" charset="0"/>
              </a:rPr>
              <a:t>Осошника</a:t>
            </a:r>
            <a:r>
              <a:rPr lang="ru-RU" sz="2000" dirty="0">
                <a:latin typeface="Segoe Print" pitchFamily="2" charset="0"/>
              </a:rPr>
              <a:t> «Дружба» звучит в исполнении известной группы «</a:t>
            </a:r>
            <a:r>
              <a:rPr lang="ru-RU" sz="2000" dirty="0" err="1">
                <a:latin typeface="Segoe Print" pitchFamily="2" charset="0"/>
              </a:rPr>
              <a:t>Барбарики</a:t>
            </a:r>
            <a:r>
              <a:rPr lang="ru-RU" sz="2000" dirty="0">
                <a:latin typeface="Segoe Print" pitchFamily="2" charset="0"/>
              </a:rPr>
              <a:t>». </a:t>
            </a:r>
          </a:p>
          <a:p>
            <a:pPr algn="just"/>
            <a:r>
              <a:rPr lang="ru-RU" sz="2000" b="1" dirty="0">
                <a:latin typeface="Segoe Print" pitchFamily="2" charset="0"/>
              </a:rPr>
              <a:t> </a:t>
            </a:r>
            <a:endParaRPr lang="ru-RU" sz="2000" dirty="0">
              <a:latin typeface="Segoe Prin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100586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8784976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Использованная литература  </a:t>
            </a:r>
          </a:p>
          <a:p>
            <a:pPr lvl="0"/>
            <a:r>
              <a:rPr lang="ru-RU" sz="2000" dirty="0" smtClean="0">
                <a:latin typeface="Segoe Print" pitchFamily="2" charset="0"/>
              </a:rPr>
              <a:t>1.Детская </a:t>
            </a:r>
            <a:r>
              <a:rPr lang="ru-RU" sz="2000" dirty="0">
                <a:latin typeface="Segoe Print" pitchFamily="2" charset="0"/>
              </a:rPr>
              <a:t>практическая психология: Учебник под ред. проф. </a:t>
            </a:r>
            <a:r>
              <a:rPr lang="ru-RU" sz="2000" dirty="0" err="1">
                <a:latin typeface="Segoe Print" pitchFamily="2" charset="0"/>
              </a:rPr>
              <a:t>Т.Д.Марцинковской</a:t>
            </a:r>
            <a:r>
              <a:rPr lang="ru-RU" sz="2000" dirty="0">
                <a:latin typeface="Segoe Print" pitchFamily="2" charset="0"/>
              </a:rPr>
              <a:t>. – М.:</a:t>
            </a:r>
            <a:r>
              <a:rPr lang="ru-RU" sz="2000" dirty="0" err="1">
                <a:latin typeface="Segoe Print" pitchFamily="2" charset="0"/>
              </a:rPr>
              <a:t>Гардарики</a:t>
            </a:r>
            <a:r>
              <a:rPr lang="ru-RU" sz="2000" dirty="0">
                <a:latin typeface="Segoe Print" pitchFamily="2" charset="0"/>
              </a:rPr>
              <a:t>, 2005. – 255 с.</a:t>
            </a:r>
          </a:p>
          <a:p>
            <a:pPr lvl="0"/>
            <a:r>
              <a:rPr lang="ru-RU" sz="2000" dirty="0" smtClean="0">
                <a:latin typeface="Segoe Print" pitchFamily="2" charset="0"/>
              </a:rPr>
              <a:t>2. Политика </a:t>
            </a:r>
            <a:r>
              <a:rPr lang="ru-RU" sz="2000" dirty="0">
                <a:latin typeface="Segoe Print" pitchFamily="2" charset="0"/>
              </a:rPr>
              <a:t>О.И. Дети с синдромом дефицита внимания и </a:t>
            </a:r>
            <a:r>
              <a:rPr lang="ru-RU" sz="2000" dirty="0" err="1">
                <a:latin typeface="Segoe Print" pitchFamily="2" charset="0"/>
              </a:rPr>
              <a:t>гиперактивностью</a:t>
            </a:r>
            <a:r>
              <a:rPr lang="ru-RU" sz="2000" dirty="0">
                <a:latin typeface="Segoe Print" pitchFamily="2" charset="0"/>
              </a:rPr>
              <a:t>. – СПб.: Речь, 2006.- 208 с.</a:t>
            </a:r>
          </a:p>
          <a:p>
            <a:pPr lvl="0"/>
            <a:r>
              <a:rPr lang="ru-RU" sz="2000" dirty="0" smtClean="0">
                <a:latin typeface="Segoe Print" pitchFamily="2" charset="0"/>
              </a:rPr>
              <a:t>3. Советы </a:t>
            </a:r>
            <a:r>
              <a:rPr lang="ru-RU" sz="2000" dirty="0">
                <a:latin typeface="Segoe Print" pitchFamily="2" charset="0"/>
              </a:rPr>
              <a:t>психолога – родителям детей с ОВЗ: Родительская азбука/сост.: Е.А. </a:t>
            </a:r>
            <a:r>
              <a:rPr lang="ru-RU" sz="2000" dirty="0" err="1">
                <a:latin typeface="Segoe Print" pitchFamily="2" charset="0"/>
              </a:rPr>
              <a:t>Лапп</a:t>
            </a:r>
            <a:r>
              <a:rPr lang="ru-RU" sz="2000" dirty="0">
                <a:latin typeface="Segoe Print" pitchFamily="2" charset="0"/>
              </a:rPr>
              <a:t>, Т.В. </a:t>
            </a:r>
            <a:r>
              <a:rPr lang="ru-RU" sz="2000" dirty="0" err="1">
                <a:latin typeface="Segoe Print" pitchFamily="2" charset="0"/>
              </a:rPr>
              <a:t>Барбарош</a:t>
            </a:r>
            <a:r>
              <a:rPr lang="ru-RU" sz="2000" dirty="0">
                <a:latin typeface="Segoe Print" pitchFamily="2" charset="0"/>
              </a:rPr>
              <a:t>, М.А. </a:t>
            </a:r>
            <a:r>
              <a:rPr lang="ru-RU" sz="2000" dirty="0" err="1">
                <a:latin typeface="Segoe Print" pitchFamily="2" charset="0"/>
              </a:rPr>
              <a:t>Дворецкая</a:t>
            </a:r>
            <a:r>
              <a:rPr lang="ru-RU" sz="2000" dirty="0">
                <a:latin typeface="Segoe Print" pitchFamily="2" charset="0"/>
              </a:rPr>
              <a:t> и др.; </a:t>
            </a:r>
            <a:r>
              <a:rPr lang="ru-RU" sz="2000" dirty="0" err="1">
                <a:latin typeface="Segoe Print" pitchFamily="2" charset="0"/>
              </a:rPr>
              <a:t>Волгор</a:t>
            </a:r>
            <a:r>
              <a:rPr lang="ru-RU" sz="2000" dirty="0">
                <a:latin typeface="Segoe Print" pitchFamily="2" charset="0"/>
              </a:rPr>
              <a:t>. регион. обществ. организация «Поддержка проф. Становления педагогов-дефектологов». – Волгоград: Изд-во </a:t>
            </a:r>
            <a:r>
              <a:rPr lang="ru-RU" sz="2000" dirty="0" err="1">
                <a:latin typeface="Segoe Print" pitchFamily="2" charset="0"/>
              </a:rPr>
              <a:t>ВолГУ</a:t>
            </a:r>
            <a:r>
              <a:rPr lang="ru-RU" sz="2000" dirty="0">
                <a:latin typeface="Segoe Print" pitchFamily="2" charset="0"/>
              </a:rPr>
              <a:t>, 2014 – 133с.</a:t>
            </a:r>
          </a:p>
          <a:p>
            <a:pPr lvl="0"/>
            <a:r>
              <a:rPr lang="ru-RU" sz="2000" dirty="0" smtClean="0">
                <a:latin typeface="Segoe Print" pitchFamily="2" charset="0"/>
              </a:rPr>
              <a:t>4. Широкова </a:t>
            </a:r>
            <a:r>
              <a:rPr lang="ru-RU" sz="2000" dirty="0">
                <a:latin typeface="Segoe Print" pitchFamily="2" charset="0"/>
              </a:rPr>
              <a:t>Г.А. Практикум для детского психолога/ </a:t>
            </a:r>
            <a:r>
              <a:rPr lang="ru-RU" sz="2000" dirty="0" err="1">
                <a:latin typeface="Segoe Print" pitchFamily="2" charset="0"/>
              </a:rPr>
              <a:t>Г.А.Широкова</a:t>
            </a:r>
            <a:r>
              <a:rPr lang="ru-RU" sz="2000" dirty="0">
                <a:latin typeface="Segoe Print" pitchFamily="2" charset="0"/>
              </a:rPr>
              <a:t>, Е.Г. </a:t>
            </a:r>
            <a:r>
              <a:rPr lang="ru-RU" sz="2000" dirty="0" err="1">
                <a:latin typeface="Segoe Print" pitchFamily="2" charset="0"/>
              </a:rPr>
              <a:t>Жадько</a:t>
            </a:r>
            <a:r>
              <a:rPr lang="ru-RU" sz="2000" dirty="0">
                <a:latin typeface="Segoe Print" pitchFamily="2" charset="0"/>
              </a:rPr>
              <a:t>. – Изд.3-е – Ростов н/Д: Финикс, 2005. – 314, [1]с.: ил. – (Психологический практикум).</a:t>
            </a:r>
          </a:p>
          <a:p>
            <a:r>
              <a:rPr lang="ru-RU" sz="2000" dirty="0">
                <a:latin typeface="Segoe Print" pitchFamily="2" charset="0"/>
              </a:rPr>
              <a:t> </a:t>
            </a:r>
          </a:p>
          <a:p>
            <a:pPr algn="ctr"/>
            <a:r>
              <a:rPr lang="ru-RU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Интернет источники:</a:t>
            </a:r>
            <a:r>
              <a:rPr lang="ru-R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 </a:t>
            </a:r>
          </a:p>
          <a:p>
            <a:r>
              <a:rPr lang="ru-RU" sz="2000" dirty="0">
                <a:latin typeface="Segoe Print" pitchFamily="2" charset="0"/>
              </a:rPr>
              <a:t>Текст песни: </a:t>
            </a:r>
            <a:r>
              <a:rPr lang="ru-RU" sz="2000" u="sng" dirty="0">
                <a:latin typeface="Segoe Print" pitchFamily="2" charset="0"/>
                <a:hlinkClick r:id="rId2"/>
              </a:rPr>
              <a:t>http://www.barbariki.info/friends.shtml</a:t>
            </a:r>
            <a:endParaRPr lang="ru-RU" sz="2000" dirty="0">
              <a:latin typeface="Segoe Print" pitchFamily="2" charset="0"/>
            </a:endParaRPr>
          </a:p>
          <a:p>
            <a:r>
              <a:rPr lang="ru-RU" sz="2000" dirty="0">
                <a:latin typeface="Segoe Print" pitchFamily="2" charset="0"/>
              </a:rPr>
              <a:t>Музыка: </a:t>
            </a:r>
            <a:r>
              <a:rPr lang="ru-RU" sz="2000" u="sng" dirty="0">
                <a:latin typeface="Segoe Print" pitchFamily="2" charset="0"/>
                <a:hlinkClick r:id="rId3"/>
              </a:rPr>
              <a:t>http://puzkarapuz.ru/66533-gruppa-barbariki-2009.html</a:t>
            </a:r>
            <a:endParaRPr lang="ru-RU" sz="2000" dirty="0">
              <a:latin typeface="Segoe Print" pitchFamily="2" charset="0"/>
            </a:endParaRPr>
          </a:p>
          <a:p>
            <a:r>
              <a:rPr lang="ru-RU" sz="2000" dirty="0">
                <a:latin typeface="Segoe Print" pitchFamily="2" charset="0"/>
              </a:rPr>
              <a:t> </a:t>
            </a:r>
          </a:p>
          <a:p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695777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4572" y="187175"/>
            <a:ext cx="8712968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Проблема:</a:t>
            </a:r>
          </a:p>
          <a:p>
            <a:r>
              <a:rPr lang="ru-RU" sz="2400" dirty="0" smtClean="0">
                <a:latin typeface="Segoe Print" pitchFamily="2" charset="0"/>
              </a:rPr>
              <a:t>	Повышенная </a:t>
            </a:r>
            <a:r>
              <a:rPr lang="ru-RU" sz="2400" dirty="0">
                <a:latin typeface="Segoe Print" pitchFamily="2" charset="0"/>
              </a:rPr>
              <a:t>агрессивность – одна из частых проблем детского коллектива. Многие дети разрешают конфликт с помощью силы, крика. </a:t>
            </a:r>
            <a:r>
              <a:rPr lang="ru-RU" sz="2400" dirty="0" smtClean="0">
                <a:latin typeface="Segoe Print" pitchFamily="2" charset="0"/>
              </a:rPr>
              <a:t>Недостаточно </a:t>
            </a:r>
            <a:r>
              <a:rPr lang="ru-RU" sz="2400" dirty="0">
                <a:latin typeface="Segoe Print" pitchFamily="2" charset="0"/>
              </a:rPr>
              <a:t>уделяют внимание этому вопросу 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>
                <a:latin typeface="Segoe Print" pitchFamily="2" charset="0"/>
              </a:rPr>
              <a:t>современные родители, зачастую ставя интеллектуальное развитие приоритетнее социального развития личности.</a:t>
            </a:r>
          </a:p>
          <a:p>
            <a:r>
              <a:rPr lang="ru-RU" sz="2400" dirty="0">
                <a:latin typeface="Segoe Print" pitchFamily="2" charset="0"/>
              </a:rPr>
              <a:t>    	Человек без коммуникации не может жить среди людей, развиваться и творить. Общество постоянно испытывает потребность в творческих личностях, способных активно действовать, нестандартно мыслить, находить оригинальные решения любых жизненных проблем, умеющих вербально и </a:t>
            </a:r>
            <a:r>
              <a:rPr lang="ru-RU" sz="2400" dirty="0" err="1">
                <a:latin typeface="Segoe Print" pitchFamily="2" charset="0"/>
              </a:rPr>
              <a:t>невербально</a:t>
            </a:r>
            <a:r>
              <a:rPr lang="ru-RU" sz="2400" dirty="0">
                <a:latin typeface="Segoe Print" pitchFamily="2" charset="0"/>
              </a:rPr>
              <a:t>, грамотно и смело выражать свои мысли. Поэтому необходимо специальное внимание </a:t>
            </a:r>
            <a:r>
              <a:rPr lang="ru-RU" sz="2400" dirty="0" smtClean="0">
                <a:latin typeface="Segoe Print" pitchFamily="2" charset="0"/>
              </a:rPr>
              <a:t>специалистом и педагогов </a:t>
            </a:r>
            <a:r>
              <a:rPr lang="ru-RU" sz="2400" dirty="0">
                <a:latin typeface="Segoe Print" pitchFamily="2" charset="0"/>
              </a:rPr>
              <a:t>к организации общения дошкольников</a:t>
            </a:r>
            <a:r>
              <a:rPr lang="ru-RU" dirty="0">
                <a:latin typeface="Segoe Print" pitchFamily="2" charset="0"/>
              </a:rPr>
              <a:t>. 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780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096"/>
    </mc:Choice>
    <mc:Fallback xmlns="">
      <p:transition spd="slow" advTm="9096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5851" y="183801"/>
            <a:ext cx="8964488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Цели и задачи проекта</a:t>
            </a: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: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Print" pitchFamily="2" charset="0"/>
            </a:endParaRPr>
          </a:p>
          <a:p>
            <a:pPr marL="457200" lvl="0" indent="-457200">
              <a:buAutoNum type="arabicPeriod"/>
            </a:pPr>
            <a:r>
              <a:rPr lang="ru-RU" sz="2400" dirty="0" smtClean="0">
                <a:latin typeface="Segoe Print" pitchFamily="2" charset="0"/>
              </a:rPr>
              <a:t>Создать </a:t>
            </a:r>
            <a:r>
              <a:rPr lang="ru-RU" sz="2400" dirty="0">
                <a:latin typeface="Segoe Print" pitchFamily="2" charset="0"/>
              </a:rPr>
              <a:t>благоприятную психоэмоциональную атмосферу, </a:t>
            </a:r>
            <a:r>
              <a:rPr lang="ru-RU" sz="2400" dirty="0" smtClean="0">
                <a:latin typeface="Segoe Print" pitchFamily="2" charset="0"/>
              </a:rPr>
              <a:t>поддержать </a:t>
            </a:r>
            <a:r>
              <a:rPr lang="ru-RU" sz="2400" dirty="0">
                <a:latin typeface="Segoe Print" pitchFamily="2" charset="0"/>
              </a:rPr>
              <a:t>психологическое </a:t>
            </a:r>
            <a:r>
              <a:rPr lang="ru-RU" sz="2400" dirty="0" smtClean="0">
                <a:latin typeface="Segoe Print" pitchFamily="2" charset="0"/>
              </a:rPr>
              <a:t>здоровье;</a:t>
            </a:r>
          </a:p>
          <a:p>
            <a:pPr marL="457200" lvl="0" indent="-457200">
              <a:buAutoNum type="arabicPeriod"/>
            </a:pPr>
            <a:r>
              <a:rPr lang="ru-RU" sz="2400" dirty="0" smtClean="0">
                <a:latin typeface="Segoe Print" pitchFamily="2" charset="0"/>
              </a:rPr>
              <a:t>Развитие </a:t>
            </a:r>
            <a:r>
              <a:rPr lang="ru-RU" sz="2400" dirty="0">
                <a:latin typeface="Segoe Print" pitchFamily="2" charset="0"/>
              </a:rPr>
              <a:t>познавательной </a:t>
            </a:r>
            <a:r>
              <a:rPr lang="ru-RU" sz="2400" dirty="0" smtClean="0">
                <a:latin typeface="Segoe Print" pitchFamily="2" charset="0"/>
              </a:rPr>
              <a:t>деятельности;</a:t>
            </a:r>
          </a:p>
          <a:p>
            <a:pPr marL="457200" lvl="0" indent="-457200">
              <a:buAutoNum type="arabicPeriod"/>
            </a:pPr>
            <a:r>
              <a:rPr lang="ru-RU" sz="2400" dirty="0" smtClean="0">
                <a:latin typeface="Segoe Print" pitchFamily="2" charset="0"/>
              </a:rPr>
              <a:t>Развитие </a:t>
            </a:r>
            <a:r>
              <a:rPr lang="ru-RU" sz="2400" dirty="0">
                <a:latin typeface="Segoe Print" pitchFamily="2" charset="0"/>
              </a:rPr>
              <a:t>навыков социального поведения и  нравственных качеств личности </a:t>
            </a:r>
            <a:r>
              <a:rPr lang="ru-RU" sz="2400" dirty="0" smtClean="0">
                <a:latin typeface="Segoe Print" pitchFamily="2" charset="0"/>
              </a:rPr>
              <a:t>ребенка;</a:t>
            </a:r>
          </a:p>
          <a:p>
            <a:pPr marL="457200" lvl="0" indent="-457200">
              <a:buAutoNum type="arabicPeriod"/>
            </a:pPr>
            <a:r>
              <a:rPr lang="ru-RU" sz="2400" dirty="0" smtClean="0">
                <a:latin typeface="Segoe Print" pitchFamily="2" charset="0"/>
              </a:rPr>
              <a:t>Обогатить </a:t>
            </a:r>
            <a:r>
              <a:rPr lang="ru-RU" sz="2400" dirty="0">
                <a:latin typeface="Segoe Print" pitchFamily="2" charset="0"/>
              </a:rPr>
              <a:t>опыт сотрудничества родителей с </a:t>
            </a:r>
            <a:r>
              <a:rPr lang="ru-RU" sz="2400" dirty="0" smtClean="0">
                <a:latin typeface="Segoe Print" pitchFamily="2" charset="0"/>
              </a:rPr>
              <a:t>детьми;</a:t>
            </a:r>
          </a:p>
          <a:p>
            <a:pPr marL="457200" lvl="0" indent="-457200">
              <a:buAutoNum type="arabicPeriod"/>
            </a:pPr>
            <a:r>
              <a:rPr lang="ru-RU" sz="2400" dirty="0" smtClean="0">
                <a:latin typeface="Segoe Print" pitchFamily="2" charset="0"/>
              </a:rPr>
              <a:t>Развитие </a:t>
            </a:r>
            <a:r>
              <a:rPr lang="ru-RU" sz="2400" dirty="0">
                <a:latin typeface="Segoe Print" pitchFamily="2" charset="0"/>
              </a:rPr>
              <a:t>самоконтроля и  </a:t>
            </a:r>
            <a:r>
              <a:rPr lang="ru-RU" sz="2400" dirty="0" smtClean="0">
                <a:latin typeface="Segoe Print" pitchFamily="2" charset="0"/>
              </a:rPr>
              <a:t>произвольности;</a:t>
            </a:r>
          </a:p>
          <a:p>
            <a:pPr marL="457200" lvl="0" indent="-457200">
              <a:buAutoNum type="arabicPeriod"/>
            </a:pPr>
            <a:r>
              <a:rPr lang="ru-RU" sz="2400" dirty="0" smtClean="0">
                <a:latin typeface="Segoe Print" pitchFamily="2" charset="0"/>
              </a:rPr>
              <a:t>Формирование </a:t>
            </a:r>
            <a:r>
              <a:rPr lang="ru-RU" sz="2400" dirty="0">
                <a:latin typeface="Segoe Print" pitchFamily="2" charset="0"/>
              </a:rPr>
              <a:t>навыков общения на примере собственного социального </a:t>
            </a:r>
            <a:r>
              <a:rPr lang="ru-RU" sz="2400" dirty="0" smtClean="0">
                <a:latin typeface="Segoe Print" pitchFamily="2" charset="0"/>
              </a:rPr>
              <a:t>опыта;</a:t>
            </a:r>
          </a:p>
          <a:p>
            <a:pPr marL="457200" lvl="0" indent="-457200">
              <a:buAutoNum type="arabicPeriod"/>
            </a:pPr>
            <a:r>
              <a:rPr lang="ru-RU" sz="2400" dirty="0" smtClean="0">
                <a:latin typeface="Segoe Print" pitchFamily="2" charset="0"/>
              </a:rPr>
              <a:t>Развитие </a:t>
            </a:r>
            <a:r>
              <a:rPr lang="ru-RU" sz="2400" dirty="0">
                <a:latin typeface="Segoe Print" pitchFamily="2" charset="0"/>
              </a:rPr>
              <a:t>эмоционально-выразительной речи; </a:t>
            </a:r>
            <a:endParaRPr lang="ru-RU" sz="2400" dirty="0" smtClean="0">
              <a:latin typeface="Segoe Print" pitchFamily="2" charset="0"/>
            </a:endParaRPr>
          </a:p>
          <a:p>
            <a:pPr marL="457200" lvl="0" indent="-457200">
              <a:buAutoNum type="arabicPeriod"/>
            </a:pP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>
                <a:latin typeface="Segoe Print" pitchFamily="2" charset="0"/>
              </a:rPr>
              <a:t>Развитие мотивации личности ребенка к познанию и творчеству, игровой </a:t>
            </a:r>
            <a:r>
              <a:rPr lang="ru-RU" sz="2400" dirty="0" smtClean="0">
                <a:latin typeface="Segoe Print" pitchFamily="2" charset="0"/>
              </a:rPr>
              <a:t>деятельности;</a:t>
            </a:r>
          </a:p>
          <a:p>
            <a:pPr marL="457200" lvl="0" indent="-457200">
              <a:buAutoNum type="arabicPeriod"/>
            </a:pPr>
            <a:r>
              <a:rPr lang="ru-RU" sz="2400" dirty="0" smtClean="0">
                <a:latin typeface="Segoe Print" pitchFamily="2" charset="0"/>
              </a:rPr>
              <a:t>Стимулировать </a:t>
            </a:r>
            <a:r>
              <a:rPr lang="ru-RU" sz="2400" dirty="0">
                <a:latin typeface="Segoe Print" pitchFamily="2" charset="0"/>
              </a:rPr>
              <a:t>работоспособность, активность, способствовать восстановлению сил, снятия </a:t>
            </a:r>
            <a:r>
              <a:rPr lang="ru-RU" sz="2400" dirty="0" smtClean="0">
                <a:latin typeface="Segoe Print" pitchFamily="2" charset="0"/>
              </a:rPr>
              <a:t>напряжения.</a:t>
            </a:r>
            <a:endParaRPr lang="ru-RU" sz="2400" dirty="0">
              <a:latin typeface="Segoe Print" pitchFamily="2" charset="0"/>
            </a:endParaRPr>
          </a:p>
          <a:p>
            <a:r>
              <a:rPr lang="ru-RU" sz="2400" dirty="0">
                <a:latin typeface="Comic Sans MS" pitchFamily="66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68060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098"/>
    </mc:Choice>
    <mc:Fallback xmlns="">
      <p:transition spd="slow" advTm="9098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476672"/>
            <a:ext cx="8640960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Segoe Print" pitchFamily="2" charset="0"/>
              </a:rPr>
              <a:t>Приоритетным направлением  в реализации проекта  была совместная деятельность  родителей с детьми.</a:t>
            </a:r>
          </a:p>
          <a:p>
            <a:pPr algn="ctr"/>
            <a:endParaRPr lang="ru-RU" sz="2800" b="1" dirty="0">
              <a:solidFill>
                <a:srgbClr val="FF0000"/>
              </a:solidFill>
              <a:latin typeface="Segoe Print" pitchFamily="2" charset="0"/>
            </a:endParaRPr>
          </a:p>
          <a:p>
            <a:r>
              <a:rPr lang="ru-RU" sz="2400" b="1" dirty="0" smtClean="0">
                <a:solidFill>
                  <a:srgbClr val="FF0000"/>
                </a:solidFill>
                <a:latin typeface="Segoe Print" pitchFamily="2" charset="0"/>
              </a:rPr>
              <a:t>Сотрудничество </a:t>
            </a:r>
            <a:r>
              <a:rPr lang="ru-RU" sz="2400" b="1" dirty="0">
                <a:solidFill>
                  <a:srgbClr val="FF0000"/>
                </a:solidFill>
                <a:latin typeface="Segoe Print" pitchFamily="2" charset="0"/>
              </a:rPr>
              <a:t>с родителями:</a:t>
            </a:r>
            <a:endParaRPr lang="ru-RU" sz="2400" dirty="0">
              <a:solidFill>
                <a:srgbClr val="FF0000"/>
              </a:solidFill>
              <a:latin typeface="Segoe Print" pitchFamily="2" charset="0"/>
            </a:endParaRPr>
          </a:p>
          <a:p>
            <a:pPr marL="342900" lvl="0" indent="-342900" algn="just">
              <a:buFont typeface="Wingdings" pitchFamily="2" charset="2"/>
              <a:buChar char="ü"/>
            </a:pPr>
            <a:r>
              <a:rPr lang="ru-RU" sz="2400" dirty="0" smtClean="0">
                <a:latin typeface="Segoe Print" pitchFamily="2" charset="0"/>
              </a:rPr>
              <a:t>Привлечение </a:t>
            </a:r>
            <a:r>
              <a:rPr lang="ru-RU" sz="2400" dirty="0">
                <a:latin typeface="Segoe Print" pitchFamily="2" charset="0"/>
              </a:rPr>
              <a:t>родителей к поиску </a:t>
            </a:r>
            <a:r>
              <a:rPr lang="ru-RU" sz="2400" dirty="0" smtClean="0">
                <a:latin typeface="Segoe Print" pitchFamily="2" charset="0"/>
              </a:rPr>
              <a:t>стихов, на определенную тематику проекта,  контроль </a:t>
            </a:r>
            <a:r>
              <a:rPr lang="ru-RU" sz="2400" dirty="0">
                <a:latin typeface="Segoe Print" pitchFamily="2" charset="0"/>
              </a:rPr>
              <a:t>с их стороны, чтобы ребенок рассказывал стих с выражением и интонацией;</a:t>
            </a:r>
          </a:p>
          <a:p>
            <a:pPr marL="342900" lvl="0" indent="-342900" algn="just">
              <a:buFont typeface="Wingdings" pitchFamily="2" charset="2"/>
              <a:buChar char="ü"/>
            </a:pPr>
            <a:r>
              <a:rPr lang="ru-RU" sz="2400" dirty="0">
                <a:latin typeface="Segoe Print" pitchFamily="2" charset="0"/>
              </a:rPr>
              <a:t>Индивидуальное консультирование по теме проекта;</a:t>
            </a:r>
          </a:p>
          <a:p>
            <a:pPr marL="342900" lvl="0" indent="-342900" algn="just">
              <a:buFont typeface="Wingdings" pitchFamily="2" charset="2"/>
              <a:buChar char="ü"/>
            </a:pPr>
            <a:r>
              <a:rPr lang="ru-RU" sz="2400" dirty="0">
                <a:latin typeface="Segoe Print" pitchFamily="2" charset="0"/>
              </a:rPr>
              <a:t>Совместная творческая деятельность родителей с ребенком – рисование семьи смайликов.</a:t>
            </a:r>
            <a:br>
              <a:rPr lang="ru-RU" sz="2400" dirty="0">
                <a:latin typeface="Segoe Print" pitchFamily="2" charset="0"/>
              </a:rPr>
            </a:br>
            <a:endParaRPr lang="ru-RU" sz="2400" dirty="0">
              <a:latin typeface="Segoe Prin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5979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18"/>
    </mc:Choice>
    <mc:Fallback xmlns="">
      <p:transition spd="slow" advTm="6018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user\Desktop\проекты детские\проект в июле\обратная связь и оформление проетка\SAM_335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07937"/>
            <a:ext cx="8208912" cy="386104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95536" y="0"/>
            <a:ext cx="8496944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200" dirty="0" smtClean="0">
                <a:latin typeface="Segoe Print" pitchFamily="2" charset="0"/>
                <a:cs typeface="Times New Roman" pitchFamily="18" charset="0"/>
              </a:rPr>
              <a:t>Очень </a:t>
            </a:r>
            <a:r>
              <a:rPr lang="ru-RU" sz="2200" dirty="0">
                <a:latin typeface="Segoe Print" pitchFamily="2" charset="0"/>
                <a:cs typeface="Times New Roman" pitchFamily="18" charset="0"/>
              </a:rPr>
              <a:t>хотелось провести совместную деятельность с родителями. Поэтому по истечении шести дней нашего проекта я дала задание родителям вместе с детьми нарисовать семью смайликов. </a:t>
            </a:r>
            <a:endParaRPr lang="en-US" sz="2200" dirty="0" smtClean="0">
              <a:latin typeface="Segoe Print" pitchFamily="2" charset="0"/>
              <a:cs typeface="Times New Roman" pitchFamily="18" charset="0"/>
            </a:endParaRPr>
          </a:p>
          <a:p>
            <a:r>
              <a:rPr lang="en-US" sz="2200" dirty="0">
                <a:latin typeface="Comic Sans MS" pitchFamily="66" charset="0"/>
                <a:cs typeface="Times New Roman" pitchFamily="18" charset="0"/>
              </a:rPr>
              <a:t>	</a:t>
            </a:r>
            <a:endParaRPr lang="ru-RU" sz="2200" dirty="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7845" y="5350679"/>
            <a:ext cx="856895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Comic Sans MS" pitchFamily="66" charset="0"/>
                <a:cs typeface="Times New Roman" pitchFamily="18" charset="0"/>
              </a:rPr>
              <a:t>	</a:t>
            </a:r>
            <a:r>
              <a:rPr lang="ru-RU" sz="2200" dirty="0" smtClean="0">
                <a:latin typeface="Segoe Print" pitchFamily="2" charset="0"/>
                <a:cs typeface="Times New Roman" pitchFamily="18" charset="0"/>
              </a:rPr>
              <a:t>Дети </a:t>
            </a:r>
            <a:r>
              <a:rPr lang="ru-RU" sz="2200" dirty="0">
                <a:latin typeface="Segoe Print" pitchFamily="2" charset="0"/>
                <a:cs typeface="Times New Roman" pitchFamily="18" charset="0"/>
              </a:rPr>
              <a:t>должны выбрать и нарисовать  смайлика папу, маму, дочку (сына). </a:t>
            </a:r>
            <a:r>
              <a:rPr lang="ru-RU" sz="2200" dirty="0" smtClean="0">
                <a:latin typeface="Segoe Print" pitchFamily="2" charset="0"/>
                <a:cs typeface="Times New Roman" pitchFamily="18" charset="0"/>
              </a:rPr>
              <a:t>Прослеживаются отношения </a:t>
            </a:r>
            <a:r>
              <a:rPr lang="ru-RU" sz="2200" dirty="0">
                <a:latin typeface="Segoe Print" pitchFamily="2" charset="0"/>
                <a:cs typeface="Times New Roman" pitchFamily="18" charset="0"/>
              </a:rPr>
              <a:t>в семье и дети передают в игре действительность. Устроили в коридоре</a:t>
            </a:r>
            <a:r>
              <a:rPr lang="en-US" sz="2200" dirty="0">
                <a:latin typeface="Segoe Print" pitchFamily="2" charset="0"/>
                <a:cs typeface="Times New Roman" pitchFamily="18" charset="0"/>
              </a:rPr>
              <a:t> </a:t>
            </a:r>
            <a:r>
              <a:rPr lang="ru-RU" sz="2200" dirty="0">
                <a:latin typeface="Segoe Print" pitchFamily="2" charset="0"/>
                <a:cs typeface="Times New Roman" pitchFamily="18" charset="0"/>
              </a:rPr>
              <a:t>выставку рисунков.</a:t>
            </a:r>
          </a:p>
        </p:txBody>
      </p:sp>
    </p:spTree>
    <p:extLst>
      <p:ext uri="{BB962C8B-B14F-4D97-AF65-F5344CB8AC3E}">
        <p14:creationId xmlns:p14="http://schemas.microsoft.com/office/powerpoint/2010/main" val="932433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173"/>
    </mc:Choice>
    <mc:Fallback xmlns="">
      <p:transition spd="slow" advTm="6173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76672"/>
            <a:ext cx="8352928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Предполагаемый результат</a:t>
            </a:r>
            <a:r>
              <a:rPr lang="ru-RU" sz="3200" b="1" dirty="0" smtClean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:</a:t>
            </a:r>
          </a:p>
          <a:p>
            <a:endParaRPr lang="ru-RU" sz="2800" b="1" dirty="0">
              <a:solidFill>
                <a:srgbClr val="FF0000"/>
              </a:solidFill>
              <a:latin typeface="Comic Sans MS" pitchFamily="66" charset="0"/>
              <a:cs typeface="Times New Roman" pitchFamily="18" charset="0"/>
            </a:endParaRPr>
          </a:p>
          <a:p>
            <a:r>
              <a:rPr lang="ru-RU" sz="2800" dirty="0">
                <a:latin typeface="Comic Sans MS" pitchFamily="66" charset="0"/>
                <a:cs typeface="Times New Roman" pitchFamily="18" charset="0"/>
              </a:rPr>
              <a:t>- закрепление и расширение знаний детей о культуре поведении в обществе;</a:t>
            </a:r>
            <a:br>
              <a:rPr lang="ru-RU" sz="2800" dirty="0">
                <a:latin typeface="Comic Sans MS" pitchFamily="66" charset="0"/>
                <a:cs typeface="Times New Roman" pitchFamily="18" charset="0"/>
              </a:rPr>
            </a:br>
            <a:r>
              <a:rPr lang="ru-RU" sz="2800" dirty="0">
                <a:latin typeface="Comic Sans MS" pitchFamily="66" charset="0"/>
                <a:cs typeface="Times New Roman" pitchFamily="18" charset="0"/>
              </a:rPr>
              <a:t>- умение преодолевать робость, застенчивость,  свободно держаться перед </a:t>
            </a:r>
            <a:r>
              <a:rPr lang="ru-RU" sz="2800" dirty="0" smtClean="0">
                <a:latin typeface="Comic Sans MS" pitchFamily="66" charset="0"/>
                <a:cs typeface="Times New Roman" pitchFamily="18" charset="0"/>
              </a:rPr>
              <a:t>аудиторией;</a:t>
            </a:r>
            <a:endParaRPr lang="ru-RU" sz="2800" dirty="0">
              <a:latin typeface="Comic Sans MS" pitchFamily="66" charset="0"/>
              <a:cs typeface="Times New Roman" pitchFamily="18" charset="0"/>
            </a:endParaRPr>
          </a:p>
          <a:p>
            <a:r>
              <a:rPr lang="ru-RU" sz="2800" dirty="0">
                <a:latin typeface="Comic Sans MS" pitchFamily="66" charset="0"/>
                <a:cs typeface="Times New Roman" pitchFamily="18" charset="0"/>
              </a:rPr>
              <a:t>- знакомство со способами общения и социальными отношениями;</a:t>
            </a:r>
            <a:br>
              <a:rPr lang="ru-RU" sz="2800" dirty="0">
                <a:latin typeface="Comic Sans MS" pitchFamily="66" charset="0"/>
                <a:cs typeface="Times New Roman" pitchFamily="18" charset="0"/>
              </a:rPr>
            </a:br>
            <a:r>
              <a:rPr lang="ru-RU" sz="2800" dirty="0">
                <a:latin typeface="Comic Sans MS" pitchFamily="66" charset="0"/>
                <a:cs typeface="Times New Roman" pitchFamily="18" charset="0"/>
              </a:rPr>
              <a:t>- формирование  нравственного и личностного отношения к сверстникам;</a:t>
            </a:r>
          </a:p>
          <a:p>
            <a:r>
              <a:rPr lang="ru-RU" sz="2800" dirty="0">
                <a:latin typeface="Comic Sans MS" pitchFamily="66" charset="0"/>
                <a:cs typeface="Times New Roman" pitchFamily="18" charset="0"/>
              </a:rPr>
              <a:t>- формирование навыков  игровой </a:t>
            </a:r>
            <a:r>
              <a:rPr lang="ru-RU" sz="2800" dirty="0" smtClean="0">
                <a:latin typeface="Comic Sans MS" pitchFamily="66" charset="0"/>
                <a:cs typeface="Times New Roman" pitchFamily="18" charset="0"/>
              </a:rPr>
              <a:t>деятельности</a:t>
            </a:r>
            <a:r>
              <a:rPr lang="ru-RU" sz="2800" dirty="0">
                <a:latin typeface="Comic Sans MS" pitchFamily="66" charset="0"/>
                <a:cs typeface="Times New Roman" pitchFamily="18" charset="0"/>
              </a:rPr>
              <a:t>;</a:t>
            </a:r>
          </a:p>
          <a:p>
            <a:pPr marL="342900" indent="-342900">
              <a:buFontTx/>
              <a:buChar char="-"/>
            </a:pPr>
            <a:r>
              <a:rPr lang="ru-RU" sz="2800" dirty="0">
                <a:latin typeface="Comic Sans MS" pitchFamily="66" charset="0"/>
                <a:cs typeface="Times New Roman" pitchFamily="18" charset="0"/>
              </a:rPr>
              <a:t>развитие интеллектуальной деятельности.</a:t>
            </a:r>
          </a:p>
          <a:p>
            <a:endParaRPr lang="ru-RU" dirty="0"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1590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663"/>
    </mc:Choice>
    <mc:Fallback xmlns="">
      <p:transition spd="slow" advTm="6663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проекты детские\проект в июле\самый веселый смех\P108054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3307">
            <a:off x="4204375" y="671036"/>
            <a:ext cx="4572000" cy="3334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user\Desktop\проекты детские\проект в июле\самый веселый смех\SAM_333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764704"/>
            <a:ext cx="3780528" cy="54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154501" y="5013176"/>
            <a:ext cx="5004896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Вот мы какие, когда у нас</a:t>
            </a:r>
          </a:p>
          <a:p>
            <a:r>
              <a:rPr lang="ru-RU" sz="2800" b="1" dirty="0" smtClean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 хорошее настроение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206423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548680"/>
            <a:ext cx="8496944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  <a:latin typeface="Comic Sans MS" pitchFamily="66" charset="0"/>
              </a:rPr>
              <a:t>Дополнительные  методические ресурсы.  </a:t>
            </a:r>
            <a:endParaRPr lang="ru-RU" sz="2800" dirty="0">
              <a:solidFill>
                <a:srgbClr val="FF0000"/>
              </a:solidFill>
              <a:latin typeface="Comic Sans MS" pitchFamily="66" charset="0"/>
            </a:endParaRPr>
          </a:p>
          <a:p>
            <a:pPr algn="just"/>
            <a:r>
              <a:rPr lang="ru-RU" sz="2400" dirty="0" smtClean="0">
                <a:latin typeface="Comic Sans MS" pitchFamily="66" charset="0"/>
              </a:rPr>
              <a:t>	</a:t>
            </a:r>
          </a:p>
          <a:p>
            <a:r>
              <a:rPr lang="ru-RU" sz="2400" dirty="0">
                <a:latin typeface="Comic Sans MS" pitchFamily="66" charset="0"/>
              </a:rPr>
              <a:t>	</a:t>
            </a:r>
            <a:r>
              <a:rPr lang="ru-RU" sz="2400" dirty="0" smtClean="0">
                <a:latin typeface="Comic Sans MS" pitchFamily="66" charset="0"/>
              </a:rPr>
              <a:t>Для </a:t>
            </a:r>
            <a:r>
              <a:rPr lang="ru-RU" sz="2400" dirty="0">
                <a:latin typeface="Comic Sans MS" pitchFamily="66" charset="0"/>
              </a:rPr>
              <a:t>достижения положительных результатов, в процессе реализации проекта, с воспитанниками  старшей группы использовала сочетание традиционных методик обучения и развития с новейшими и </a:t>
            </a:r>
            <a:r>
              <a:rPr lang="ru-RU" sz="2400" dirty="0" smtClean="0">
                <a:latin typeface="Comic Sans MS" pitchFamily="66" charset="0"/>
              </a:rPr>
              <a:t>нетрадиционными педагогическими </a:t>
            </a:r>
            <a:r>
              <a:rPr lang="ru-RU" sz="2400" dirty="0" err="1" smtClean="0">
                <a:latin typeface="Comic Sans MS" pitchFamily="66" charset="0"/>
              </a:rPr>
              <a:t>здоровьесберегающими</a:t>
            </a:r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400" dirty="0">
                <a:latin typeface="Comic Sans MS" pitchFamily="66" charset="0"/>
              </a:rPr>
              <a:t>технологиями, такими как:</a:t>
            </a:r>
          </a:p>
          <a:p>
            <a:r>
              <a:rPr lang="ru-RU" sz="2400" dirty="0">
                <a:latin typeface="Comic Sans MS" pitchFamily="66" charset="0"/>
              </a:rPr>
              <a:t>- дыхательная  и звуковая гимнастика;</a:t>
            </a:r>
          </a:p>
          <a:p>
            <a:r>
              <a:rPr lang="ru-RU" sz="2400" dirty="0">
                <a:latin typeface="Comic Sans MS" pitchFamily="66" charset="0"/>
              </a:rPr>
              <a:t>- </a:t>
            </a:r>
            <a:r>
              <a:rPr lang="ru-RU" sz="2400" dirty="0" err="1">
                <a:latin typeface="Comic Sans MS" pitchFamily="66" charset="0"/>
              </a:rPr>
              <a:t>кинезиологические</a:t>
            </a:r>
            <a:r>
              <a:rPr lang="ru-RU" sz="2400" dirty="0">
                <a:latin typeface="Comic Sans MS" pitchFamily="66" charset="0"/>
              </a:rPr>
              <a:t> упражнения;</a:t>
            </a:r>
          </a:p>
          <a:p>
            <a:r>
              <a:rPr lang="ru-RU" sz="2400" dirty="0" smtClean="0">
                <a:latin typeface="Comic Sans MS" pitchFamily="66" charset="0"/>
              </a:rPr>
              <a:t>- </a:t>
            </a:r>
            <a:r>
              <a:rPr lang="ru-RU" sz="2400" dirty="0" err="1" smtClean="0">
                <a:latin typeface="Comic Sans MS" pitchFamily="66" charset="0"/>
              </a:rPr>
              <a:t>биоэнергопластика</a:t>
            </a:r>
            <a:r>
              <a:rPr lang="ru-RU" sz="2400" dirty="0" smtClean="0">
                <a:latin typeface="Comic Sans MS" pitchFamily="66" charset="0"/>
              </a:rPr>
              <a:t>;</a:t>
            </a:r>
          </a:p>
          <a:p>
            <a:r>
              <a:rPr lang="ru-RU" sz="2400" dirty="0" smtClean="0">
                <a:latin typeface="Comic Sans MS" pitchFamily="66" charset="0"/>
              </a:rPr>
              <a:t>- имитирующие упражнения;</a:t>
            </a:r>
            <a:endParaRPr lang="ru-RU" sz="2400" dirty="0">
              <a:latin typeface="Comic Sans MS" pitchFamily="66" charset="0"/>
            </a:endParaRPr>
          </a:p>
          <a:p>
            <a:r>
              <a:rPr lang="ru-RU" sz="2400" dirty="0">
                <a:latin typeface="Comic Sans MS" pitchFamily="66" charset="0"/>
              </a:rPr>
              <a:t>- пальчиковая гимнастика; </a:t>
            </a:r>
          </a:p>
          <a:p>
            <a:r>
              <a:rPr lang="ru-RU" sz="2400" dirty="0">
                <a:latin typeface="Comic Sans MS" pitchFamily="66" charset="0"/>
              </a:rPr>
              <a:t>- гимнастика для глаз;</a:t>
            </a:r>
          </a:p>
          <a:p>
            <a:r>
              <a:rPr lang="ru-RU" sz="2400" dirty="0">
                <a:latin typeface="Comic Sans MS" pitchFamily="66" charset="0"/>
              </a:rPr>
              <a:t>- </a:t>
            </a:r>
            <a:r>
              <a:rPr lang="ru-RU" sz="2400" dirty="0" err="1" smtClean="0">
                <a:latin typeface="Comic Sans MS" pitchFamily="66" charset="0"/>
              </a:rPr>
              <a:t>психогимнастика</a:t>
            </a:r>
            <a:r>
              <a:rPr lang="ru-RU" sz="2400" dirty="0">
                <a:latin typeface="Comic Sans MS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82411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663"/>
    </mc:Choice>
    <mc:Fallback xmlns="">
      <p:transition spd="slow" advTm="6663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627</TotalTime>
  <Words>969</Words>
  <Application>Microsoft Office PowerPoint</Application>
  <PresentationFormat>Экран (4:3)</PresentationFormat>
  <Paragraphs>216</Paragraphs>
  <Slides>29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8" baseType="lpstr">
      <vt:lpstr>Arial</vt:lpstr>
      <vt:lpstr>Comic Sans MS</vt:lpstr>
      <vt:lpstr>Georgia</vt:lpstr>
      <vt:lpstr>Segoe Print</vt:lpstr>
      <vt:lpstr>Segoe Script</vt:lpstr>
      <vt:lpstr>Times New Roman</vt:lpstr>
      <vt:lpstr>Trebuchet MS</vt:lpstr>
      <vt:lpstr>Wingdings</vt:lpstr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Номинация Гран-при досталась Егору, за стих А.С. Пушкина «У Лукоморья»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BOSS</cp:lastModifiedBy>
  <cp:revision>42</cp:revision>
  <dcterms:created xsi:type="dcterms:W3CDTF">2014-07-30T08:28:26Z</dcterms:created>
  <dcterms:modified xsi:type="dcterms:W3CDTF">2014-12-24T12:33:48Z</dcterms:modified>
</cp:coreProperties>
</file>