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3" r:id="rId1"/>
  </p:sldMasterIdLst>
  <p:notesMasterIdLst>
    <p:notesMasterId r:id="rId9"/>
  </p:notesMasterIdLst>
  <p:sldIdLst>
    <p:sldId id="335" r:id="rId2"/>
    <p:sldId id="319" r:id="rId3"/>
    <p:sldId id="320" r:id="rId4"/>
    <p:sldId id="321" r:id="rId5"/>
    <p:sldId id="322" r:id="rId6"/>
    <p:sldId id="323" r:id="rId7"/>
    <p:sldId id="32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CCFF"/>
    </p:penClr>
  </p:showPr>
  <p:clrMru>
    <a:srgbClr val="FFFF66"/>
    <a:srgbClr val="FF0000"/>
    <a:srgbClr val="00FFFF"/>
    <a:srgbClr val="FFFF00"/>
    <a:srgbClr val="C8D333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154" autoAdjust="0"/>
    <p:restoredTop sz="92338" autoAdjust="0"/>
  </p:normalViewPr>
  <p:slideViewPr>
    <p:cSldViewPr>
      <p:cViewPr>
        <p:scale>
          <a:sx n="90" d="100"/>
          <a:sy n="90" d="100"/>
        </p:scale>
        <p:origin x="-67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0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C270A-C1EE-4156-BCBC-843517DA43E5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A8B5D-21B4-45E4-9154-F170999707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A8B5D-21B4-45E4-9154-F170999707D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ransition spd="med">
    <p:split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0"/>
            <a:ext cx="3214710" cy="614402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«РЕБУСЫ».</a:t>
            </a:r>
            <a:endParaRPr lang="ru-RU" sz="28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642918"/>
            <a:ext cx="8786874" cy="5857916"/>
          </a:xfrm>
        </p:spPr>
        <p:txBody>
          <a:bodyPr>
            <a:noAutofit/>
          </a:bodyPr>
          <a:lstStyle/>
          <a:p>
            <a:pPr algn="l"/>
            <a:r>
              <a:rPr lang="ru-RU" sz="1400" u="sng" dirty="0" smtClean="0">
                <a:solidFill>
                  <a:srgbClr val="FF0000"/>
                </a:solidFill>
                <a:latin typeface="Arial Black" pitchFamily="34" charset="0"/>
              </a:rPr>
              <a:t>Ребус</a:t>
            </a:r>
            <a:r>
              <a:rPr lang="ru-RU" sz="1400" u="sng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400" u="sng" dirty="0" smtClean="0">
                <a:solidFill>
                  <a:schemeClr val="tx1"/>
                </a:solidFill>
                <a:latin typeface="Arial Black" pitchFamily="34" charset="0"/>
              </a:rPr>
              <a:t>- это игра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, в которой зашифрованы слова, фразы или целые высказывания при помощи рисунков в сочетании с буквами и знаками. </a:t>
            </a:r>
            <a:endParaRPr lang="en-US" sz="1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Название образовано от латинского rebus - (вещь, предмет).</a:t>
            </a:r>
            <a:endParaRPr lang="en-US" sz="1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 Первые ребусы появились во Франции в XV веке. Тогда это было балаганное представление на злобу дня. В иносказательной форме комедианты высмеивали пороки и слабости сильных мира сего, рассказывали "о делах, которые творятся“</a:t>
            </a:r>
            <a:endParaRPr lang="en-US" sz="1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400" b="1" u="sng" dirty="0" smtClean="0">
                <a:solidFill>
                  <a:schemeClr val="tx1"/>
                </a:solidFill>
                <a:latin typeface="Arial Black" pitchFamily="34" charset="0"/>
              </a:rPr>
              <a:t>Ребус</a:t>
            </a:r>
            <a:r>
              <a:rPr lang="ru-RU" sz="1400" u="sng" dirty="0" smtClean="0">
                <a:solidFill>
                  <a:schemeClr val="tx1"/>
                </a:solidFill>
                <a:latin typeface="Arial Black" pitchFamily="34" charset="0"/>
              </a:rPr>
              <a:t> - вид загадки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, в которой разгадываемые слова даны в виде рисунков в сочетании с буквами или цифрами.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В отличие от простой загадки, где основа идет на словесное описание, ребус развивает еще и логическое образное мышление, учит ребенка нестандартно воспринимать графическое изображение, а также тренирует зрительную память и правописание.</a:t>
            </a:r>
          </a:p>
          <a:p>
            <a:pPr algn="l"/>
            <a:r>
              <a:rPr lang="ru-RU" sz="1400" b="1" u="sng" dirty="0" smtClean="0">
                <a:solidFill>
                  <a:srgbClr val="FF0000"/>
                </a:solidFill>
                <a:latin typeface="Arial Black" pitchFamily="34" charset="0"/>
              </a:rPr>
              <a:t>Правила разгадывания</a:t>
            </a:r>
            <a:r>
              <a:rPr lang="ru-RU" sz="1400" u="sng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- запятые перед картинкой обозначают, сколько букв нужно убрать вначале загаданного слова, запятые в конце рисунка обозначают, сколько букв нужно убрать с конца слова. Если буква перечеркнута, ее нужно убрать из слова, если стоит знак равенства, значит одну букву нужно заменить на другую.  </a:t>
            </a:r>
          </a:p>
          <a:p>
            <a:pPr algn="l"/>
            <a:r>
              <a:rPr lang="ru-RU" sz="1400" u="sng" dirty="0" smtClean="0">
                <a:solidFill>
                  <a:schemeClr val="tx1"/>
                </a:solidFill>
                <a:latin typeface="Arial Black" pitchFamily="34" charset="0"/>
              </a:rPr>
              <a:t>Предлагаемые ребусы, </a:t>
            </a:r>
            <a:r>
              <a:rPr lang="ru-RU" sz="1400" u="sng" dirty="0" err="1" smtClean="0">
                <a:solidFill>
                  <a:schemeClr val="tx1"/>
                </a:solidFill>
                <a:latin typeface="Arial Black" pitchFamily="34" charset="0"/>
              </a:rPr>
              <a:t>составленны</a:t>
            </a:r>
            <a:r>
              <a:rPr lang="ru-RU" sz="1400" u="sng" dirty="0" smtClean="0">
                <a:solidFill>
                  <a:schemeClr val="tx1"/>
                </a:solidFill>
                <a:latin typeface="Arial Black" pitchFamily="34" charset="0"/>
              </a:rPr>
              <a:t> для использования в подготовительной группе детского сада. Эти ребусы можно применить как часть занятия или использовать полностью в часы досуга. Можно использовать в распечатанном виде для пополнения развивающей среды группы, индивидуальной работы, в виде карточек-заданий в интеллектуальных и  развивающих играх. При подготовке детей к школе, обучению чтению, при закреплении знаний по темам «Петербург», «Птицы», «Архитектура». Желаем Вам успехов.</a:t>
            </a:r>
            <a:endParaRPr lang="en-US" sz="1400" u="sng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1050" b="1" dirty="0" smtClean="0">
                <a:solidFill>
                  <a:srgbClr val="0070C0"/>
                </a:solidFill>
                <a:latin typeface="Arial Black" pitchFamily="34" charset="0"/>
              </a:rPr>
              <a:t>Автор - составитель ребусов - воспитатель детского сада Ковалева Е.Э..</a:t>
            </a:r>
          </a:p>
          <a:p>
            <a:r>
              <a:rPr lang="ru-RU" sz="1050" b="1" dirty="0" smtClean="0">
                <a:solidFill>
                  <a:srgbClr val="0070C0"/>
                </a:solidFill>
                <a:latin typeface="Arial Black" pitchFamily="34" charset="0"/>
              </a:rPr>
              <a:t>ГБДОУ №16 Адмиралтейского района города Санкт – Петербурга. </a:t>
            </a:r>
          </a:p>
          <a:p>
            <a:r>
              <a:rPr lang="ru-RU" sz="1050" b="1" dirty="0" smtClean="0">
                <a:solidFill>
                  <a:srgbClr val="0070C0"/>
                </a:solidFill>
                <a:latin typeface="Arial Black" pitchFamily="34" charset="0"/>
              </a:rPr>
              <a:t>Картинки используемые при составлении ребусов были взяты из интернета.</a:t>
            </a:r>
            <a:endParaRPr lang="en-US" sz="105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1050" b="1" dirty="0" smtClean="0">
                <a:solidFill>
                  <a:srgbClr val="0070C0"/>
                </a:solidFill>
                <a:latin typeface="Arial Black" pitchFamily="34" charset="0"/>
              </a:rPr>
              <a:t>P.S.</a:t>
            </a:r>
            <a:r>
              <a:rPr lang="ru-RU" sz="1050" b="1" dirty="0" smtClean="0">
                <a:solidFill>
                  <a:srgbClr val="0070C0"/>
                </a:solidFill>
                <a:latin typeface="Arial Black" pitchFamily="34" charset="0"/>
              </a:rPr>
              <a:t> Материал разбит на несколько частей из-за технических условий публикации на данном сайте.</a:t>
            </a:r>
            <a:r>
              <a:rPr lang="en-US" sz="105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sz="105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1050" b="1" dirty="0">
              <a:solidFill>
                <a:srgbClr val="FFFF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148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1. 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1928826" cy="256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86182" y="135729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</a:t>
            </a:r>
            <a:r>
              <a:rPr lang="ru-RU" sz="3200" dirty="0" smtClean="0">
                <a:latin typeface="Arial Black" pitchFamily="34" charset="0"/>
              </a:rPr>
              <a:t>Н Я</a:t>
            </a:r>
          </a:p>
          <a:p>
            <a:r>
              <a:rPr lang="ru-RU" dirty="0" smtClean="0"/>
              <a:t>   </a:t>
            </a:r>
            <a:r>
              <a:rPr lang="ru-RU" sz="3200" dirty="0" smtClean="0">
                <a:latin typeface="Arial Black" pitchFamily="34" charset="0"/>
              </a:rPr>
              <a:t>1 2 3 4 5 6  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43570" y="1571612"/>
            <a:ext cx="9144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20" y="364331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00298" y="3929066"/>
            <a:ext cx="58579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</a:p>
          <a:p>
            <a:r>
              <a:rPr lang="ru-RU" sz="3200" dirty="0" smtClean="0">
                <a:latin typeface="Arial Black" pitchFamily="34" charset="0"/>
              </a:rPr>
              <a:t>                               ОД</a:t>
            </a:r>
          </a:p>
          <a:p>
            <a:r>
              <a:rPr lang="ru-RU" sz="3200" dirty="0" smtClean="0">
                <a:latin typeface="Arial Black" pitchFamily="34" charset="0"/>
              </a:rPr>
              <a:t>                    1 2 3 4     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6429388" y="4714884"/>
            <a:ext cx="500066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857628"/>
            <a:ext cx="353907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3286124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5400" dirty="0" smtClean="0"/>
              <a:t>      </a:t>
            </a:r>
            <a:r>
              <a:rPr lang="ru-RU" sz="8000" dirty="0" smtClean="0">
                <a:latin typeface="Arial Black" pitchFamily="34" charset="0"/>
              </a:rPr>
              <a:t> </a:t>
            </a:r>
            <a:r>
              <a:rPr lang="ru-RU" sz="5400" dirty="0" smtClean="0">
                <a:latin typeface="Arial Black" pitchFamily="34" charset="0"/>
              </a:rPr>
              <a:t>      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ru-RU" sz="5400" dirty="0" smtClean="0">
                <a:latin typeface="Arial Black" pitchFamily="34" charset="0"/>
              </a:rPr>
              <a:t>к         </a:t>
            </a:r>
            <a:endParaRPr lang="ru-RU" sz="8000" dirty="0" smtClean="0">
              <a:latin typeface="Arial Black" pitchFamily="34" charset="0"/>
            </a:endParaRPr>
          </a:p>
          <a:p>
            <a:pPr marL="514350" indent="-514350"/>
            <a:r>
              <a:rPr lang="ru-RU" sz="5400" dirty="0" smtClean="0">
                <a:latin typeface="Arial Black" pitchFamily="34" charset="0"/>
              </a:rPr>
              <a:t>   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9600" dirty="0" smtClean="0">
                <a:latin typeface="Arial Black" pitchFamily="34" charset="0"/>
              </a:rPr>
              <a:t> </a:t>
            </a:r>
            <a:r>
              <a:rPr lang="ru-RU" sz="9600" dirty="0" smtClean="0">
                <a:latin typeface="Arial Black" pitchFamily="34" charset="0"/>
              </a:rPr>
              <a:t>я  </a:t>
            </a:r>
            <a:r>
              <a:rPr lang="ru-RU" sz="5400" dirty="0" smtClean="0">
                <a:latin typeface="Arial Black" pitchFamily="34" charset="0"/>
              </a:rPr>
              <a:t>1 2 3        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ru-RU" sz="9600" dirty="0" smtClean="0">
                <a:latin typeface="Arial Black" pitchFamily="34" charset="0"/>
              </a:rPr>
              <a:t>я</a:t>
            </a:r>
            <a:endParaRPr lang="en-US" sz="9600" dirty="0" smtClean="0">
              <a:latin typeface="Arial Black" pitchFamily="34" charset="0"/>
            </a:endParaRPr>
          </a:p>
          <a:p>
            <a:pPr marL="514350" indent="-514350"/>
            <a:r>
              <a:rPr lang="en-US" sz="4000" dirty="0" smtClean="0">
                <a:latin typeface="Arial Black" pitchFamily="34" charset="0"/>
              </a:rPr>
              <a:t>         </a:t>
            </a:r>
            <a:endParaRPr lang="ru-RU" sz="4000" dirty="0" smtClean="0">
              <a:latin typeface="Arial Black" pitchFamily="34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00042"/>
            <a:ext cx="2286016" cy="129996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2142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3.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282" y="36433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4.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714620"/>
            <a:ext cx="3429024" cy="45089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87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893219" y="5107781"/>
            <a:ext cx="342900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14876" y="364331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5.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643314"/>
            <a:ext cx="1857388" cy="20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572132" y="5143512"/>
            <a:ext cx="16430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   Е</a:t>
            </a:r>
          </a:p>
          <a:p>
            <a:r>
              <a:rPr lang="ru-RU" sz="3200" dirty="0" smtClean="0">
                <a:latin typeface="Arial Black" pitchFamily="34" charset="0"/>
              </a:rPr>
              <a:t>1 2 3</a:t>
            </a:r>
          </a:p>
          <a:p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5893603" y="6179363"/>
            <a:ext cx="500066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00958" y="5143512"/>
            <a:ext cx="785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А</a:t>
            </a:r>
            <a:endParaRPr lang="ru-RU" sz="96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4857760"/>
            <a:ext cx="7441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НЕ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3036083" y="1893083"/>
            <a:ext cx="785818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6.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00042"/>
            <a:ext cx="3127316" cy="229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43504" y="785794"/>
            <a:ext cx="30572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 Д В</a:t>
            </a: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1 2 3 4 5 6 7 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000628" y="2357430"/>
            <a:ext cx="78581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357818" y="2357430"/>
            <a:ext cx="857256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750727" y="2321711"/>
            <a:ext cx="785818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286124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844" y="35718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7.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00504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429256" y="4500570"/>
            <a:ext cx="2781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 О</a:t>
            </a: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1  2  3  4  5 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5464975" y="5679297"/>
            <a:ext cx="500066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5965041" y="5679297"/>
            <a:ext cx="571504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8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3119438" cy="23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57752" y="1214422"/>
            <a:ext cx="35333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   </a:t>
            </a:r>
            <a:r>
              <a:rPr lang="ru-RU" sz="3600" dirty="0" smtClean="0">
                <a:latin typeface="Arial Black" pitchFamily="34" charset="0"/>
              </a:rPr>
              <a:t>Ф            </a:t>
            </a:r>
            <a:r>
              <a:rPr lang="en-US" sz="3600" dirty="0" smtClean="0">
                <a:latin typeface="Arial Black" pitchFamily="34" charset="0"/>
              </a:rPr>
              <a:t> C </a:t>
            </a:r>
            <a:endParaRPr lang="ru-RU" sz="3600" dirty="0" smtClean="0">
              <a:latin typeface="Arial Black" pitchFamily="34" charset="0"/>
            </a:endParaRP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4000" dirty="0" smtClean="0">
                <a:latin typeface="Arial Black" pitchFamily="34" charset="0"/>
              </a:rPr>
              <a:t>1 2 3 4 5 6 </a:t>
            </a:r>
            <a:endParaRPr lang="ru-RU" sz="4000" dirty="0"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250661" y="2250273"/>
            <a:ext cx="857256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7322363" y="2321711"/>
            <a:ext cx="857256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364331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9.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3286124"/>
            <a:ext cx="9144000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643314"/>
            <a:ext cx="2905132" cy="29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929190" y="4143380"/>
            <a:ext cx="3357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         </a:t>
            </a:r>
            <a:r>
              <a:rPr lang="ru-RU" sz="4000" dirty="0" smtClean="0">
                <a:latin typeface="Arial Black" pitchFamily="34" charset="0"/>
              </a:rPr>
              <a:t>Ф О Н</a:t>
            </a:r>
            <a:endParaRPr lang="en-US" sz="4000" dirty="0" smtClean="0">
              <a:latin typeface="Arial Black" pitchFamily="34" charset="0"/>
            </a:endParaRP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4000" dirty="0" smtClean="0">
                <a:latin typeface="Arial Black" pitchFamily="34" charset="0"/>
              </a:rPr>
              <a:t>1 2 3 4</a:t>
            </a:r>
            <a:endParaRPr lang="ru-RU" sz="4000" dirty="0">
              <a:latin typeface="Arial Black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6322231" y="5179231"/>
            <a:ext cx="785818" cy="7143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10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857232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АТ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4643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3438" y="-285776"/>
            <a:ext cx="30059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4400" dirty="0" smtClean="0">
                <a:latin typeface="Arial Black" pitchFamily="34" charset="0"/>
              </a:rPr>
              <a:t>   А</a:t>
            </a:r>
          </a:p>
          <a:p>
            <a:r>
              <a:rPr lang="ru-RU" sz="4400" dirty="0" smtClean="0">
                <a:latin typeface="Arial Black" pitchFamily="34" charset="0"/>
              </a:rPr>
              <a:t>1 2 3 4 5 </a:t>
            </a:r>
            <a:endParaRPr lang="ru-RU" sz="4400" dirty="0"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214942" y="714356"/>
            <a:ext cx="642942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282" y="37861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11.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929066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35769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357818" y="364331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1 2 3 4 5 6</a:t>
            </a:r>
            <a:endParaRPr lang="ru-RU" sz="3600" dirty="0">
              <a:latin typeface="Arial Black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5322099" y="3679033"/>
            <a:ext cx="571504" cy="500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5786446" y="3643314"/>
            <a:ext cx="571504" cy="571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</a:t>
            </a:r>
            <a:r>
              <a:rPr lang="en-US" dirty="0" smtClean="0">
                <a:latin typeface="Arial Black" pitchFamily="34" charset="0"/>
              </a:rPr>
              <a:t>2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5499" y="-967923"/>
            <a:ext cx="800105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«3»  </a:t>
            </a:r>
            <a:r>
              <a:rPr lang="ru-RU" sz="287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</a:t>
            </a:r>
            <a:endParaRPr lang="ru-RU" sz="23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5140" y="285728"/>
            <a:ext cx="958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ША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-214338"/>
            <a:ext cx="19288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1  2  3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571736" y="785794"/>
            <a:ext cx="285752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282" y="37147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</a:t>
            </a:r>
            <a:r>
              <a:rPr lang="en-US" dirty="0" smtClean="0">
                <a:latin typeface="Arial Black" pitchFamily="34" charset="0"/>
              </a:rPr>
              <a:t>3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 b="10583"/>
          <a:stretch>
            <a:fillRect/>
          </a:stretch>
        </p:blipFill>
        <p:spPr bwMode="auto">
          <a:xfrm>
            <a:off x="1571604" y="3589251"/>
            <a:ext cx="3286148" cy="305445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929190" y="4071942"/>
            <a:ext cx="3443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latin typeface="Arial Black" pitchFamily="34" charset="0"/>
              </a:rPr>
              <a:t>К А</a:t>
            </a:r>
            <a:endParaRPr lang="ru-RU" sz="13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5819</TotalTime>
  <Words>312</Words>
  <Application>Microsoft Office PowerPoint</Application>
  <PresentationFormat>Экран (4:3)</PresentationFormat>
  <Paragraphs>67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«РЕБУСЫ».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ГОЛУБОГО РУЧЕЙКА… ИЛИ С ЧЕГО НАЧИНАЕТСЯ РОДИНА!»</dc:title>
  <dc:creator>Admin</dc:creator>
  <cp:lastModifiedBy>Admin</cp:lastModifiedBy>
  <cp:revision>629</cp:revision>
  <dcterms:created xsi:type="dcterms:W3CDTF">2011-02-09T09:34:29Z</dcterms:created>
  <dcterms:modified xsi:type="dcterms:W3CDTF">2012-07-07T11:03:38Z</dcterms:modified>
</cp:coreProperties>
</file>