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86" r:id="rId18"/>
    <p:sldId id="289" r:id="rId19"/>
    <p:sldId id="290" r:id="rId20"/>
    <p:sldId id="287" r:id="rId21"/>
    <p:sldId id="288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D5B2-4D78-459F-97DC-F237E0BED3B6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17BD-5E75-4895-BA04-9AE25B959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D5B2-4D78-459F-97DC-F237E0BED3B6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17BD-5E75-4895-BA04-9AE25B959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D5B2-4D78-459F-97DC-F237E0BED3B6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17BD-5E75-4895-BA04-9AE25B959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D5B2-4D78-459F-97DC-F237E0BED3B6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17BD-5E75-4895-BA04-9AE25B959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D5B2-4D78-459F-97DC-F237E0BED3B6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17BD-5E75-4895-BA04-9AE25B959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D5B2-4D78-459F-97DC-F237E0BED3B6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17BD-5E75-4895-BA04-9AE25B959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D5B2-4D78-459F-97DC-F237E0BED3B6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17BD-5E75-4895-BA04-9AE25B959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D5B2-4D78-459F-97DC-F237E0BED3B6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17BD-5E75-4895-BA04-9AE25B959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D5B2-4D78-459F-97DC-F237E0BED3B6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17BD-5E75-4895-BA04-9AE25B959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D5B2-4D78-459F-97DC-F237E0BED3B6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17BD-5E75-4895-BA04-9AE25B959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D5B2-4D78-459F-97DC-F237E0BED3B6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0C17BD-5E75-4895-BA04-9AE25B959E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C5D5B2-4D78-459F-97DC-F237E0BED3B6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0C17BD-5E75-4895-BA04-9AE25B959EB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L:\DCIM\101MSDCF\MOV03195.M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Семинар</a:t>
            </a:r>
            <a:br>
              <a:rPr lang="ru-RU" i="1" dirty="0" smtClean="0"/>
            </a:br>
            <a:r>
              <a:rPr lang="ru-RU" i="1" dirty="0" smtClean="0"/>
              <a:t> “Эффективное общение с агрессивными детьми”.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воспитатель</a:t>
            </a:r>
            <a:r>
              <a:rPr lang="en-US" dirty="0" smtClean="0"/>
              <a:t>: </a:t>
            </a:r>
            <a:endParaRPr lang="ru-RU" dirty="0" smtClean="0"/>
          </a:p>
          <a:p>
            <a:r>
              <a:rPr lang="ru-RU" dirty="0" smtClean="0"/>
              <a:t>Антонова Анна Геннадьевна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Иногда агрессивность является </a:t>
            </a:r>
            <a:r>
              <a:rPr lang="ru-RU" b="1" i="1" dirty="0" smtClean="0"/>
              <a:t>способом привлечения внимания окружающих, причина ее — неудовлетворенная потребность в общении и любви.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Агрессивность может выступать и </a:t>
            </a:r>
            <a:r>
              <a:rPr lang="ru-RU" sz="1800" b="1" i="1" dirty="0" smtClean="0"/>
              <a:t>формой протеста против ограничения каких-нибудь естественных желаний и потребностей ребенка,</a:t>
            </a:r>
            <a:r>
              <a:rPr lang="ru-RU" sz="1800" dirty="0" smtClean="0"/>
              <a:t> например потребности в движении, в активной деятельности. Педагоги, которые не хотят учитывать естественную потребность ребенка в движении, не знают, что дети-дошкольники не могут длительно заниматься одним делом, что активность в них заложена физиологически. </a:t>
            </a:r>
            <a:r>
              <a:rPr lang="ru-RU" sz="1800" b="1" i="1" dirty="0" smtClean="0"/>
              <a:t>Стараются искусственно и совершенно противоестественно погасить активность детей, заставить их сидеть и стоять против их воли</a:t>
            </a:r>
            <a:r>
              <a:rPr lang="ru-RU" sz="1800" dirty="0" smtClean="0"/>
              <a:t>. </a:t>
            </a:r>
            <a:r>
              <a:rPr lang="ru-RU" sz="1800" i="1" dirty="0" smtClean="0"/>
              <a:t>Такие действия взрослого подобны скручиванию пружины: чем сильнее на нее давить, тем больше скорость ее возврата в прежнее состояние.</a:t>
            </a:r>
            <a:r>
              <a:rPr lang="ru-RU" sz="1800" dirty="0" smtClean="0"/>
              <a:t> Они часто вызывают если не прямую, то косвенную агрессию: порчу и разрывание книг, поломку игрушек, т. е. ребенок по-своему «отыгрывается» на безобидных предметах за недальновидность и неграмотность взрослого.</a:t>
            </a:r>
          </a:p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/>
              <a:t>Независимо от причины агрессивного поведения ребенка существует общая стратегия окружающих по отношению к нему.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Если это возможно, сдерживать агрессивные порывы ребенка непосредственно перед их проявлением, остановить занесенную для удара руку, окрикнуть ребенка.</a:t>
            </a:r>
          </a:p>
          <a:p>
            <a:pPr lvl="0"/>
            <a:r>
              <a:rPr lang="ru-RU" dirty="0" smtClean="0"/>
              <a:t>Показать ребенку неприемлемость агрессивного поведения, физической или вербальной агрессии по отношению к неживым предметам, а тем более людям. Осуждение такого поведения, демонстрация его невыгодности ребенку в отдельных случаях действуют довольно эффективно.</a:t>
            </a:r>
          </a:p>
          <a:p>
            <a:pPr lvl="0"/>
            <a:r>
              <a:rPr lang="ru-RU" dirty="0" smtClean="0"/>
              <a:t>Установить четкий запрет на агрессивное поведение, систематически напоминать о нем.</a:t>
            </a:r>
          </a:p>
          <a:p>
            <a:pPr lvl="0"/>
            <a:r>
              <a:rPr lang="ru-RU" dirty="0" smtClean="0"/>
              <a:t>Предоставить детям альтернативные способы взаимодействия на основе развития у них </a:t>
            </a:r>
            <a:r>
              <a:rPr lang="ru-RU" dirty="0" err="1" smtClean="0"/>
              <a:t>эмпатии</a:t>
            </a:r>
            <a:r>
              <a:rPr lang="ru-RU" dirty="0" smtClean="0"/>
              <a:t>, сопереживания.</a:t>
            </a:r>
          </a:p>
          <a:p>
            <a:pPr lvl="0"/>
            <a:r>
              <a:rPr lang="ru-RU" dirty="0" smtClean="0"/>
              <a:t>Обучать консультативным способам выражения гнева как естественной присущей человеку эмоции.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Направления  коррекционной работы с агрессивными детьми: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b="1" dirty="0" smtClean="0"/>
              <a:t>Обучение агрессивных детей способам</a:t>
            </a:r>
            <a:r>
              <a:rPr lang="en-US" b="1" dirty="0" smtClean="0"/>
              <a:t> </a:t>
            </a:r>
            <a:r>
              <a:rPr lang="ru-RU" b="1" dirty="0" smtClean="0"/>
              <a:t>выражения гнева в приемлемой форме.</a:t>
            </a:r>
            <a:endParaRPr lang="ru-RU" dirty="0" smtClean="0"/>
          </a:p>
          <a:p>
            <a:r>
              <a:rPr lang="ru-RU" b="1" dirty="0" smtClean="0"/>
              <a:t>Гнев </a:t>
            </a:r>
            <a:r>
              <a:rPr lang="ru-RU" dirty="0" smtClean="0"/>
              <a:t>- чувство сильного негодования, которое сопровождается потерей контроля над собой.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Необходимо обучать ребенка следующим способам выражение гнева: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Прямое высказывание своих чувств человеку, который стал источником гнева, словесно и в вежливой форме.</a:t>
            </a:r>
          </a:p>
          <a:p>
            <a:pPr lvl="0"/>
            <a:r>
              <a:rPr lang="ru-RU" dirty="0" smtClean="0"/>
              <a:t>Перенос гнева на неодушевленные неопасные объекты: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подраться с подушкой;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использовать физические силовые упражнения;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рвать бумагу;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нарисовать того, кого хочется побить, и что-нибудь сделать с этим рисунком;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использовать «мешочек для криков»;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поколотить стол надувным молотком и т. д.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1143000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/>
              <a:t>Обучение детей приемам </a:t>
            </a:r>
            <a:r>
              <a:rPr lang="ru-RU" sz="3600" b="1" dirty="0" err="1" smtClean="0"/>
              <a:t>саморегуляции</a:t>
            </a:r>
            <a:r>
              <a:rPr lang="ru-RU" sz="3600" b="1" dirty="0" smtClean="0"/>
              <a:t> и самообладания: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Агрессивным детям свойственны мышечные зажимы, особенно в области лица и кистей рук. Поэтому детей необходимо обучать навыкам </a:t>
            </a:r>
            <a:r>
              <a:rPr lang="ru-RU" dirty="0" err="1" smtClean="0"/>
              <a:t>саморасслабления</a:t>
            </a:r>
            <a:r>
              <a:rPr lang="ru-RU" dirty="0" smtClean="0"/>
              <a:t> (пальчиковая и артикуляционная гимнастика)   </a:t>
            </a:r>
          </a:p>
          <a:p>
            <a:pPr lvl="0"/>
            <a:r>
              <a:rPr lang="ru-RU" dirty="0" smtClean="0"/>
              <a:t>Также можно показать ребенку, как меняется лицо человека, сильно злящегося на кого-то, - это отнюдь не приятная картина.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Обучение детей приемам </a:t>
            </a:r>
            <a:r>
              <a:rPr lang="ru-RU" sz="3600" b="1" dirty="0" err="1" smtClean="0"/>
              <a:t>саморегуляции</a:t>
            </a:r>
            <a:r>
              <a:rPr lang="ru-RU" sz="3600" b="1" dirty="0" smtClean="0"/>
              <a:t> и самообладания: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Можно поиграть в игры</a:t>
            </a:r>
            <a:r>
              <a:rPr lang="en-US" dirty="0" smtClean="0"/>
              <a:t>:</a:t>
            </a:r>
            <a:endParaRPr lang="ru-RU" dirty="0" smtClean="0"/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“Теплый, как солнце, легкий как дуновение ветерка”: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Детям предлагается закрыть глаза и представить себе теплый чудесный день. Когда дети поднимут голову, они смогут увидеть проплывающее в небе серое облачко, на которое они могут поместить все свои горести и печали. Вместе с облачком они улетят и не будут больше мешать детям;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00B050"/>
                </a:solidFill>
              </a:rPr>
              <a:t>“Теплый, как солнце, легкий как дуновение ветерка</a:t>
            </a:r>
            <a:r>
              <a:rPr lang="ru-RU" dirty="0" smtClean="0">
                <a:solidFill>
                  <a:srgbClr val="00B050"/>
                </a:solidFill>
              </a:rPr>
              <a:t>”:</a:t>
            </a:r>
            <a:endParaRPr lang="ru-RU" dirty="0"/>
          </a:p>
        </p:txBody>
      </p:sp>
      <p:pic>
        <p:nvPicPr>
          <p:cNvPr id="4" name="Содержимое 3" descr="DSC03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00B050"/>
                </a:solidFill>
              </a:rPr>
              <a:t>“Теплый, как солнце, легкий как дуновение ветерка</a:t>
            </a:r>
            <a:r>
              <a:rPr lang="ru-RU" dirty="0" smtClean="0">
                <a:solidFill>
                  <a:srgbClr val="00B050"/>
                </a:solidFill>
              </a:rPr>
              <a:t>”:</a:t>
            </a:r>
            <a:endParaRPr lang="ru-RU" dirty="0"/>
          </a:p>
        </p:txBody>
      </p:sp>
      <p:pic>
        <p:nvPicPr>
          <p:cNvPr id="4" name="Содержимое 3" descr="DSC031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“</a:t>
            </a:r>
            <a:r>
              <a:rPr lang="ru-RU" dirty="0" smtClean="0">
                <a:solidFill>
                  <a:srgbClr val="00B050"/>
                </a:solidFill>
              </a:rPr>
              <a:t>Улыбка</a:t>
            </a:r>
            <a:r>
              <a:rPr lang="ru-RU" dirty="0" smtClean="0"/>
              <a:t>”: детям предлагается поднять лицо к небу, закрыть глаза и представить, что на них светит теплое-теплое солнышко, каждый его лучик тянется к личикам детей и хочет согреть их. А дети улыбаются солнышку и его лучикам.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</a:t>
            </a:r>
            <a:r>
              <a:rPr lang="en-US" dirty="0" smtClean="0"/>
              <a:t>: </a:t>
            </a:r>
            <a:r>
              <a:rPr lang="ru-RU" i="1" dirty="0" smtClean="0"/>
              <a:t>“Эффективное общение с агрессивными детьми”.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расширять представления педагогов об особенностях детей, характеризующихся агрессивным поведением; развивать навыки работы с ними.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“</a:t>
            </a:r>
            <a:r>
              <a:rPr lang="ru-RU" dirty="0" smtClean="0">
                <a:solidFill>
                  <a:srgbClr val="00B050"/>
                </a:solidFill>
              </a:rPr>
              <a:t>Улыбка</a:t>
            </a:r>
            <a:r>
              <a:rPr lang="ru-RU" dirty="0" smtClean="0"/>
              <a:t>”</a:t>
            </a:r>
            <a:endParaRPr lang="ru-RU" dirty="0"/>
          </a:p>
        </p:txBody>
      </p:sp>
      <p:pic>
        <p:nvPicPr>
          <p:cNvPr id="4" name="Содержимое 3" descr="DSC031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“</a:t>
            </a:r>
            <a:r>
              <a:rPr lang="ru-RU" dirty="0" smtClean="0">
                <a:solidFill>
                  <a:srgbClr val="00B050"/>
                </a:solidFill>
              </a:rPr>
              <a:t>Улыбка</a:t>
            </a:r>
            <a:r>
              <a:rPr lang="ru-RU" dirty="0" smtClean="0"/>
              <a:t>”</a:t>
            </a:r>
            <a:endParaRPr lang="ru-RU" dirty="0"/>
          </a:p>
        </p:txBody>
      </p:sp>
      <p:pic>
        <p:nvPicPr>
          <p:cNvPr id="6" name="MOV03195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8430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Отработка навыков общения</a:t>
            </a:r>
            <a:r>
              <a:rPr lang="en-US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/>
              <a:t>Овчарова</a:t>
            </a:r>
            <a:r>
              <a:rPr lang="ru-RU" dirty="0" smtClean="0"/>
              <a:t> Р. В.</a:t>
            </a:r>
            <a:r>
              <a:rPr lang="ru-RU" baseline="30000" dirty="0" smtClean="0"/>
              <a:t>1</a:t>
            </a:r>
            <a:r>
              <a:rPr lang="ru-RU" dirty="0" smtClean="0"/>
              <a:t> предлагает использовать в целях коррекции агрессивного поведения детей:</a:t>
            </a:r>
          </a:p>
          <a:p>
            <a:r>
              <a:rPr lang="ru-RU" dirty="0" smtClean="0"/>
              <a:t>занятия </a:t>
            </a:r>
            <a:r>
              <a:rPr lang="ru-RU" dirty="0" err="1" smtClean="0"/>
              <a:t>психогимнастикой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этюды и игры на развитие навыка регуляции поведения в коллективе;</a:t>
            </a:r>
          </a:p>
          <a:p>
            <a:pPr lvl="0"/>
            <a:r>
              <a:rPr lang="ru-RU" dirty="0" smtClean="0"/>
              <a:t>этюды и игры релаксационной направленности;</a:t>
            </a:r>
          </a:p>
          <a:p>
            <a:pPr lvl="0"/>
            <a:r>
              <a:rPr lang="ru-RU" dirty="0" smtClean="0"/>
              <a:t>игры и упражнения на развитие осознания детьми отрицательных черт характера;</a:t>
            </a:r>
          </a:p>
          <a:p>
            <a:pPr lvl="0"/>
            <a:r>
              <a:rPr lang="ru-RU" dirty="0" smtClean="0"/>
              <a:t>игры и упражнения на развитие позитивной модели поведения.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работе с детьми дошкольного возраста, а особенно с агрессивными детьми показывает высокую эффективность использование элементов </a:t>
            </a:r>
            <a:r>
              <a:rPr lang="ru-RU" dirty="0" err="1" smtClean="0"/>
              <a:t>изотерапии</a:t>
            </a:r>
            <a:r>
              <a:rPr lang="ru-RU" dirty="0" smtClean="0"/>
              <a:t>. </a:t>
            </a:r>
            <a:r>
              <a:rPr lang="ru-RU" b="1" dirty="0" smtClean="0"/>
              <a:t>Детям нравится играть с водой, с глиной. С ними необходимо использовать различные способы рисования: пальцами, ладошками, ступнями.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целью корректирования агрессии можно ставить с детьми спектакли, в которых проблемным агрессивным детям необходимо давать роли с позитивной силовой характеристикой (богатыри, рыцари и т. д.).</a:t>
            </a:r>
          </a:p>
          <a:p>
            <a:r>
              <a:rPr lang="ru-RU" dirty="0" smtClean="0"/>
              <a:t>Лютова Е., Монина Г. предлагают использовать в работе подвижные игры, способствующие нейтрализации агрессии, снятию накопившегося напряжения, обучению эффективным способам общения и т. д.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Взрослым, окружающим агрессивного ребенка, важно помнить, что их страх перед его выпадами способствует повышению агрессивности. Этому же способствует и навешивание ярлыков: «Ах, раз я такой плохой, я вам покажу!» Часто взрослые обращают внимание на негативные действия детей и воспринимают как само собой разумеющееся хорошее поведение. Для детей важно создавать «ситуации успеха», развивающие у них позитивную самооценку, уверенность в своих силах.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Для того чтобы перед ребенком находился постоянный образец самообладания, окружающие взрослые должны начать с себя. Вот несколько приемов регуляции собственного состояния:</a:t>
            </a:r>
            <a:endParaRPr lang="ru-RU" dirty="0" smtClean="0"/>
          </a:p>
          <a:p>
            <a:r>
              <a:rPr lang="ru-RU" b="1" i="1" dirty="0" smtClean="0"/>
              <a:t>в кармане постоянно носить с собой нарисованный маленький знак “СТОП”;</a:t>
            </a:r>
            <a:endParaRPr lang="ru-RU" dirty="0" smtClean="0"/>
          </a:p>
          <a:p>
            <a:r>
              <a:rPr lang="ru-RU" b="1" i="1" dirty="0" smtClean="0"/>
              <a:t> выйти из помещения, если вы чувствуете, что не можете справиться с обуревающими эмоциями;</a:t>
            </a:r>
            <a:endParaRPr lang="ru-RU" dirty="0" smtClean="0"/>
          </a:p>
          <a:p>
            <a:r>
              <a:rPr lang="ru-RU" b="1" i="1" dirty="0" smtClean="0"/>
              <a:t> в минуты, когда гнев только начинает вас охватывать, вспомнить игры   “Теплый, как солнце, легкий как дуновение ветерка”, “Улыбка”.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Способы выражения гнева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ru-RU" sz="2400" dirty="0" smtClean="0"/>
              <a:t>Громко  спеть любимую песню.</a:t>
            </a:r>
            <a:endParaRPr lang="ru-RU" sz="1200" dirty="0" smtClean="0"/>
          </a:p>
          <a:p>
            <a:pPr lvl="1"/>
            <a:r>
              <a:rPr lang="ru-RU" sz="2400" dirty="0" smtClean="0"/>
              <a:t>Пометать дротики в мишень</a:t>
            </a:r>
            <a:endParaRPr lang="ru-RU" sz="1200" dirty="0" smtClean="0"/>
          </a:p>
          <a:p>
            <a:pPr lvl="1"/>
            <a:r>
              <a:rPr lang="ru-RU" sz="2400" dirty="0" smtClean="0"/>
              <a:t>Попрыгать на скакалке или сделать 10 приседаний</a:t>
            </a:r>
            <a:endParaRPr lang="ru-RU" sz="1200" dirty="0" smtClean="0"/>
          </a:p>
          <a:p>
            <a:pPr lvl="1"/>
            <a:r>
              <a:rPr lang="ru-RU" sz="2400" dirty="0" smtClean="0"/>
              <a:t>Используя  “стаканчик для криков”, высказать все свои отрицательные эмоции.</a:t>
            </a:r>
            <a:endParaRPr lang="ru-RU" sz="1200" dirty="0" smtClean="0"/>
          </a:p>
          <a:p>
            <a:pPr lvl="1"/>
            <a:r>
              <a:rPr lang="ru-RU" sz="2400" dirty="0" smtClean="0"/>
              <a:t>Подраться с большой игрушкой</a:t>
            </a:r>
            <a:endParaRPr lang="ru-RU" sz="1200" dirty="0" smtClean="0"/>
          </a:p>
          <a:p>
            <a:pPr lvl="1"/>
            <a:r>
              <a:rPr lang="ru-RU" sz="2400" dirty="0" smtClean="0"/>
              <a:t>Налить в ванну воды, запустить в нее несколько пластмассовых корабликов и бомбить их каучуковым мячиком.</a:t>
            </a:r>
            <a:endParaRPr lang="ru-RU" sz="1200" dirty="0" smtClean="0"/>
          </a:p>
          <a:p>
            <a:pPr lvl="1"/>
            <a:r>
              <a:rPr lang="ru-RU" sz="2400" dirty="0" smtClean="0"/>
              <a:t>Пускать мыльные пузыри</a:t>
            </a:r>
            <a:endParaRPr lang="ru-RU" sz="1200" dirty="0" smtClean="0"/>
          </a:p>
          <a:p>
            <a:pPr lvl="1"/>
            <a:r>
              <a:rPr lang="ru-RU" sz="2400" dirty="0" smtClean="0"/>
              <a:t>Устроить бой с подушками</a:t>
            </a:r>
            <a:endParaRPr lang="ru-RU" sz="1200" dirty="0" smtClean="0"/>
          </a:p>
          <a:p>
            <a:pPr lvl="1"/>
            <a:r>
              <a:rPr lang="ru-RU" sz="2400" dirty="0" smtClean="0"/>
              <a:t>Побегать по коридору</a:t>
            </a:r>
            <a:endParaRPr lang="ru-RU" sz="1200" dirty="0" smtClean="0"/>
          </a:p>
          <a:p>
            <a:pPr lvl="1"/>
            <a:r>
              <a:rPr lang="ru-RU" sz="2400" dirty="0" smtClean="0"/>
              <a:t>Полить цветы</a:t>
            </a:r>
            <a:endParaRPr lang="ru-RU" sz="1200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Способы выражения гнева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ru-RU" sz="2400" dirty="0" smtClean="0"/>
              <a:t>Забить несколько гвоздей в бревно</a:t>
            </a:r>
            <a:endParaRPr lang="ru-RU" sz="1200" dirty="0" smtClean="0"/>
          </a:p>
          <a:p>
            <a:pPr lvl="1"/>
            <a:r>
              <a:rPr lang="ru-RU" sz="2400" dirty="0" smtClean="0"/>
              <a:t>Побегать с собакой</a:t>
            </a:r>
            <a:endParaRPr lang="ru-RU" sz="1200" dirty="0" smtClean="0"/>
          </a:p>
          <a:p>
            <a:pPr lvl="1"/>
            <a:r>
              <a:rPr lang="ru-RU" sz="2400" dirty="0" smtClean="0"/>
              <a:t>Пробежать несколько кругов вокруг дома</a:t>
            </a:r>
            <a:endParaRPr lang="ru-RU" sz="1200" dirty="0" smtClean="0"/>
          </a:p>
          <a:p>
            <a:pPr lvl="1"/>
            <a:r>
              <a:rPr lang="ru-RU" sz="2400" dirty="0" smtClean="0"/>
              <a:t>Передвинуть в квартире мебель</a:t>
            </a:r>
            <a:endParaRPr lang="ru-RU" sz="1200" dirty="0" smtClean="0"/>
          </a:p>
          <a:p>
            <a:pPr lvl="1"/>
            <a:r>
              <a:rPr lang="ru-RU" sz="2400" dirty="0" smtClean="0"/>
              <a:t>Поиграть в настольный футбол, баскетбол, хоккей</a:t>
            </a:r>
            <a:endParaRPr lang="ru-RU" sz="1200" dirty="0" smtClean="0"/>
          </a:p>
          <a:p>
            <a:pPr lvl="1"/>
            <a:r>
              <a:rPr lang="ru-RU" sz="2400" dirty="0" smtClean="0"/>
              <a:t>Постирать белье</a:t>
            </a:r>
            <a:endParaRPr lang="ru-RU" sz="1200" dirty="0" smtClean="0"/>
          </a:p>
          <a:p>
            <a:pPr lvl="1"/>
            <a:r>
              <a:rPr lang="ru-RU" sz="2400" dirty="0" smtClean="0"/>
              <a:t>Отжаться от пола максимальное количество раз или “покачать” пресс</a:t>
            </a:r>
            <a:endParaRPr lang="ru-RU" sz="1200" dirty="0" smtClean="0"/>
          </a:p>
          <a:p>
            <a:pPr lvl="1"/>
            <a:r>
              <a:rPr lang="ru-RU" sz="2400" dirty="0" smtClean="0"/>
              <a:t>Стучать карандашом по столу</a:t>
            </a:r>
            <a:endParaRPr lang="ru-RU" sz="1200" dirty="0" smtClean="0"/>
          </a:p>
          <a:p>
            <a:pPr lvl="1"/>
            <a:r>
              <a:rPr lang="ru-RU" sz="2400" dirty="0" smtClean="0"/>
              <a:t>Скомкать или порвать несколько листов бумаги</a:t>
            </a:r>
            <a:endParaRPr lang="ru-RU" sz="1200" dirty="0" smtClean="0"/>
          </a:p>
          <a:p>
            <a:pPr lvl="1"/>
            <a:r>
              <a:rPr lang="ru-RU" sz="2400" dirty="0" smtClean="0"/>
              <a:t>Нарисовать обидчика, а затем сильными движениями заштриховать его  </a:t>
            </a:r>
            <a:endParaRPr lang="ru-RU" sz="1200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Способы выражения гнева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ru-RU" sz="2400" dirty="0" smtClean="0"/>
              <a:t>Слепить из пластилина фигурку обидчика, а затем сломать ее</a:t>
            </a:r>
            <a:endParaRPr lang="ru-RU" sz="1200" dirty="0" smtClean="0"/>
          </a:p>
          <a:p>
            <a:pPr lvl="1"/>
            <a:r>
              <a:rPr lang="ru-RU" sz="2400" dirty="0" smtClean="0"/>
              <a:t>Подмести квартиру</a:t>
            </a:r>
            <a:endParaRPr lang="ru-RU" sz="1200" dirty="0" smtClean="0"/>
          </a:p>
          <a:p>
            <a:pPr lvl="1"/>
            <a:r>
              <a:rPr lang="ru-RU" sz="2400" dirty="0" smtClean="0"/>
              <a:t>Ущипнуть себя</a:t>
            </a:r>
            <a:endParaRPr lang="ru-RU" sz="1200" dirty="0" smtClean="0"/>
          </a:p>
          <a:p>
            <a:pPr lvl="1"/>
            <a:r>
              <a:rPr lang="ru-RU" sz="2400" dirty="0" smtClean="0"/>
              <a:t>Вскопать грядку или прополоть ее (при условии наличия участка)</a:t>
            </a:r>
            <a:endParaRPr lang="ru-RU" sz="1200" dirty="0" smtClean="0"/>
          </a:p>
          <a:p>
            <a:pPr lvl="1"/>
            <a:r>
              <a:rPr lang="ru-RU" sz="2400" dirty="0" smtClean="0"/>
              <a:t>Попрыгать на скакалке</a:t>
            </a:r>
            <a:endParaRPr lang="ru-RU" sz="1200" dirty="0" smtClean="0"/>
          </a:p>
          <a:p>
            <a:pPr lvl="1"/>
            <a:r>
              <a:rPr lang="ru-RU" sz="2400" dirty="0" smtClean="0"/>
              <a:t>Принять контрастный душ</a:t>
            </a:r>
            <a:endParaRPr lang="ru-RU" sz="1200" dirty="0" smtClean="0"/>
          </a:p>
          <a:p>
            <a:pPr lvl="1"/>
            <a:r>
              <a:rPr lang="ru-RU" sz="2400" dirty="0" smtClean="0"/>
              <a:t>Потанцевать </a:t>
            </a:r>
            <a:endParaRPr lang="ru-RU" sz="1200" dirty="0" smtClean="0"/>
          </a:p>
          <a:p>
            <a:pPr lvl="1"/>
            <a:r>
              <a:rPr lang="ru-RU" sz="2400" dirty="0" smtClean="0"/>
              <a:t>Разжечь костер</a:t>
            </a:r>
            <a:endParaRPr lang="ru-RU" sz="1200" dirty="0" smtClean="0"/>
          </a:p>
          <a:p>
            <a:r>
              <a:rPr lang="ru-RU" dirty="0" smtClean="0"/>
              <a:t> </a:t>
            </a:r>
            <a:endParaRPr lang="ru-RU" sz="1200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 noGrp="1"/>
          </p:cNvGrpSpPr>
          <p:nvPr>
            <p:ph idx="1"/>
          </p:nvPr>
        </p:nvGrpSpPr>
        <p:grpSpPr bwMode="auto">
          <a:xfrm>
            <a:off x="395536" y="1412776"/>
            <a:ext cx="8105526" cy="4709712"/>
            <a:chOff x="1470" y="4049"/>
            <a:chExt cx="9165" cy="517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60" y="4060"/>
              <a:ext cx="2070" cy="12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Агрессия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Теория </a:t>
              </a: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Басса-Дарки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8085" y="4049"/>
              <a:ext cx="2550" cy="1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Раздражение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(вспыльчивость, грубость)</a:t>
              </a: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1470" y="4060"/>
              <a:ext cx="2865" cy="1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Физическая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(физическое действия против кого-либо)</a:t>
              </a: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5297" y="6104"/>
              <a:ext cx="1845" cy="7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Косвенная</a:t>
              </a: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8085" y="5877"/>
              <a:ext cx="2550" cy="1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Негативизм 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(оппозиционная манера поведения)</a:t>
              </a: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650" y="5877"/>
              <a:ext cx="2685" cy="13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Вербальная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(угрозы, крики, ругань)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6518" y="8001"/>
              <a:ext cx="2985" cy="12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Ненаправленная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(крики в толпе, топанье)</a:t>
              </a: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2773" y="7922"/>
              <a:ext cx="2955" cy="12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Направленная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(сплетни, злобные шутки)</a:t>
              </a:r>
            </a:p>
          </p:txBody>
        </p: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>
              <a:off x="4335" y="4646"/>
              <a:ext cx="825" cy="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>
              <a:off x="7230" y="4676"/>
              <a:ext cx="85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 rot="16200000">
              <a:off x="4215" y="5366"/>
              <a:ext cx="1215" cy="975"/>
            </a:xfrm>
            <a:prstGeom prst="bentConnector3">
              <a:avLst>
                <a:gd name="adj1" fmla="val 4995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38" name="AutoShape 14"/>
            <p:cNvCxnSpPr>
              <a:cxnSpLocks noChangeShapeType="1"/>
            </p:cNvCxnSpPr>
            <p:nvPr/>
          </p:nvCxnSpPr>
          <p:spPr bwMode="auto">
            <a:xfrm rot="5400000" flipH="1">
              <a:off x="7140" y="5351"/>
              <a:ext cx="960" cy="93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39" name="AutoShape 15"/>
            <p:cNvCxnSpPr>
              <a:cxnSpLocks noChangeShapeType="1"/>
            </p:cNvCxnSpPr>
            <p:nvPr/>
          </p:nvCxnSpPr>
          <p:spPr bwMode="auto">
            <a:xfrm rot="5400000">
              <a:off x="5288" y="7171"/>
              <a:ext cx="1169" cy="585"/>
            </a:xfrm>
            <a:prstGeom prst="bentConnector3">
              <a:avLst>
                <a:gd name="adj1" fmla="val 4995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6165" y="7256"/>
              <a:ext cx="1275" cy="792"/>
            </a:xfrm>
            <a:prstGeom prst="bentConnector3">
              <a:avLst>
                <a:gd name="adj1" fmla="val 4996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cxnSp>
      </p:grpSp>
      <p:cxnSp>
        <p:nvCxnSpPr>
          <p:cNvPr id="22" name="Прямая соединительная линия 21"/>
          <p:cNvCxnSpPr>
            <a:stCxn id="1027" idx="2"/>
            <a:endCxn id="1030" idx="0"/>
          </p:cNvCxnSpPr>
          <p:nvPr/>
        </p:nvCxnSpPr>
        <p:spPr>
          <a:xfrm>
            <a:off x="4574326" y="2585194"/>
            <a:ext cx="21445" cy="699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Воспитателю полезно знать…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… о том, что дети находятся в большой эмоциональной зависимости от взрослого. Так называемый эмоциональный голод – потребность в положительных эмоциях значимого взрослого – во многом определяет поведение ребенка. Стиль общения взрослого с детьми во многом определяет их поведение в группе, влияет на работоспособность и успешность познавательной деятельности, психическую и социальную активность ребенка.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Воспитателю полезно знать…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Именно поэтому образ педагога должен обладать набором устойчивых и стабильных характеристик:</a:t>
            </a:r>
          </a:p>
          <a:p>
            <a:pPr lvl="0"/>
            <a:r>
              <a:rPr lang="ru-RU" dirty="0" smtClean="0"/>
              <a:t>Общий позитивный настрой, умение выделить и акцентировать позитивные аспекты в любой проблемной ситуации. </a:t>
            </a:r>
          </a:p>
          <a:p>
            <a:pPr lvl="0"/>
            <a:r>
              <a:rPr lang="ru-RU" dirty="0" smtClean="0"/>
              <a:t>Заинтересовать – в любой информации, исходящей от ребенка, умение выслушать.</a:t>
            </a:r>
          </a:p>
          <a:p>
            <a:pPr lvl="0"/>
            <a:r>
              <a:rPr lang="ru-RU" dirty="0" err="1" smtClean="0"/>
              <a:t>Эмпатия</a:t>
            </a:r>
            <a:r>
              <a:rPr lang="ru-RU" dirty="0" smtClean="0"/>
              <a:t>, склонность к сопереживанию и стремление понять наиболее сложные и глубинные чувства ребенка.</a:t>
            </a:r>
          </a:p>
          <a:p>
            <a:pPr lvl="0"/>
            <a:r>
              <a:rPr lang="ru-RU" dirty="0" smtClean="0"/>
              <a:t>Терпимость к неадекватным действиям и проявлению негативизма.</a:t>
            </a:r>
          </a:p>
          <a:p>
            <a:pPr lvl="0"/>
            <a:r>
              <a:rPr lang="ru-RU" dirty="0" smtClean="0"/>
              <a:t>Ориентация на способности, достижения и личностные ресурсы ребенка вместо фиксации на отклонениях и дефектах.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Воспитателю полезно знать…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Всем взрослым, имеющим дело с детьми, необходимо время от времени оглянуться на себя, оценить свое отношение к ребенку, свое собственное поведение, свои методы воздействия, попытаться строить их на основе следующих принципов сопровождения: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Воспитателю полезно знать…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Не навязывать себя никому, в том числе и детям (ребенку).</a:t>
            </a:r>
          </a:p>
          <a:p>
            <a:pPr lvl="0"/>
            <a:r>
              <a:rPr lang="ru-RU" dirty="0" smtClean="0"/>
              <a:t>Если не знаете, как воздействовать, - остановись!</a:t>
            </a:r>
          </a:p>
          <a:p>
            <a:pPr lvl="0"/>
            <a:r>
              <a:rPr lang="ru-RU" dirty="0" smtClean="0"/>
              <a:t>Устраните из вашего общения с детьми те способы или формы воздействия, которые вызывают у них протест или негативную реакцию.</a:t>
            </a:r>
          </a:p>
          <a:p>
            <a:pPr lvl="0"/>
            <a:r>
              <a:rPr lang="ru-RU" dirty="0" smtClean="0"/>
              <a:t>Исключите неприязнь к детям и свои отрицательные эмоции.</a:t>
            </a:r>
          </a:p>
          <a:p>
            <a:pPr lvl="0"/>
            <a:r>
              <a:rPr lang="ru-RU" dirty="0" smtClean="0"/>
              <a:t>Соблюдайте принцип равенства и сотрудничества с детьми.</a:t>
            </a:r>
          </a:p>
          <a:p>
            <a:pPr lvl="0"/>
            <a:r>
              <a:rPr lang="ru-RU" dirty="0" smtClean="0"/>
              <a:t>Не фиксируйте внимание на неудачах.</a:t>
            </a:r>
          </a:p>
          <a:p>
            <a:pPr lvl="0"/>
            <a:r>
              <a:rPr lang="ru-RU" dirty="0" smtClean="0"/>
              <a:t>Давайте качественные оценки.</a:t>
            </a:r>
          </a:p>
          <a:p>
            <a:pPr lvl="0"/>
            <a:r>
              <a:rPr lang="ru-RU" dirty="0" smtClean="0"/>
              <a:t>Не сравнивайте детей с кем-либо в невыгодном свете, не ставьте никого в пример.</a:t>
            </a:r>
          </a:p>
          <a:p>
            <a:pPr lvl="0"/>
            <a:r>
              <a:rPr lang="ru-RU" dirty="0" smtClean="0"/>
              <a:t>Не выражайте свои симпатии и внимание к детям в избыточной форме.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Воспитателю полезно знать…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Г.Бардиер</a:t>
            </a:r>
            <a:r>
              <a:rPr lang="ru-RU" dirty="0" smtClean="0"/>
              <a:t>, Т. Чередникова предлагают использовать разные формы несловесной поддержки ребенка: улыбку, подбадривающее пожатие руки, мимоходное прижатие к себе, поглаживание по спине, по голове, обнимание за плечи, т.е. то, “что подскажет вам ваше сердце”.</a:t>
            </a:r>
          </a:p>
          <a:p>
            <a:r>
              <a:rPr lang="ru-RU" dirty="0" smtClean="0"/>
              <a:t> Психологическое состояние дошкольников зависит от многих факторов, в том числе и от взаимоотношений администрации и педагогов, от стиля их общения. Именно поэтому столь высоки требования к профессиональному уровню современного воспитателя.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Агрессивное поведение — одно из самых распространенных нарушений среди детей дошкольного возраста, так как это наиболее быстрый и эффективный способ достижения цели.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Проблема агрессии и агрессивности в теоретическом плане изучена достаточно глубоко и многогранно. Воспитателю, необходимо знать три главных момента:</a:t>
            </a:r>
          </a:p>
          <a:p>
            <a:pPr lvl="0"/>
            <a:r>
              <a:rPr lang="ru-RU" dirty="0" smtClean="0"/>
              <a:t>что такое агрессия/агрессивность;</a:t>
            </a:r>
          </a:p>
          <a:p>
            <a:pPr lvl="0"/>
            <a:r>
              <a:rPr lang="ru-RU" dirty="0" smtClean="0"/>
              <a:t>каковы возможные причины ее появления;</a:t>
            </a:r>
          </a:p>
          <a:p>
            <a:pPr lvl="0"/>
            <a:r>
              <a:rPr lang="ru-RU" dirty="0" smtClean="0"/>
              <a:t>как ее корректировать.</a:t>
            </a:r>
          </a:p>
          <a:p>
            <a:endParaRPr lang="en-US" dirty="0" smtClean="0"/>
          </a:p>
          <a:p>
            <a:pPr>
              <a:buNone/>
            </a:pPr>
            <a:r>
              <a:rPr lang="ru-RU" dirty="0" smtClean="0"/>
              <a:t>Прежде всего отмечается, что психологически грамотным является разведение понятий «агрессия» и «агрессивность».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Агрессия </a:t>
            </a:r>
            <a:r>
              <a:rPr lang="ru-RU" dirty="0" smtClean="0"/>
              <a:t>— это мотивированное деструктивное поведение, противоречащее нормам и правилам существования людей в обществе, наносящее вред объектам нападения (одушевленным</a:t>
            </a:r>
            <a:r>
              <a:rPr lang="ru-RU" b="1" dirty="0" smtClean="0"/>
              <a:t> </a:t>
            </a:r>
            <a:r>
              <a:rPr lang="ru-RU" dirty="0" smtClean="0"/>
              <a:t>и неодушевленным), приносящее физический и моральный ущерб людям или вызывающее у них психологический дискомфорт.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Агрессивность </a:t>
            </a:r>
            <a:r>
              <a:rPr lang="ru-RU" dirty="0" smtClean="0"/>
              <a:t>— это свойство личности, выражающееся, по мнению А. А. </a:t>
            </a:r>
            <a:r>
              <a:rPr lang="ru-RU" dirty="0" err="1" smtClean="0"/>
              <a:t>Реан</a:t>
            </a:r>
            <a:r>
              <a:rPr lang="ru-RU" dirty="0" smtClean="0"/>
              <a:t>, в готовности к агрессии.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Факторы, обусловливающие развитие агрессивности.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стиль воспитания в семье (</a:t>
            </a:r>
            <a:r>
              <a:rPr lang="ru-RU" dirty="0" err="1" smtClean="0"/>
              <a:t>гипер</a:t>
            </a:r>
            <a:r>
              <a:rPr lang="ru-RU" dirty="0" smtClean="0"/>
              <a:t>- и </a:t>
            </a:r>
            <a:r>
              <a:rPr lang="ru-RU" dirty="0" err="1" smtClean="0"/>
              <a:t>гипоопека</a:t>
            </a:r>
            <a:r>
              <a:rPr lang="ru-RU" dirty="0" smtClean="0"/>
              <a:t>);</a:t>
            </a:r>
          </a:p>
          <a:p>
            <a:pPr lvl="0"/>
            <a:r>
              <a:rPr lang="ru-RU" dirty="0" smtClean="0"/>
              <a:t>повсеместная демонстрация сцен насилия;</a:t>
            </a:r>
          </a:p>
          <a:p>
            <a:pPr lvl="0"/>
            <a:r>
              <a:rPr lang="ru-RU" dirty="0" smtClean="0"/>
              <a:t>нестабильная социально-экономическая обстановка;</a:t>
            </a:r>
          </a:p>
          <a:p>
            <a:pPr lvl="0"/>
            <a:r>
              <a:rPr lang="ru-RU" dirty="0" smtClean="0"/>
              <a:t>индивидуальные особенности человека (сниженная произвольность, низкий уровень активного торможения и т. д.);</a:t>
            </a:r>
          </a:p>
          <a:p>
            <a:pPr lvl="0"/>
            <a:r>
              <a:rPr lang="ru-RU" dirty="0" smtClean="0"/>
              <a:t>социально-культурный статус семьи и т. </a:t>
            </a:r>
            <a:r>
              <a:rPr lang="ru-RU" dirty="0" err="1" smtClean="0"/>
              <a:t>п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/>
              <a:t>Агре</a:t>
            </a:r>
            <a:r>
              <a:rPr lang="en-US" sz="3600" b="1" dirty="0" smtClean="0"/>
              <a:t>c</a:t>
            </a:r>
            <a:r>
              <a:rPr lang="ru-RU" sz="3600" b="1" dirty="0" err="1" smtClean="0"/>
              <a:t>сивность</a:t>
            </a:r>
            <a:r>
              <a:rPr lang="ru-RU" sz="3600" b="1" dirty="0" smtClean="0"/>
              <a:t> может быть физически и психически обусловленной: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агрессивные реакции характерны для детей младенческого и раннего возраста (у младенцев как реакция на физический дискомфорт, у детей раннего возраста из-за </a:t>
            </a:r>
            <a:r>
              <a:rPr lang="ru-RU" dirty="0" err="1" smtClean="0"/>
              <a:t>несформированности</a:t>
            </a:r>
            <a:r>
              <a:rPr lang="ru-RU" dirty="0" smtClean="0"/>
              <a:t> функций самоконтроля и произвольности, из-за незнания нравственных правил и норм);</a:t>
            </a:r>
          </a:p>
          <a:p>
            <a:pPr lvl="0"/>
            <a:r>
              <a:rPr lang="ru-RU" dirty="0" smtClean="0"/>
              <a:t>агрессивность нельзя воспринимать однозначно отрицательно, так как она играет еще и защитную функцию: функцию самосохранения как физического, так и эмоционального.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Одной из причин появления агрессивных реакций может быть </a:t>
            </a:r>
            <a:r>
              <a:rPr lang="ru-RU" b="1" i="1" dirty="0" smtClean="0"/>
              <a:t>внутренняя неудовлетворенность ребенка его статусом в группе сверстников</a:t>
            </a:r>
            <a:r>
              <a:rPr lang="ru-RU" dirty="0" smtClean="0"/>
              <a:t>, особенно если ему присуще стремление к лидерству. Для детей статус определяется целым рядом факторов:</a:t>
            </a:r>
          </a:p>
          <a:p>
            <a:r>
              <a:rPr lang="ru-RU" dirty="0" smtClean="0"/>
              <a:t>внешняя привлекательность, аккуратность, высокий уровень развития гигиенических навыков, опрятность;</a:t>
            </a:r>
          </a:p>
          <a:p>
            <a:pPr lvl="0"/>
            <a:r>
              <a:rPr lang="ru-RU" dirty="0" smtClean="0"/>
              <a:t>обладание красивыми и популярными игрушками, готовность ими делиться;</a:t>
            </a:r>
          </a:p>
          <a:p>
            <a:pPr lvl="0"/>
            <a:r>
              <a:rPr lang="ru-RU" dirty="0" smtClean="0"/>
              <a:t>организаторские способности;</a:t>
            </a:r>
          </a:p>
          <a:p>
            <a:pPr lvl="0"/>
            <a:r>
              <a:rPr lang="ru-RU" dirty="0" smtClean="0"/>
              <a:t>широта кругозора;</a:t>
            </a:r>
          </a:p>
          <a:p>
            <a:pPr lvl="0"/>
            <a:r>
              <a:rPr lang="ru-RU" dirty="0" smtClean="0"/>
              <a:t>позитивная оценка взрослого и т. д.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Еще одной причиной появления агрессивности у дошкольника может быть </a:t>
            </a:r>
            <a:r>
              <a:rPr lang="ru-RU" b="1" i="1" dirty="0" smtClean="0"/>
              <a:t>ощущение тревоги и страха нападения.</a:t>
            </a:r>
            <a:r>
              <a:rPr lang="ru-RU" dirty="0" smtClean="0"/>
              <a:t> Стимулируется она тем, что ребенок, скорее всего, неоднократно подвергался физическим наказаниям, унижениям, оскорблениям. В этом случае, в первую очередь, необходимо поговорить с родителями, объяснить им возможные причины и следствия такого поведения. В крайнем случае, заботясь о благополучии ребенка, можно совместно с администрацией ДОУ обратиться в органы охраны прав ребенка с жалобой на действия родителей.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</TotalTime>
  <Words>1897</Words>
  <Application>Microsoft Office PowerPoint</Application>
  <PresentationFormat>Экран (4:3)</PresentationFormat>
  <Paragraphs>151</Paragraphs>
  <Slides>34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      Семинар  “Эффективное общение с агрессивными детьми”.</vt:lpstr>
      <vt:lpstr>Тема: “Эффективное общение с агрессивными детьми”.</vt:lpstr>
      <vt:lpstr>Слайд 3</vt:lpstr>
      <vt:lpstr>Агрессивное поведение — одно из самых распространенных нарушений среди детей дошкольного возраста, так как это наиболее быстрый и эффективный способ достижения цели.</vt:lpstr>
      <vt:lpstr>Слайд 5</vt:lpstr>
      <vt:lpstr>Факторы, обусловливающие развитие агрессивности.</vt:lpstr>
      <vt:lpstr>Агреcсивность может быть физически и психически обусловленной:</vt:lpstr>
      <vt:lpstr>Слайд 8</vt:lpstr>
      <vt:lpstr>Слайд 9</vt:lpstr>
      <vt:lpstr>Слайд 10</vt:lpstr>
      <vt:lpstr>Слайд 11</vt:lpstr>
      <vt:lpstr>Независимо от причины агрессивного поведения ребенка существует общая стратегия окружающих по отношению к нему. </vt:lpstr>
      <vt:lpstr>Направления  коррекционной работы с агрессивными детьми:</vt:lpstr>
      <vt:lpstr>Необходимо обучать ребенка следующим способам выражение гнева:</vt:lpstr>
      <vt:lpstr>Обучение детей приемам саморегуляции и самообладания:</vt:lpstr>
      <vt:lpstr>Обучение детей приемам саморегуляции и самообладания:</vt:lpstr>
      <vt:lpstr>“Теплый, как солнце, легкий как дуновение ветерка”:</vt:lpstr>
      <vt:lpstr>“Теплый, как солнце, легкий как дуновение ветерка”:</vt:lpstr>
      <vt:lpstr>Слайд 19</vt:lpstr>
      <vt:lpstr>“Улыбка”</vt:lpstr>
      <vt:lpstr>“Улыбка”</vt:lpstr>
      <vt:lpstr>Отработка навыков общения: </vt:lpstr>
      <vt:lpstr>Слайд 23</vt:lpstr>
      <vt:lpstr>Слайд 24</vt:lpstr>
      <vt:lpstr>Слайд 25</vt:lpstr>
      <vt:lpstr>Слайд 26</vt:lpstr>
      <vt:lpstr>Способы выражения гнева </vt:lpstr>
      <vt:lpstr>Способы выражения гнева </vt:lpstr>
      <vt:lpstr>Способы выражения гнева </vt:lpstr>
      <vt:lpstr>Воспитателю полезно знать…</vt:lpstr>
      <vt:lpstr>Воспитателю полезно знать…</vt:lpstr>
      <vt:lpstr>Воспитателю полезно знать…</vt:lpstr>
      <vt:lpstr>Воспитателю полезно знать…</vt:lpstr>
      <vt:lpstr>Воспитателю полезно знать…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 “Эффективное общение с агрессивными детьми”.</dc:title>
  <dc:creator>Сергей</dc:creator>
  <cp:lastModifiedBy>Сергей</cp:lastModifiedBy>
  <cp:revision>16</cp:revision>
  <dcterms:created xsi:type="dcterms:W3CDTF">2013-12-08T12:42:08Z</dcterms:created>
  <dcterms:modified xsi:type="dcterms:W3CDTF">2013-12-08T15:46:29Z</dcterms:modified>
</cp:coreProperties>
</file>