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65" r:id="rId4"/>
    <p:sldId id="268" r:id="rId5"/>
    <p:sldId id="259" r:id="rId6"/>
    <p:sldId id="266" r:id="rId7"/>
    <p:sldId id="267" r:id="rId8"/>
    <p:sldId id="263" r:id="rId9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90" d="100"/>
          <a:sy n="90" d="100"/>
        </p:scale>
        <p:origin x="-59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ОБУЧЕНИЕ ГРАМОТЕ: </a:t>
            </a:r>
            <a:br>
              <a:rPr lang="ru-RU" dirty="0" smtClean="0"/>
            </a:br>
            <a:r>
              <a:rPr lang="ru-RU" sz="3600" dirty="0" smtClean="0"/>
              <a:t>РАЗВИТИЕ ЗВУКО – БУКВЕННОГО АНАЛИЗА</a:t>
            </a:r>
            <a:br>
              <a:rPr lang="ru-RU" sz="3600" dirty="0" smtClean="0"/>
            </a:br>
            <a:r>
              <a:rPr lang="ru-RU" sz="3600" dirty="0" smtClean="0"/>
              <a:t>У ДЕТЕЙ 5-6 ЛЕТ</a:t>
            </a:r>
            <a:br>
              <a:rPr lang="ru-RU" sz="3600" dirty="0" smtClean="0"/>
            </a:br>
            <a:r>
              <a:rPr lang="ru-RU" sz="3600" dirty="0" smtClean="0"/>
              <a:t>Занятие </a:t>
            </a:r>
            <a:r>
              <a:rPr lang="ru-RU" sz="3600" dirty="0" smtClean="0"/>
              <a:t>№</a:t>
            </a:r>
            <a:r>
              <a:rPr lang="en-US" sz="3600" dirty="0" smtClean="0"/>
              <a:t>11</a:t>
            </a:r>
            <a:r>
              <a:rPr lang="ru-RU" sz="3600" dirty="0" smtClean="0"/>
              <a:t>: </a:t>
            </a:r>
            <a:r>
              <a:rPr lang="ru-RU" sz="3600" dirty="0" smtClean="0"/>
              <a:t>закрепление материала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Петрушина Наталья Сергеевна</a:t>
            </a:r>
          </a:p>
          <a:p>
            <a:r>
              <a:rPr lang="ru-RU" sz="2000" dirty="0" smtClean="0"/>
              <a:t>педагог дополнительного образования</a:t>
            </a:r>
          </a:p>
          <a:p>
            <a:r>
              <a:rPr lang="ru-RU" sz="2000" dirty="0" smtClean="0"/>
              <a:t>ГБДОУ центр развития ребёнка – детский сад № 114 </a:t>
            </a:r>
          </a:p>
          <a:p>
            <a:r>
              <a:rPr lang="ru-RU" sz="2000" dirty="0" smtClean="0"/>
              <a:t>Адмиралтейского района Санкт - Петербурга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458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</a:t>
            </a:r>
            <a:r>
              <a:rPr lang="ru-RU" sz="3200" b="1" dirty="0" smtClean="0"/>
              <a:t>ТЕМА</a:t>
            </a:r>
            <a:r>
              <a:rPr lang="ru-RU" sz="3200" b="1" dirty="0" smtClean="0"/>
              <a:t>: </a:t>
            </a:r>
            <a:r>
              <a:rPr lang="ru-RU" sz="2700" dirty="0" smtClean="0"/>
              <a:t>Закрепление </a:t>
            </a:r>
            <a:r>
              <a:rPr lang="ru-RU" sz="2700" dirty="0" smtClean="0"/>
              <a:t>пройденного материала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>   </a:t>
            </a:r>
            <a:r>
              <a:rPr lang="ru-RU" sz="2700" dirty="0" smtClean="0"/>
              <a:t>Гласные и согласные звуки и буквы. Чтение  слогов, слов.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3891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ЦЕЛЬ: </a:t>
            </a:r>
            <a:endParaRPr lang="en-US" b="1" dirty="0" smtClean="0"/>
          </a:p>
          <a:p>
            <a:r>
              <a:rPr lang="ru-RU" sz="2000" dirty="0" smtClean="0"/>
              <a:t>Продолжать  соотносить звук и букву.</a:t>
            </a:r>
          </a:p>
          <a:p>
            <a:r>
              <a:rPr lang="ru-RU" sz="2000" dirty="0" smtClean="0"/>
              <a:t>Учить читать написанное слово «РОМА».</a:t>
            </a:r>
          </a:p>
          <a:p>
            <a:r>
              <a:rPr lang="ru-RU" sz="2000" dirty="0" smtClean="0"/>
              <a:t>Закреплять умение читать слоги из пройденных букв.</a:t>
            </a:r>
          </a:p>
          <a:p>
            <a:r>
              <a:rPr lang="ru-RU" sz="2000" dirty="0" smtClean="0"/>
              <a:t>Закреплять умение различать гласные и согласные.</a:t>
            </a:r>
          </a:p>
          <a:p>
            <a:r>
              <a:rPr lang="ru-RU" sz="2000" dirty="0" smtClean="0"/>
              <a:t>Способствовать развитию фонематического слуха, восприятия.</a:t>
            </a:r>
          </a:p>
          <a:p>
            <a:r>
              <a:rPr lang="ru-RU" sz="2000" dirty="0" smtClean="0"/>
              <a:t>Закреплять умение определять место звука в слове.</a:t>
            </a:r>
          </a:p>
          <a:p>
            <a:r>
              <a:rPr lang="ru-RU" sz="2000" dirty="0" smtClean="0"/>
              <a:t>Формировать умение понимать учебную задачу и выполнять её самостоятельно.</a:t>
            </a:r>
            <a:endParaRPr lang="ru-RU" sz="2000" dirty="0" smtClean="0"/>
          </a:p>
          <a:p>
            <a:r>
              <a:rPr lang="ru-RU" sz="2000" dirty="0" smtClean="0"/>
              <a:t>Формировать </a:t>
            </a:r>
            <a:r>
              <a:rPr lang="ru-RU" sz="2000" dirty="0" smtClean="0"/>
              <a:t>навык самоконтроля и самооценки.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4521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3" descr="47897178_1251106303_018__0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071810"/>
            <a:ext cx="1357322" cy="1357322"/>
          </a:xfrm>
          <a:prstGeom prst="rect">
            <a:avLst/>
          </a:prstGeom>
        </p:spPr>
      </p:pic>
      <p:pic>
        <p:nvPicPr>
          <p:cNvPr id="1027" name="Picture 3" descr="E:\Картинки\автобу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143248"/>
            <a:ext cx="1557926" cy="1214446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6532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№ 1: </a:t>
            </a:r>
            <a:r>
              <a:rPr lang="ru-RU" sz="2800" dirty="0" smtClean="0"/>
              <a:t>Игровое упражнение «Как зовут мальчика?»</a:t>
            </a:r>
            <a:endParaRPr lang="ru-RU" sz="2800" dirty="0"/>
          </a:p>
        </p:txBody>
      </p:sp>
      <p:pic>
        <p:nvPicPr>
          <p:cNvPr id="7" name="Picture 2" descr="E:\Картинки\юнга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29032" t="6465" r="37096" b="22414"/>
          <a:stretch>
            <a:fillRect/>
          </a:stretch>
        </p:blipFill>
        <p:spPr bwMode="auto">
          <a:xfrm>
            <a:off x="285720" y="2000240"/>
            <a:ext cx="1500198" cy="2357394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3143248"/>
            <a:ext cx="1508771" cy="128588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58016" y="3643314"/>
            <a:ext cx="1428760" cy="12144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А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3643314"/>
            <a:ext cx="1428760" cy="12144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О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4942" y="3643314"/>
            <a:ext cx="1428760" cy="12144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</a:rPr>
              <a:t>М</a:t>
            </a:r>
            <a:endParaRPr lang="ru-RU" sz="6600" dirty="0">
              <a:solidFill>
                <a:srgbClr val="0070C0"/>
              </a:solidFill>
            </a:endParaRPr>
          </a:p>
        </p:txBody>
      </p:sp>
      <p:pic>
        <p:nvPicPr>
          <p:cNvPr id="13" name="Рисунок 12" descr="0001-001-Morskaja-ryba.jpg"/>
          <p:cNvPicPr>
            <a:picLocks noChangeAspect="1"/>
          </p:cNvPicPr>
          <p:nvPr/>
        </p:nvPicPr>
        <p:blipFill>
          <a:blip r:embed="rId6" cstate="print"/>
          <a:srcRect l="21000" t="4000" r="30999" b="3999"/>
          <a:stretch>
            <a:fillRect/>
          </a:stretch>
        </p:blipFill>
        <p:spPr>
          <a:xfrm>
            <a:off x="2143108" y="3143248"/>
            <a:ext cx="1071570" cy="107157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2000232" y="3643314"/>
            <a:ext cx="1428760" cy="12144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>
                <a:solidFill>
                  <a:srgbClr val="0070C0"/>
                </a:solidFill>
              </a:rPr>
              <a:t>Р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24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600" dirty="0" smtClean="0"/>
              <a:t>ИГРА : «Звук потерялся»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2"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 зоопарке живёт </a:t>
            </a:r>
            <a:r>
              <a:rPr lang="ru-RU" sz="2000" dirty="0" smtClean="0">
                <a:solidFill>
                  <a:srgbClr val="FF0000"/>
                </a:solidFill>
              </a:rPr>
              <a:t>С … ОН</a:t>
            </a:r>
          </a:p>
          <a:p>
            <a:pPr>
              <a:buNone/>
            </a:pPr>
            <a:r>
              <a:rPr lang="ru-RU" sz="2000" dirty="0" smtClean="0"/>
              <a:t>Словно дом огромен он! - </a:t>
            </a:r>
            <a:r>
              <a:rPr lang="ru-RU" sz="2000" dirty="0" err="1" smtClean="0"/>
              <a:t>с</a:t>
            </a:r>
            <a:r>
              <a:rPr lang="ru-RU" sz="2000" dirty="0" err="1" smtClean="0">
                <a:solidFill>
                  <a:srgbClr val="0070C0"/>
                </a:solidFill>
                <a:latin typeface="Franklin Gothic Medium" pitchFamily="34" charset="0"/>
              </a:rPr>
              <a:t>Л</a:t>
            </a:r>
            <a:r>
              <a:rPr lang="ru-RU" sz="2000" dirty="0" err="1" smtClean="0"/>
              <a:t>он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Нам темно. </a:t>
            </a:r>
          </a:p>
          <a:p>
            <a:pPr>
              <a:buNone/>
            </a:pPr>
            <a:r>
              <a:rPr lang="ru-RU" sz="2000" dirty="0" smtClean="0"/>
              <a:t>Мы просим папу</a:t>
            </a:r>
          </a:p>
          <a:p>
            <a:pPr>
              <a:buNone/>
            </a:pPr>
            <a:r>
              <a:rPr lang="ru-RU" sz="2000" dirty="0" smtClean="0"/>
              <a:t>Нам включить поярче </a:t>
            </a:r>
            <a:r>
              <a:rPr lang="ru-RU" sz="2000" dirty="0" smtClean="0">
                <a:solidFill>
                  <a:srgbClr val="FF0000"/>
                </a:solidFill>
              </a:rPr>
              <a:t>ЛА … ПУ!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Прыгал птенчик по дорожке</a:t>
            </a:r>
          </a:p>
          <a:p>
            <a:pPr>
              <a:buNone/>
            </a:pPr>
            <a:r>
              <a:rPr lang="ru-RU" sz="2000" dirty="0" smtClean="0"/>
              <a:t>И клевал большие </a:t>
            </a:r>
            <a:r>
              <a:rPr lang="ru-RU" sz="2000" dirty="0" smtClean="0">
                <a:solidFill>
                  <a:srgbClr val="FF0000"/>
                </a:solidFill>
              </a:rPr>
              <a:t>К … ОШКИ</a:t>
            </a:r>
            <a:r>
              <a:rPr lang="ru-RU" sz="2000" dirty="0" smtClean="0"/>
              <a:t>!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2214554"/>
            <a:ext cx="928694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Л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357187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М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500063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Р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8372476" cy="7143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0000"/>
                </a:solidFill>
              </a:rPr>
              <a:t>№ 2: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Соедини стрелочками буквы и прочитай слоги.</a:t>
            </a:r>
            <a:endParaRPr lang="ru-RU" sz="28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85720" y="2143116"/>
            <a:ext cx="8429684" cy="435771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4857760"/>
            <a:ext cx="1428760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0070C0"/>
                </a:solidFill>
                <a:latin typeface="Franklin Gothic Medium" pitchFamily="34" charset="0"/>
              </a:rPr>
              <a:t>Р</a:t>
            </a:r>
            <a:endParaRPr lang="ru-RU" sz="80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000232" y="2285992"/>
            <a:ext cx="1500198" cy="142876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600" dirty="0" smtClean="0">
                <a:latin typeface="Franklin Gothic Medium" pitchFamily="34" charset="0"/>
              </a:rPr>
              <a:t>О</a:t>
            </a:r>
            <a:endParaRPr lang="ru-RU" sz="6600" dirty="0">
              <a:latin typeface="Franklin Gothic Medium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57158" y="2285992"/>
            <a:ext cx="1500198" cy="142876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600" dirty="0" smtClean="0">
                <a:latin typeface="Franklin Gothic Medium" pitchFamily="34" charset="0"/>
              </a:rPr>
              <a:t>А</a:t>
            </a:r>
            <a:endParaRPr lang="ru-RU" sz="6600" dirty="0">
              <a:latin typeface="Franklin Gothic Medium" pitchFamily="34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643306" y="2285992"/>
            <a:ext cx="1500198" cy="135732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600" dirty="0" smtClean="0">
                <a:latin typeface="Franklin Gothic Medium" pitchFamily="34" charset="0"/>
              </a:rPr>
              <a:t>У</a:t>
            </a:r>
            <a:endParaRPr lang="ru-RU" sz="6600" dirty="0">
              <a:latin typeface="Franklin Gothic Medium" pitchFamily="34" charset="0"/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357818" y="2143116"/>
            <a:ext cx="1571636" cy="142876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600" dirty="0" smtClean="0">
                <a:latin typeface="Franklin Gothic Medium" pitchFamily="34" charset="0"/>
              </a:rPr>
              <a:t>Ы</a:t>
            </a:r>
            <a:endParaRPr lang="ru-RU" sz="6600" dirty="0">
              <a:latin typeface="Franklin Gothic Medium" pitchFamily="34" charset="0"/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7072330" y="2214554"/>
            <a:ext cx="1571636" cy="135732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6600" dirty="0" smtClean="0">
                <a:latin typeface="Franklin Gothic Medium" pitchFamily="34" charset="0"/>
              </a:rPr>
              <a:t>Э</a:t>
            </a:r>
            <a:endParaRPr lang="ru-RU" sz="6600" dirty="0">
              <a:latin typeface="Franklin Gothic Medium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57488" y="4857760"/>
            <a:ext cx="1428760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0070C0"/>
                </a:solidFill>
                <a:latin typeface="Franklin Gothic Medium" pitchFamily="34" charset="0"/>
                <a:ea typeface="Kozuka Gothic Pro H" pitchFamily="34" charset="-128"/>
              </a:rPr>
              <a:t>Л</a:t>
            </a:r>
            <a:endParaRPr lang="ru-RU" sz="8000" dirty="0">
              <a:solidFill>
                <a:srgbClr val="0070C0"/>
              </a:solidFill>
              <a:latin typeface="Franklin Gothic Medium" pitchFamily="34" charset="0"/>
              <a:ea typeface="Kozuka Gothic Pro H" pitchFamily="34" charset="-128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57950" y="4857760"/>
            <a:ext cx="1428760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0070C0"/>
                </a:solidFill>
                <a:latin typeface="Franklin Gothic Medium" pitchFamily="34" charset="0"/>
              </a:rPr>
              <a:t>Н</a:t>
            </a:r>
            <a:endParaRPr lang="ru-RU" sz="80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72000" y="4857760"/>
            <a:ext cx="1428760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0070C0"/>
                </a:solidFill>
                <a:latin typeface="Franklin Gothic Medium" pitchFamily="34" charset="0"/>
              </a:rPr>
              <a:t>М</a:t>
            </a:r>
            <a:endParaRPr lang="ru-RU" sz="80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cxnSp>
        <p:nvCxnSpPr>
          <p:cNvPr id="29" name="Прямая со стрелкой 28"/>
          <p:cNvCxnSpPr>
            <a:stCxn id="15" idx="0"/>
            <a:endCxn id="20" idx="2"/>
          </p:cNvCxnSpPr>
          <p:nvPr/>
        </p:nvCxnSpPr>
        <p:spPr>
          <a:xfrm rot="16200000" flipV="1">
            <a:off x="500034" y="3571876"/>
            <a:ext cx="1143008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1732339" y="3804050"/>
            <a:ext cx="1143008" cy="9644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5" idx="0"/>
            <a:endCxn id="21" idx="3"/>
          </p:cNvCxnSpPr>
          <p:nvPr/>
        </p:nvCxnSpPr>
        <p:spPr>
          <a:xfrm rot="5400000" flipH="1" flipV="1">
            <a:off x="2482438" y="2946794"/>
            <a:ext cx="1214446" cy="2607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5" idx="0"/>
            <a:endCxn id="22" idx="3"/>
          </p:cNvCxnSpPr>
          <p:nvPr/>
        </p:nvCxnSpPr>
        <p:spPr>
          <a:xfrm rot="5400000" flipH="1" flipV="1">
            <a:off x="3321835" y="2035959"/>
            <a:ext cx="1285884" cy="4357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5" idx="0"/>
            <a:endCxn id="23" idx="3"/>
          </p:cNvCxnSpPr>
          <p:nvPr/>
        </p:nvCxnSpPr>
        <p:spPr>
          <a:xfrm rot="5400000" flipH="1" flipV="1">
            <a:off x="4179091" y="1178703"/>
            <a:ext cx="1285884" cy="60722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57566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5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071678"/>
            <a:ext cx="8715436" cy="4500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3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571472" y="2714620"/>
            <a:ext cx="1428760" cy="1508136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1000108"/>
            <a:ext cx="8729666" cy="9286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№ 3: </a:t>
            </a:r>
            <a:r>
              <a:rPr lang="ru-RU" sz="3100" dirty="0" smtClean="0"/>
              <a:t>Закрасьте </a:t>
            </a:r>
            <a:r>
              <a:rPr lang="ru-RU" sz="3100" dirty="0" smtClean="0"/>
              <a:t>кубики с </a:t>
            </a:r>
            <a:r>
              <a:rPr lang="ru-RU" sz="3100" dirty="0" smtClean="0">
                <a:solidFill>
                  <a:schemeClr val="tx1"/>
                </a:solidFill>
              </a:rPr>
              <a:t>гласными буквами </a:t>
            </a:r>
            <a:r>
              <a:rPr lang="ru-RU" sz="3100" dirty="0" smtClean="0">
                <a:solidFill>
                  <a:srgbClr val="FF0000"/>
                </a:solidFill>
              </a:rPr>
              <a:t>красным </a:t>
            </a:r>
            <a:r>
              <a:rPr lang="ru-RU" sz="3100" dirty="0" smtClean="0">
                <a:solidFill>
                  <a:schemeClr val="tx1"/>
                </a:solidFill>
              </a:rPr>
              <a:t>карандашом, с согласными - </a:t>
            </a:r>
            <a:r>
              <a:rPr lang="ru-RU" sz="3100" dirty="0" smtClean="0">
                <a:solidFill>
                  <a:srgbClr val="0070C0"/>
                </a:solidFill>
              </a:rPr>
              <a:t>синим</a:t>
            </a:r>
            <a:r>
              <a:rPr lang="ru-RU" sz="3100" dirty="0" smtClean="0"/>
              <a:t>. </a:t>
            </a:r>
            <a:endParaRPr lang="ru-RU" sz="3100" dirty="0"/>
          </a:p>
        </p:txBody>
      </p:sp>
      <p:pic>
        <p:nvPicPr>
          <p:cNvPr id="3075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4357686" y="2143116"/>
            <a:ext cx="1428760" cy="1508136"/>
          </a:xfrm>
          <a:prstGeom prst="rect">
            <a:avLst/>
          </a:prstGeom>
          <a:noFill/>
        </p:spPr>
      </p:pic>
      <p:pic>
        <p:nvPicPr>
          <p:cNvPr id="7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4143372" y="5000636"/>
            <a:ext cx="1428760" cy="1508136"/>
          </a:xfrm>
          <a:prstGeom prst="rect">
            <a:avLst/>
          </a:prstGeom>
          <a:noFill/>
        </p:spPr>
      </p:pic>
      <p:pic>
        <p:nvPicPr>
          <p:cNvPr id="8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7143768" y="5000636"/>
            <a:ext cx="1428760" cy="1508136"/>
          </a:xfrm>
          <a:prstGeom prst="rect">
            <a:avLst/>
          </a:prstGeom>
          <a:noFill/>
        </p:spPr>
      </p:pic>
      <p:pic>
        <p:nvPicPr>
          <p:cNvPr id="9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6929454" y="2357430"/>
            <a:ext cx="1428760" cy="1508136"/>
          </a:xfrm>
          <a:prstGeom prst="rect">
            <a:avLst/>
          </a:prstGeom>
          <a:noFill/>
        </p:spPr>
      </p:pic>
      <p:pic>
        <p:nvPicPr>
          <p:cNvPr id="10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2428860" y="4000504"/>
            <a:ext cx="1428760" cy="1508136"/>
          </a:xfrm>
          <a:prstGeom prst="rect">
            <a:avLst/>
          </a:prstGeom>
          <a:noFill/>
        </p:spPr>
      </p:pic>
      <p:pic>
        <p:nvPicPr>
          <p:cNvPr id="11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2357422" y="2143116"/>
            <a:ext cx="1428760" cy="1508136"/>
          </a:xfrm>
          <a:prstGeom prst="rect">
            <a:avLst/>
          </a:prstGeom>
          <a:noFill/>
        </p:spPr>
      </p:pic>
      <p:pic>
        <p:nvPicPr>
          <p:cNvPr id="12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285720" y="4786322"/>
            <a:ext cx="1428760" cy="1508136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071538" y="3071810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Franklin Gothic Medium" pitchFamily="34" charset="0"/>
              </a:rPr>
              <a:t>А</a:t>
            </a:r>
            <a:endParaRPr lang="ru-RU" sz="72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488" y="2500306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  <a:latin typeface="Franklin Gothic Medium" pitchFamily="34" charset="0"/>
              </a:rPr>
              <a:t>Н</a:t>
            </a:r>
            <a:endParaRPr lang="ru-RU" sz="72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28926" y="4357694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Franklin Gothic Medium" pitchFamily="34" charset="0"/>
              </a:rPr>
              <a:t>О</a:t>
            </a:r>
            <a:endParaRPr lang="ru-RU" sz="72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2500306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Franklin Gothic Medium" pitchFamily="34" charset="0"/>
              </a:rPr>
              <a:t>Ы</a:t>
            </a:r>
            <a:endParaRPr lang="ru-RU" sz="72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429520" y="2714620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Franklin Gothic Medium" pitchFamily="34" charset="0"/>
              </a:rPr>
              <a:t>У</a:t>
            </a:r>
            <a:endParaRPr lang="ru-RU" sz="72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5357826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FF0000"/>
                </a:solidFill>
                <a:latin typeface="Franklin Gothic Medium" pitchFamily="34" charset="0"/>
              </a:rPr>
              <a:t>Э</a:t>
            </a:r>
            <a:endParaRPr lang="ru-RU" sz="7200" dirty="0">
              <a:solidFill>
                <a:srgbClr val="FF0000"/>
              </a:solidFill>
              <a:latin typeface="Franklin Gothic Medium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5214950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  <a:latin typeface="Franklin Gothic Medium" pitchFamily="34" charset="0"/>
              </a:rPr>
              <a:t>М</a:t>
            </a:r>
            <a:endParaRPr lang="ru-RU" sz="72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715272" y="5357826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  <a:latin typeface="Franklin Gothic Medium" pitchFamily="34" charset="0"/>
              </a:rPr>
              <a:t>Л</a:t>
            </a:r>
            <a:endParaRPr lang="ru-RU" sz="72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  <p:pic>
        <p:nvPicPr>
          <p:cNvPr id="23" name="Picture 3" descr="E:\Картинки\куб.jpg"/>
          <p:cNvPicPr>
            <a:picLocks noChangeAspect="1" noChangeArrowheads="1"/>
          </p:cNvPicPr>
          <p:nvPr/>
        </p:nvPicPr>
        <p:blipFill>
          <a:blip r:embed="rId2" cstate="print"/>
          <a:srcRect l="27963" t="17663" r="29219" b="22168"/>
          <a:stretch>
            <a:fillRect/>
          </a:stretch>
        </p:blipFill>
        <p:spPr bwMode="auto">
          <a:xfrm>
            <a:off x="5572132" y="3786190"/>
            <a:ext cx="1428760" cy="1508136"/>
          </a:xfrm>
          <a:prstGeom prst="rect">
            <a:avLst/>
          </a:prstGeom>
          <a:noFill/>
        </p:spPr>
      </p:pic>
      <p:sp>
        <p:nvSpPr>
          <p:cNvPr id="24" name="Прямоугольник 23"/>
          <p:cNvSpPr/>
          <p:nvPr/>
        </p:nvSpPr>
        <p:spPr>
          <a:xfrm>
            <a:off x="6072198" y="4143380"/>
            <a:ext cx="740908" cy="1107996"/>
          </a:xfrm>
          <a:prstGeom prst="rect">
            <a:avLst/>
          </a:prstGeom>
        </p:spPr>
        <p:txBody>
          <a:bodyPr wrap="square" tIns="0" bIns="0" anchor="t">
            <a:spAutoFit/>
          </a:bodyPr>
          <a:lstStyle/>
          <a:p>
            <a:pPr>
              <a:buNone/>
            </a:pPr>
            <a:r>
              <a:rPr lang="ru-RU" sz="7200" dirty="0" smtClean="0">
                <a:solidFill>
                  <a:srgbClr val="0070C0"/>
                </a:solidFill>
                <a:latin typeface="Franklin Gothic Medium" pitchFamily="34" charset="0"/>
              </a:rPr>
              <a:t>Р</a:t>
            </a:r>
            <a:endParaRPr lang="ru-RU" sz="7200" dirty="0">
              <a:solidFill>
                <a:srgbClr val="0070C0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6" grpId="0" build="p"/>
      <p:bldP spid="17" grpId="0" build="p"/>
      <p:bldP spid="18" grpId="0" build="p"/>
      <p:bldP spid="19" grpId="0" build="p"/>
      <p:bldP spid="20" grpId="0" build="allAtOnce"/>
      <p:bldP spid="21" grpId="0" build="p"/>
      <p:bldP spid="22" grpId="0" build="p"/>
      <p:bldP spid="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928802"/>
            <a:ext cx="4214842" cy="4500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928802"/>
            <a:ext cx="4071966" cy="4500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8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24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b"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№ 4: </a:t>
            </a:r>
            <a:r>
              <a:rPr lang="ru-RU" sz="2000" dirty="0" smtClean="0"/>
              <a:t>Определите последний звук в названии каждого предмета и напишите в квадрате рядом с ним соответствующую букву.</a:t>
            </a:r>
            <a:endParaRPr lang="ru-RU" sz="2000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2357430"/>
            <a:ext cx="1714512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 descr="E:\Картинки\ведр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786322"/>
            <a:ext cx="1224038" cy="135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9" name="Picture 3" descr="E:\Картинки\,f,jxr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2428868"/>
            <a:ext cx="1998066" cy="12858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100" name="Picture 4" descr="E:\Картинки\cnjk.jpg"/>
          <p:cNvPicPr>
            <a:picLocks noChangeAspect="1" noChangeArrowheads="1"/>
          </p:cNvPicPr>
          <p:nvPr/>
        </p:nvPicPr>
        <p:blipFill>
          <a:blip r:embed="rId5" cstate="print"/>
          <a:srcRect b="3856"/>
          <a:stretch>
            <a:fillRect/>
          </a:stretch>
        </p:blipFill>
        <p:spPr bwMode="auto">
          <a:xfrm>
            <a:off x="5357818" y="4572008"/>
            <a:ext cx="1723232" cy="1396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2928926" y="25717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Н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71802" y="5000636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О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572396" y="257174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А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72396" y="4714884"/>
            <a:ext cx="9144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Л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build="p" animBg="1"/>
      <p:bldP spid="17" grpId="0" build="p" animBg="1"/>
      <p:bldP spid="18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65321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dirty="0" smtClean="0"/>
              <a:t>ИГРА «Подскажи словечко».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Задание: Подсказать слово в конце стихотворений – загадок.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Заставил плакать всех вокруг,              Часовщик, прищурив глаз,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Хоть он и не драчун, а</a:t>
            </a:r>
            <a:r>
              <a:rPr lang="ru-RU" sz="2000" dirty="0" smtClean="0">
                <a:solidFill>
                  <a:srgbClr val="FF0000"/>
                </a:solidFill>
              </a:rPr>
              <a:t> …. ЛУК (Л)        </a:t>
            </a:r>
            <a:r>
              <a:rPr lang="ru-RU" sz="2000" dirty="0" smtClean="0">
                <a:solidFill>
                  <a:schemeClr val="tx1"/>
                </a:solidFill>
              </a:rPr>
              <a:t>Чинит часики для </a:t>
            </a:r>
            <a:r>
              <a:rPr lang="ru-RU" sz="2000" dirty="0" smtClean="0">
                <a:solidFill>
                  <a:srgbClr val="FF0000"/>
                </a:solidFill>
              </a:rPr>
              <a:t>… НАС (</a:t>
            </a:r>
            <a:r>
              <a:rPr lang="ru-RU" sz="2000" dirty="0" smtClean="0">
                <a:solidFill>
                  <a:srgbClr val="FF0000"/>
                </a:solidFill>
              </a:rPr>
              <a:t>Н</a:t>
            </a:r>
            <a:r>
              <a:rPr lang="ru-RU" sz="2000" dirty="0" smtClean="0">
                <a:solidFill>
                  <a:srgbClr val="FF0000"/>
                </a:solidFill>
              </a:rPr>
              <a:t>)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Руки мыть пошла Людмила,                  Ей не скажешь- кошка,  брысь!          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Ей понадобилось </a:t>
            </a:r>
            <a:r>
              <a:rPr lang="ru-RU" sz="2000" dirty="0" smtClean="0">
                <a:solidFill>
                  <a:srgbClr val="FF0000"/>
                </a:solidFill>
              </a:rPr>
              <a:t>…. МЫЛО (М)           </a:t>
            </a:r>
            <a:r>
              <a:rPr lang="ru-RU" sz="2000" dirty="0" smtClean="0">
                <a:solidFill>
                  <a:schemeClr val="tx1"/>
                </a:solidFill>
              </a:rPr>
              <a:t>Потому что – это </a:t>
            </a:r>
            <a:r>
              <a:rPr lang="ru-RU" sz="2000" dirty="0" smtClean="0">
                <a:solidFill>
                  <a:srgbClr val="FF0000"/>
                </a:solidFill>
              </a:rPr>
              <a:t>… РЫСЬ (Р)</a:t>
            </a: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Не послушал зайка папу –                    В реке большая драка -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Отдавили зайке </a:t>
            </a:r>
            <a:r>
              <a:rPr lang="ru-RU" sz="2000" dirty="0" smtClean="0">
                <a:solidFill>
                  <a:srgbClr val="FF0000"/>
                </a:solidFill>
              </a:rPr>
              <a:t>… ЛАПУ (Л)                </a:t>
            </a:r>
            <a:r>
              <a:rPr lang="ru-RU" sz="2000" dirty="0" smtClean="0">
                <a:solidFill>
                  <a:schemeClr val="tx1"/>
                </a:solidFill>
              </a:rPr>
              <a:t>Поссорились два </a:t>
            </a:r>
            <a:r>
              <a:rPr lang="ru-RU" sz="2000" dirty="0" smtClean="0">
                <a:solidFill>
                  <a:srgbClr val="FF0000"/>
                </a:solidFill>
              </a:rPr>
              <a:t>… РАКА (Р)</a:t>
            </a:r>
            <a:endParaRPr lang="ru-RU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58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414</TotalTime>
  <Words>310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ОБУЧЕНИЕ ГРАМОТЕ:  РАЗВИТИЕ ЗВУКО – БУКВЕННОГО АНАЛИЗА У ДЕТЕЙ 5-6 ЛЕТ Занятие №11: закрепление материала</vt:lpstr>
      <vt:lpstr>          ТЕМА: Закрепление пройденного материала.    Гласные и согласные звуки и буквы. Чтение  слогов, слов.</vt:lpstr>
      <vt:lpstr>№ 1: Игровое упражнение «Как зовут мальчика?»</vt:lpstr>
      <vt:lpstr>ИГРА : «Звук потерялся»</vt:lpstr>
      <vt:lpstr>№ 2: Соедини стрелочками буквы и прочитай слоги.</vt:lpstr>
      <vt:lpstr>№ 3: Закрасьте кубики с гласными буквами красным карандашом, с согласными - синим. </vt:lpstr>
      <vt:lpstr>№ 4: Определите последний звук в названии каждого предмета и напишите в квадрате рядом с ним соответствующую букву.</vt:lpstr>
      <vt:lpstr>ИГРА «Подскажи словечко».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№ 3: Закрасьте только гласные буквы. Назовите и сравните буквы, которые закрасили.</dc:title>
  <cp:lastModifiedBy>Yura</cp:lastModifiedBy>
  <cp:revision>45</cp:revision>
  <cp:lastPrinted>2014-10-13T09:12:38Z</cp:lastPrinted>
  <dcterms:modified xsi:type="dcterms:W3CDTF">2014-01-29T12:43:09Z</dcterms:modified>
</cp:coreProperties>
</file>