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1" r:id="rId3"/>
    <p:sldId id="269" r:id="rId4"/>
    <p:sldId id="270" r:id="rId5"/>
    <p:sldId id="268" r:id="rId6"/>
    <p:sldId id="271" r:id="rId7"/>
    <p:sldId id="272" r:id="rId8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7" autoAdjust="0"/>
  </p:normalViewPr>
  <p:slideViewPr>
    <p:cSldViewPr>
      <p:cViewPr>
        <p:scale>
          <a:sx n="90" d="100"/>
          <a:sy n="90" d="100"/>
        </p:scale>
        <p:origin x="-594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ОБУЧЕНИЕ ГРАМОТЕ: </a:t>
            </a:r>
            <a:br>
              <a:rPr lang="ru-RU" dirty="0" smtClean="0"/>
            </a:br>
            <a:r>
              <a:rPr lang="ru-RU" sz="3600" dirty="0" smtClean="0"/>
              <a:t>РАЗВИТИЕ ЗВУКО – БУКВЕННОГО АНАЛИЗА</a:t>
            </a:r>
            <a:br>
              <a:rPr lang="ru-RU" sz="3600" dirty="0" smtClean="0"/>
            </a:br>
            <a:r>
              <a:rPr lang="ru-RU" sz="3600" dirty="0" smtClean="0"/>
              <a:t>У ДЕТЕЙ 5-6 ЛЕТ</a:t>
            </a:r>
            <a:br>
              <a:rPr lang="ru-RU" sz="3600" dirty="0" smtClean="0"/>
            </a:br>
            <a:r>
              <a:rPr lang="ru-RU" sz="3600" dirty="0" smtClean="0"/>
              <a:t>Занятие №</a:t>
            </a:r>
            <a:r>
              <a:rPr lang="en-US" sz="3600" dirty="0" smtClean="0"/>
              <a:t>1</a:t>
            </a:r>
            <a:r>
              <a:rPr lang="ru-RU" sz="3600" dirty="0" smtClean="0"/>
              <a:t>7: закрепление материала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Петрушина Наталья Сергеевна</a:t>
            </a:r>
          </a:p>
          <a:p>
            <a:r>
              <a:rPr lang="ru-RU" sz="2000" dirty="0" smtClean="0"/>
              <a:t>педагог дополнительного образования</a:t>
            </a:r>
          </a:p>
          <a:p>
            <a:r>
              <a:rPr lang="ru-RU" sz="2000" dirty="0" smtClean="0"/>
              <a:t>ГБДОУ центр развития ребёнка – детский сад № 114 </a:t>
            </a:r>
          </a:p>
          <a:p>
            <a:r>
              <a:rPr lang="ru-RU" sz="2000" dirty="0" smtClean="0"/>
              <a:t>Адмиралтейского района Санкт - Петербурга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74584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9286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 </a:t>
            </a:r>
            <a:r>
              <a:rPr lang="ru-RU" sz="3200" b="1" dirty="0" smtClean="0"/>
              <a:t>ТЕМА: </a:t>
            </a:r>
            <a:r>
              <a:rPr lang="ru-RU" sz="2700" dirty="0" smtClean="0"/>
              <a:t>Закрепление пройденного материала.</a:t>
            </a:r>
            <a:br>
              <a:rPr lang="ru-RU" sz="2700" dirty="0" smtClean="0"/>
            </a:br>
            <a:r>
              <a:rPr lang="ru-RU" sz="2800" dirty="0" smtClean="0"/>
              <a:t> Гласные буквы Я, Ю, Е, Ё, И </a:t>
            </a:r>
            <a:r>
              <a:rPr lang="ru-RU" sz="2800" dirty="0" err="1" smtClean="0"/>
              <a:t>и</a:t>
            </a:r>
            <a:r>
              <a:rPr lang="ru-RU" sz="2800" dirty="0" smtClean="0"/>
              <a:t> их звуки.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43891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ru-RU" b="1" dirty="0" smtClean="0"/>
              <a:t>ЦЕЛЬ: </a:t>
            </a:r>
            <a:endParaRPr lang="en-US" b="1" dirty="0" smtClean="0"/>
          </a:p>
          <a:p>
            <a:r>
              <a:rPr lang="ru-RU" sz="2000" dirty="0" smtClean="0"/>
              <a:t>Закрепить умение писать гласные Я, Ю, Е, Ё, И</a:t>
            </a:r>
          </a:p>
          <a:p>
            <a:r>
              <a:rPr lang="ru-RU" sz="2000" dirty="0" smtClean="0"/>
              <a:t>Продолжать учить читать слоги, различать твёрдость и мягкость согласных.</a:t>
            </a:r>
          </a:p>
          <a:p>
            <a:r>
              <a:rPr lang="ru-RU" sz="2000" dirty="0" smtClean="0"/>
              <a:t>Учить читать и писать слова «мяу», «</a:t>
            </a:r>
            <a:r>
              <a:rPr lang="ru-RU" sz="2000" dirty="0" err="1" smtClean="0"/>
              <a:t>му</a:t>
            </a:r>
            <a:r>
              <a:rPr lang="ru-RU" sz="2000" dirty="0" smtClean="0"/>
              <a:t>», «юла», «лимон».</a:t>
            </a:r>
          </a:p>
          <a:p>
            <a:r>
              <a:rPr lang="ru-RU" sz="2000" dirty="0" smtClean="0"/>
              <a:t>Учить читать предложение, определять первое, второе, третье слово в нём.</a:t>
            </a:r>
          </a:p>
          <a:p>
            <a:r>
              <a:rPr lang="ru-RU" sz="2000" dirty="0" smtClean="0"/>
              <a:t>Закреплять умение определять ударные гласные звуки в прочитанных словах.</a:t>
            </a:r>
          </a:p>
          <a:p>
            <a:r>
              <a:rPr lang="ru-RU" sz="2000" dirty="0" smtClean="0"/>
              <a:t>Формировать умение понимать учебную задачу и выполнять её самостоятельно.</a:t>
            </a:r>
          </a:p>
          <a:p>
            <a:r>
              <a:rPr lang="ru-RU" sz="2000" dirty="0" smtClean="0"/>
              <a:t>Формировать навык самоконтроля и самооценки.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44521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5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901827">
            <a:off x="5690000" y="4378686"/>
            <a:ext cx="1395671" cy="1706936"/>
          </a:xfrm>
          <a:prstGeom prst="rect">
            <a:avLst/>
          </a:prstGeom>
          <a:noFill/>
        </p:spPr>
      </p:pic>
      <p:pic>
        <p:nvPicPr>
          <p:cNvPr id="21" name="Picture 5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7160214" y="1269414"/>
            <a:ext cx="1428759" cy="1747403"/>
          </a:xfrm>
          <a:prstGeom prst="rect">
            <a:avLst/>
          </a:prstGeom>
          <a:noFill/>
        </p:spPr>
      </p:pic>
      <p:pic>
        <p:nvPicPr>
          <p:cNvPr id="20" name="Picture 5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655954">
            <a:off x="5089010" y="1192431"/>
            <a:ext cx="1491131" cy="1823685"/>
          </a:xfrm>
          <a:prstGeom prst="rect">
            <a:avLst/>
          </a:prstGeom>
          <a:noFill/>
        </p:spPr>
      </p:pic>
      <p:pic>
        <p:nvPicPr>
          <p:cNvPr id="19" name="Picture 5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239841">
            <a:off x="3010836" y="3061569"/>
            <a:ext cx="1556538" cy="1903679"/>
          </a:xfrm>
          <a:prstGeom prst="rect">
            <a:avLst/>
          </a:prstGeom>
          <a:noFill/>
        </p:spPr>
      </p:pic>
      <p:pic>
        <p:nvPicPr>
          <p:cNvPr id="18" name="Picture 5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180261">
            <a:off x="480601" y="4122925"/>
            <a:ext cx="1396555" cy="1708017"/>
          </a:xfrm>
          <a:prstGeom prst="rect">
            <a:avLst/>
          </a:prstGeom>
          <a:noFill/>
        </p:spPr>
      </p:pic>
      <p:pic>
        <p:nvPicPr>
          <p:cNvPr id="1029" name="Picture 5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655954">
            <a:off x="447380" y="1086684"/>
            <a:ext cx="1701030" cy="2080396"/>
          </a:xfrm>
          <a:prstGeom prst="rect">
            <a:avLst/>
          </a:prstGeom>
          <a:noFill/>
        </p:spPr>
      </p:pic>
      <p:pic>
        <p:nvPicPr>
          <p:cNvPr id="1028" name="Picture 4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027253">
            <a:off x="2461728" y="1137706"/>
            <a:ext cx="1819488" cy="2225272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FF0000"/>
                </a:solidFill>
              </a:rPr>
              <a:t>№ 1: </a:t>
            </a:r>
            <a:r>
              <a:rPr lang="ru-RU" sz="2800" dirty="0" smtClean="0"/>
              <a:t>Игровое упражнение «Слоговые листочки».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714488"/>
            <a:ext cx="1285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70C0"/>
                </a:solidFill>
                <a:latin typeface="Franklin Gothic Medium" pitchFamily="34" charset="0"/>
              </a:rPr>
              <a:t>Л</a:t>
            </a:r>
            <a:r>
              <a:rPr lang="ru-RU" sz="6600" dirty="0" smtClean="0">
                <a:solidFill>
                  <a:srgbClr val="FF0000"/>
                </a:solidFill>
                <a:latin typeface="Franklin Gothic Medium" pitchFamily="34" charset="0"/>
              </a:rPr>
              <a:t>А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3504" y="1571612"/>
            <a:ext cx="14287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0070C0"/>
                </a:solidFill>
                <a:latin typeface="Franklin Gothic Medium" pitchFamily="34" charset="0"/>
              </a:rPr>
              <a:t>Р</a:t>
            </a:r>
            <a:r>
              <a:rPr lang="ru-RU" sz="6000" dirty="0" smtClean="0">
                <a:solidFill>
                  <a:srgbClr val="FF0000"/>
                </a:solidFill>
                <a:latin typeface="Franklin Gothic Medium" pitchFamily="34" charset="0"/>
              </a:rPr>
              <a:t>Ы</a:t>
            </a:r>
            <a:endParaRPr lang="ru-RU" sz="60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1472" y="4429132"/>
            <a:ext cx="12858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0070C0"/>
                </a:solidFill>
                <a:latin typeface="Franklin Gothic Medium" pitchFamily="34" charset="0"/>
              </a:rPr>
              <a:t>Н</a:t>
            </a:r>
            <a:r>
              <a:rPr lang="ru-RU" sz="6000" dirty="0" smtClean="0">
                <a:solidFill>
                  <a:srgbClr val="FF0000"/>
                </a:solidFill>
                <a:latin typeface="Franklin Gothic Medium" pitchFamily="34" charset="0"/>
              </a:rPr>
              <a:t>Э</a:t>
            </a:r>
            <a:endParaRPr lang="ru-RU" sz="60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3429000"/>
            <a:ext cx="14287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0070C0"/>
                </a:solidFill>
                <a:latin typeface="Franklin Gothic Medium" pitchFamily="34" charset="0"/>
              </a:rPr>
              <a:t>М</a:t>
            </a:r>
            <a:r>
              <a:rPr lang="ru-RU" sz="6000" dirty="0" smtClean="0">
                <a:solidFill>
                  <a:srgbClr val="FF0000"/>
                </a:solidFill>
                <a:latin typeface="Franklin Gothic Medium" pitchFamily="34" charset="0"/>
              </a:rPr>
              <a:t>О</a:t>
            </a:r>
            <a:endParaRPr lang="ru-RU" sz="60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29322" y="4643446"/>
            <a:ext cx="10715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0070C0"/>
                </a:solidFill>
                <a:latin typeface="Franklin Gothic Medium" pitchFamily="34" charset="0"/>
              </a:rPr>
              <a:t>Л</a:t>
            </a:r>
            <a:r>
              <a:rPr lang="ru-RU" sz="6000" dirty="0" smtClean="0">
                <a:solidFill>
                  <a:srgbClr val="FF0000"/>
                </a:solidFill>
                <a:latin typeface="Franklin Gothic Medium" pitchFamily="34" charset="0"/>
              </a:rPr>
              <a:t>У</a:t>
            </a:r>
            <a:endParaRPr lang="ru-RU" sz="60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pic>
        <p:nvPicPr>
          <p:cNvPr id="23" name="Picture 5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590229">
            <a:off x="7252887" y="3981016"/>
            <a:ext cx="1701030" cy="2080396"/>
          </a:xfrm>
          <a:prstGeom prst="rect">
            <a:avLst/>
          </a:prstGeom>
          <a:noFill/>
        </p:spPr>
      </p:pic>
      <p:pic>
        <p:nvPicPr>
          <p:cNvPr id="24" name="Picture 5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7181801">
            <a:off x="2177646" y="4486147"/>
            <a:ext cx="1407224" cy="1721065"/>
          </a:xfrm>
          <a:prstGeom prst="rect">
            <a:avLst/>
          </a:prstGeom>
          <a:noFill/>
        </p:spPr>
      </p:pic>
      <p:pic>
        <p:nvPicPr>
          <p:cNvPr id="25" name="Picture 5" descr="E:\Картинки\KBCN2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5428967">
            <a:off x="4781785" y="2865899"/>
            <a:ext cx="1564700" cy="1913663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357158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B050"/>
                </a:solidFill>
                <a:latin typeface="Franklin Gothic Medium" pitchFamily="34" charset="0"/>
              </a:rPr>
              <a:t>Л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358082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B050"/>
                </a:solidFill>
                <a:latin typeface="Franklin Gothic Medium" pitchFamily="34" charset="0"/>
              </a:rPr>
              <a:t>Л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000232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B050"/>
                </a:solidFill>
                <a:latin typeface="Franklin Gothic Medium" pitchFamily="34" charset="0"/>
              </a:rPr>
              <a:t>Р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86380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B050"/>
                </a:solidFill>
                <a:latin typeface="Franklin Gothic Medium" pitchFamily="34" charset="0"/>
              </a:rPr>
              <a:t>Н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500430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B050"/>
                </a:solidFill>
                <a:latin typeface="Franklin Gothic Medium" pitchFamily="34" charset="0"/>
              </a:rPr>
              <a:t>М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071538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FF0000"/>
                </a:solidFill>
                <a:latin typeface="Franklin Gothic Medium" pitchFamily="34" charset="0"/>
              </a:rPr>
              <a:t>Ю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072462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FF0000"/>
                </a:solidFill>
                <a:latin typeface="Franklin Gothic Medium" pitchFamily="34" charset="0"/>
              </a:rPr>
              <a:t>И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429124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FF0000"/>
                </a:solidFill>
                <a:latin typeface="Franklin Gothic Medium" pitchFamily="34" charset="0"/>
              </a:rPr>
              <a:t>Е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714612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FF0000"/>
                </a:solidFill>
                <a:latin typeface="Franklin Gothic Medium" pitchFamily="34" charset="0"/>
              </a:rPr>
              <a:t>Ё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429388" y="5750004"/>
            <a:ext cx="642942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FF0000"/>
                </a:solidFill>
                <a:latin typeface="Franklin Gothic Medium" pitchFamily="34" charset="0"/>
              </a:rPr>
              <a:t>Я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10324 L 0.23316 -0.617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-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96296E-6 L -0.3559 -0.60718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" y="-3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26" grpId="1" build="allAtOnce"/>
      <p:bldP spid="27" grpId="0" build="p"/>
      <p:bldP spid="28" grpId="0" build="p"/>
      <p:bldP spid="29" grpId="0" build="p"/>
      <p:bldP spid="30" grpId="0" build="p"/>
      <p:bldP spid="31" grpId="0" build="p"/>
      <p:bldP spid="33" grpId="0" build="p"/>
      <p:bldP spid="34" grpId="0" build="p"/>
      <p:bldP spid="35" grpId="0" build="p"/>
      <p:bldP spid="35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928670"/>
            <a:ext cx="8229600" cy="7143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</a:rPr>
              <a:t>№ 2</a:t>
            </a:r>
            <a:r>
              <a:rPr lang="ru-RU" sz="3100" dirty="0" smtClean="0">
                <a:solidFill>
                  <a:srgbClr val="FF0000"/>
                </a:solidFill>
              </a:rPr>
              <a:t>: </a:t>
            </a:r>
            <a:r>
              <a:rPr lang="ru-RU" sz="2800" dirty="0" smtClean="0">
                <a:solidFill>
                  <a:schemeClr val="tx1"/>
                </a:solidFill>
              </a:rPr>
              <a:t>Напишите, как мычит корова, мяукает кошка. Назвать первый звук в словах.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785926"/>
            <a:ext cx="3857652" cy="45720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sz="2000" dirty="0" smtClean="0">
              <a:latin typeface="Franklin Gothic Medium" pitchFamily="34" charset="0"/>
            </a:endParaRPr>
          </a:p>
          <a:p>
            <a:pPr>
              <a:buNone/>
            </a:pPr>
            <a:r>
              <a:rPr lang="ru-RU" dirty="0" smtClean="0">
                <a:latin typeface="Franklin Gothic Medium" pitchFamily="34" charset="0"/>
              </a:rPr>
              <a:t>КОРОВА</a:t>
            </a:r>
            <a:endParaRPr lang="ru-RU" dirty="0">
              <a:latin typeface="Franklin Gothic Medium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6314" y="1785926"/>
            <a:ext cx="3857652" cy="46434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r">
              <a:buNone/>
            </a:pPr>
            <a:endParaRPr lang="ru-RU" dirty="0" smtClean="0">
              <a:latin typeface="Franklin Gothic Medium" pitchFamily="34" charset="0"/>
            </a:endParaRPr>
          </a:p>
          <a:p>
            <a:pPr algn="r">
              <a:buNone/>
            </a:pPr>
            <a:r>
              <a:rPr lang="ru-RU" dirty="0" smtClean="0">
                <a:latin typeface="Franklin Gothic Medium" pitchFamily="34" charset="0"/>
              </a:rPr>
              <a:t>КОШКА</a:t>
            </a:r>
            <a:endParaRPr lang="ru-RU" dirty="0">
              <a:latin typeface="Franklin Gothic Medium" pitchFamily="34" charset="0"/>
            </a:endParaRPr>
          </a:p>
        </p:txBody>
      </p:sp>
      <p:pic>
        <p:nvPicPr>
          <p:cNvPr id="1027" name="Picture 3" descr="E:\Картинки\koro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571744"/>
            <a:ext cx="2071702" cy="20250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285852" y="4929198"/>
            <a:ext cx="1714512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70C0"/>
                </a:solidFill>
                <a:latin typeface="Franklin Gothic Medium" pitchFamily="34" charset="0"/>
              </a:rPr>
              <a:t>М </a:t>
            </a:r>
            <a:r>
              <a:rPr lang="ru-RU" sz="6600" dirty="0" smtClean="0">
                <a:solidFill>
                  <a:srgbClr val="FF0000"/>
                </a:solidFill>
                <a:latin typeface="Franklin Gothic Medium" pitchFamily="34" charset="0"/>
              </a:rPr>
              <a:t>У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cxnSp>
        <p:nvCxnSpPr>
          <p:cNvPr id="12" name="Прямая соединительная линия 11"/>
          <p:cNvCxnSpPr>
            <a:stCxn id="7" idx="0"/>
            <a:endCxn id="7" idx="2"/>
          </p:cNvCxnSpPr>
          <p:nvPr/>
        </p:nvCxnSpPr>
        <p:spPr>
          <a:xfrm rot="16200000" flipH="1">
            <a:off x="1589110" y="5483196"/>
            <a:ext cx="11079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029" name="Picture 5" descr="E:\Картинки\кош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2714620"/>
            <a:ext cx="2071703" cy="205551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Прямоугольник 15"/>
          <p:cNvSpPr/>
          <p:nvPr/>
        </p:nvSpPr>
        <p:spPr>
          <a:xfrm>
            <a:off x="5643570" y="4929198"/>
            <a:ext cx="2428892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sz="6600" dirty="0" smtClean="0">
                <a:solidFill>
                  <a:srgbClr val="00B050"/>
                </a:solidFill>
                <a:latin typeface="Franklin Gothic Medium" pitchFamily="34" charset="0"/>
              </a:rPr>
              <a:t>М</a:t>
            </a:r>
            <a:r>
              <a:rPr lang="ru-RU" sz="6600" dirty="0" smtClean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sz="6600" dirty="0" smtClean="0">
                <a:solidFill>
                  <a:srgbClr val="FF0000"/>
                </a:solidFill>
                <a:latin typeface="Franklin Gothic Medium" pitchFamily="34" charset="0"/>
              </a:rPr>
              <a:t>Я</a:t>
            </a:r>
            <a:r>
              <a:rPr lang="ru-RU" sz="6600" dirty="0" smtClean="0">
                <a:solidFill>
                  <a:srgbClr val="0070C0"/>
                </a:solidFill>
                <a:latin typeface="Franklin Gothic Medium" pitchFamily="34" charset="0"/>
              </a:rPr>
              <a:t> </a:t>
            </a:r>
            <a:r>
              <a:rPr lang="ru-RU" sz="6600" dirty="0" smtClean="0">
                <a:solidFill>
                  <a:srgbClr val="FF0000"/>
                </a:solidFill>
                <a:latin typeface="Franklin Gothic Medium" pitchFamily="34" charset="0"/>
              </a:rPr>
              <a:t>У</a:t>
            </a:r>
            <a:endParaRPr lang="ru-RU" sz="6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5946828" y="5483196"/>
            <a:ext cx="11079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6715140" y="5500702"/>
            <a:ext cx="11430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  <p:bldP spid="1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724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600" dirty="0" smtClean="0"/>
              <a:t>ИГРА : </a:t>
            </a:r>
            <a:r>
              <a:rPr lang="ru-RU" sz="3600" dirty="0" smtClean="0"/>
              <a:t>«Кто больше?»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891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numCol="1"/>
          <a:lstStyle/>
          <a:p>
            <a:pPr>
              <a:buNone/>
            </a:pPr>
            <a:r>
              <a:rPr lang="ru-RU" sz="2000" dirty="0" smtClean="0"/>
              <a:t>Задание: Назвать слова, которые начинаются со звуков…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72132" y="2500306"/>
            <a:ext cx="928694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Л</a:t>
            </a:r>
            <a:endParaRPr lang="ru-RU" sz="6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2500306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М</a:t>
            </a:r>
            <a:endParaRPr lang="ru-RU" sz="66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4214818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Р</a:t>
            </a:r>
            <a:endParaRPr lang="ru-RU" sz="66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292893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Н</a:t>
            </a:r>
            <a:endParaRPr lang="ru-RU" sz="6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2500306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М</a:t>
            </a:r>
            <a:endParaRPr lang="ru-RU" sz="6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71802" y="4214818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Р</a:t>
            </a:r>
            <a:endParaRPr lang="ru-RU" sz="6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29124" y="292893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Н</a:t>
            </a:r>
            <a:endParaRPr lang="ru-RU" sz="66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58016" y="2500306"/>
            <a:ext cx="928694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ranklin Gothic Medium" pitchFamily="34" charset="0"/>
              </a:rPr>
              <a:t>Л</a:t>
            </a:r>
            <a:endParaRPr lang="ru-RU" sz="6600" b="1" dirty="0">
              <a:ln w="11430"/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Franklin Gothic Medium" pitchFamily="34" charset="0"/>
            </a:endParaRPr>
          </a:p>
        </p:txBody>
      </p:sp>
      <p:cxnSp>
        <p:nvCxnSpPr>
          <p:cNvPr id="19" name="Прямая соединительная линия 18"/>
          <p:cNvCxnSpPr>
            <a:stCxn id="9" idx="3"/>
            <a:endCxn id="5" idx="1"/>
          </p:cNvCxnSpPr>
          <p:nvPr/>
        </p:nvCxnSpPr>
        <p:spPr>
          <a:xfrm>
            <a:off x="1628748" y="2957506"/>
            <a:ext cx="3714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6500826" y="2928934"/>
            <a:ext cx="371484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8" idx="3"/>
            <a:endCxn id="11" idx="1"/>
          </p:cNvCxnSpPr>
          <p:nvPr/>
        </p:nvCxnSpPr>
        <p:spPr>
          <a:xfrm>
            <a:off x="3986202" y="3386134"/>
            <a:ext cx="44292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0" idx="3"/>
            <a:endCxn id="7" idx="1"/>
          </p:cNvCxnSpPr>
          <p:nvPr/>
        </p:nvCxnSpPr>
        <p:spPr>
          <a:xfrm>
            <a:off x="3986202" y="4672018"/>
            <a:ext cx="51436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8596" y="2071678"/>
            <a:ext cx="3643338" cy="45005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62" y="2071678"/>
            <a:ext cx="4143404" cy="450059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85725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r>
              <a:rPr lang="ru-RU" sz="3100" dirty="0" smtClean="0">
                <a:solidFill>
                  <a:srgbClr val="FF0000"/>
                </a:solidFill>
              </a:rPr>
              <a:t>№ </a:t>
            </a:r>
            <a:r>
              <a:rPr lang="ru-RU" sz="3100" dirty="0" smtClean="0">
                <a:solidFill>
                  <a:srgbClr val="FF0000"/>
                </a:solidFill>
              </a:rPr>
              <a:t>3: </a:t>
            </a:r>
            <a:r>
              <a:rPr lang="ru-RU" sz="2800" dirty="0" smtClean="0">
                <a:solidFill>
                  <a:schemeClr val="tx1"/>
                </a:solidFill>
              </a:rPr>
              <a:t>Напишите названия предметов. Слово «ЛИМОН» напишите знаками.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E:\Картинки\Юл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571744"/>
            <a:ext cx="1143008" cy="15724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1" name="Picture 3" descr="E:\Картинки\kbvj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2571744"/>
            <a:ext cx="1809736" cy="13573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9" name="Прямоугольник 28"/>
          <p:cNvSpPr/>
          <p:nvPr/>
        </p:nvSpPr>
        <p:spPr>
          <a:xfrm>
            <a:off x="7286644" y="5214950"/>
            <a:ext cx="50006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5786446" y="5214950"/>
            <a:ext cx="500066" cy="571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286380" y="5214950"/>
            <a:ext cx="500066" cy="5715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286512" y="5214950"/>
            <a:ext cx="500066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786578" y="5214950"/>
            <a:ext cx="500066" cy="571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5286380" y="4500570"/>
            <a:ext cx="50006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B050"/>
                </a:solidFill>
                <a:latin typeface="Franklin Gothic Medium" pitchFamily="34" charset="0"/>
              </a:rPr>
              <a:t>Л</a:t>
            </a:r>
            <a:endParaRPr lang="ru-RU" sz="3600" dirty="0">
              <a:solidFill>
                <a:srgbClr val="00B050"/>
              </a:solidFill>
              <a:latin typeface="Franklin Gothic Medium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786446" y="4500570"/>
            <a:ext cx="50006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И</a:t>
            </a:r>
            <a:endParaRPr lang="ru-RU" sz="3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286644" y="4500570"/>
            <a:ext cx="50006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Franklin Gothic Medium" pitchFamily="34" charset="0"/>
              </a:rPr>
              <a:t>Н</a:t>
            </a:r>
            <a:endParaRPr lang="ru-RU" sz="3600" dirty="0">
              <a:solidFill>
                <a:srgbClr val="0070C0"/>
              </a:solidFill>
              <a:latin typeface="Franklin Gothic Medium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286512" y="4500570"/>
            <a:ext cx="50006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70C0"/>
                </a:solidFill>
                <a:latin typeface="Franklin Gothic Medium" pitchFamily="34" charset="0"/>
              </a:rPr>
              <a:t>М</a:t>
            </a:r>
            <a:endParaRPr lang="ru-RU" sz="3600" dirty="0">
              <a:solidFill>
                <a:srgbClr val="0070C0"/>
              </a:solidFill>
              <a:latin typeface="Franklin Gothic Medium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786578" y="4500570"/>
            <a:ext cx="50006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О</a:t>
            </a:r>
            <a:endParaRPr lang="ru-RU" sz="36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43108" y="4643446"/>
            <a:ext cx="714380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Franklin Gothic Medium" pitchFamily="34" charset="0"/>
              </a:rPr>
              <a:t>А</a:t>
            </a:r>
            <a:endParaRPr lang="ru-RU" sz="54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14348" y="4643446"/>
            <a:ext cx="714380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Franklin Gothic Medium" pitchFamily="34" charset="0"/>
              </a:rPr>
              <a:t>Ю</a:t>
            </a:r>
            <a:endParaRPr lang="ru-RU" sz="5400" dirty="0">
              <a:solidFill>
                <a:srgbClr val="FF0000"/>
              </a:solidFill>
              <a:latin typeface="Franklin Gothic Medium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428728" y="4643446"/>
            <a:ext cx="714380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rgbClr val="0070C0"/>
                </a:solidFill>
                <a:latin typeface="Franklin Gothic Medium" pitchFamily="34" charset="0"/>
              </a:rPr>
              <a:t>Л</a:t>
            </a:r>
            <a:endParaRPr lang="ru-RU" sz="5400" dirty="0">
              <a:solidFill>
                <a:srgbClr val="0070C0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14554"/>
            <a:ext cx="8429684" cy="435771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ru-RU" sz="3200" dirty="0" smtClean="0">
              <a:latin typeface="Franklin Gothic Medium" pitchFamily="34" charset="0"/>
            </a:endParaRPr>
          </a:p>
          <a:p>
            <a:pPr algn="ctr">
              <a:buNone/>
            </a:pPr>
            <a:endParaRPr lang="ru-RU" sz="3200" dirty="0">
              <a:latin typeface="Franklin Gothic Medium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2500306"/>
            <a:ext cx="6500858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latin typeface="Franklin Gothic Medium" pitchFamily="34" charset="0"/>
              </a:rPr>
              <a:t>М</a:t>
            </a:r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А</a:t>
            </a:r>
            <a:r>
              <a:rPr lang="ru-RU" sz="3600" dirty="0" smtClean="0">
                <a:latin typeface="Franklin Gothic Medium" pitchFamily="34" charset="0"/>
              </a:rPr>
              <a:t>Р</a:t>
            </a:r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И</a:t>
            </a:r>
            <a:r>
              <a:rPr lang="ru-RU" sz="3600" dirty="0" smtClean="0">
                <a:latin typeface="Franklin Gothic Medium" pitchFamily="34" charset="0"/>
              </a:rPr>
              <a:t>Н</a:t>
            </a:r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А</a:t>
            </a:r>
            <a:r>
              <a:rPr lang="ru-RU" sz="3600" dirty="0" smtClean="0">
                <a:latin typeface="Franklin Gothic Medium" pitchFamily="34" charset="0"/>
              </a:rPr>
              <a:t>   </a:t>
            </a:r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У</a:t>
            </a:r>
            <a:r>
              <a:rPr lang="ru-RU" sz="3600" dirty="0" smtClean="0">
                <a:latin typeface="Franklin Gothic Medium" pitchFamily="34" charset="0"/>
              </a:rPr>
              <a:t>Р</a:t>
            </a:r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О</a:t>
            </a:r>
            <a:r>
              <a:rPr lang="ru-RU" sz="3600" dirty="0" smtClean="0">
                <a:latin typeface="Franklin Gothic Medium" pitchFamily="34" charset="0"/>
              </a:rPr>
              <a:t>Н</a:t>
            </a:r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И</a:t>
            </a:r>
            <a:r>
              <a:rPr lang="ru-RU" sz="3600" dirty="0" smtClean="0">
                <a:latin typeface="Franklin Gothic Medium" pitchFamily="34" charset="0"/>
              </a:rPr>
              <a:t>Л</a:t>
            </a:r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А</a:t>
            </a:r>
            <a:r>
              <a:rPr lang="ru-RU" sz="3600" dirty="0" smtClean="0">
                <a:latin typeface="Franklin Gothic Medium" pitchFamily="34" charset="0"/>
              </a:rPr>
              <a:t>    </a:t>
            </a:r>
            <a:r>
              <a:rPr lang="ru-RU" sz="3600" dirty="0" smtClean="0">
                <a:latin typeface="Franklin Gothic Medium" pitchFamily="34" charset="0"/>
              </a:rPr>
              <a:t>Л</a:t>
            </a:r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И</a:t>
            </a:r>
            <a:r>
              <a:rPr lang="ru-RU" sz="3600" dirty="0" smtClean="0">
                <a:latin typeface="Franklin Gothic Medium" pitchFamily="34" charset="0"/>
              </a:rPr>
              <a:t>М</a:t>
            </a:r>
            <a:r>
              <a:rPr lang="ru-RU" sz="3600" dirty="0" smtClean="0">
                <a:solidFill>
                  <a:srgbClr val="FF0000"/>
                </a:solidFill>
                <a:latin typeface="Franklin Gothic Medium" pitchFamily="34" charset="0"/>
              </a:rPr>
              <a:t>О</a:t>
            </a:r>
            <a:r>
              <a:rPr lang="ru-RU" sz="3600" dirty="0" smtClean="0">
                <a:latin typeface="Franklin Gothic Medium" pitchFamily="34" charset="0"/>
              </a:rPr>
              <a:t>Н.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4698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№ 3</a:t>
            </a:r>
            <a:r>
              <a:rPr lang="ru-RU" sz="3600" dirty="0" smtClean="0">
                <a:solidFill>
                  <a:srgbClr val="FF0000"/>
                </a:solidFill>
              </a:rPr>
              <a:t>: </a:t>
            </a:r>
            <a:r>
              <a:rPr lang="ru-RU" sz="3100" dirty="0" smtClean="0">
                <a:solidFill>
                  <a:schemeClr val="tx1"/>
                </a:solidFill>
              </a:rPr>
              <a:t>Прочитайте предложение. Назовите первое слово, второе, третье.</a:t>
            </a:r>
            <a:endParaRPr lang="ru-RU" sz="31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4286256"/>
            <a:ext cx="142876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86446" y="4286256"/>
            <a:ext cx="142876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4286256"/>
            <a:ext cx="1428760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7358082" y="4643446"/>
            <a:ext cx="142876" cy="14287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1714480" y="4000504"/>
            <a:ext cx="5715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428860" y="5143512"/>
            <a:ext cx="571504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1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286512" y="5143512"/>
            <a:ext cx="571504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3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357686" y="5143512"/>
            <a:ext cx="571504" cy="5000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b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2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/>
      <p:bldP spid="12" grpId="0" build="p" animBg="1"/>
      <p:bldP spid="1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519</TotalTime>
  <Words>223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ОБУЧЕНИЕ ГРАМОТЕ:  РАЗВИТИЕ ЗВУКО – БУКВЕННОГО АНАЛИЗА У ДЕТЕЙ 5-6 ЛЕТ Занятие №17: закрепление материала</vt:lpstr>
      <vt:lpstr>          ТЕМА: Закрепление пройденного материала.  Гласные буквы Я, Ю, Е, Ё, И и их звуки.</vt:lpstr>
      <vt:lpstr>№ 1: Игровое упражнение «Слоговые листочки».</vt:lpstr>
      <vt:lpstr>№ 2: Напишите, как мычит корова, мяукает кошка. Назвать первый звук в словах.</vt:lpstr>
      <vt:lpstr>ИГРА : «Кто больше?»</vt:lpstr>
      <vt:lpstr>№ 3: Напишите названия предметов. Слово «ЛИМОН» напишите знаками.</vt:lpstr>
      <vt:lpstr>№ 3: Прочитайте предложение. Назовите первое слово, второе, третье.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 3: Закрасьте только гласные буквы. Назовите и сравните буквы, которые закрасили.</dc:title>
  <cp:lastModifiedBy>Yura</cp:lastModifiedBy>
  <cp:revision>56</cp:revision>
  <cp:lastPrinted>2014-10-13T09:12:38Z</cp:lastPrinted>
  <dcterms:modified xsi:type="dcterms:W3CDTF">2014-01-29T14:36:45Z</dcterms:modified>
</cp:coreProperties>
</file>