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91" r:id="rId11"/>
    <p:sldId id="285" r:id="rId12"/>
    <p:sldId id="287" r:id="rId13"/>
    <p:sldId id="286" r:id="rId14"/>
    <p:sldId id="288" r:id="rId15"/>
    <p:sldId id="289" r:id="rId16"/>
    <p:sldId id="290" r:id="rId17"/>
    <p:sldId id="272" r:id="rId18"/>
    <p:sldId id="274" r:id="rId19"/>
    <p:sldId id="273" r:id="rId20"/>
    <p:sldId id="275" r:id="rId21"/>
    <p:sldId id="276" r:id="rId22"/>
    <p:sldId id="29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8%D1%82%D0%B8%D1%87%D0%B5%D1%81%D0%BA%D0%B0%D1%8F_%D0%BA%D0%B0%D1%80%D1%82%D0%B0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0%D1%80%D0%B0%D1%8F_%D0%9D%D0%B5%D0%BA%D1%80%D0%B0%D1%81%D0%BE%D0%B2%D0%BA%D0%B0_(%D0%9E%D0%B4%D0%B5%D1%81%D1%81%D0%BA%D0%B0%D1%8F_%D0%BE%D0%B1%D0%BB%D0%B0%D1%81%D1%82%D1%8C)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ru.wikipedia.org/wiki/%D0%A3%D0%BA%D1%80%D0%B0%D0%B8%D0%BD%D0%B0" TargetMode="External"/><Relationship Id="rId4" Type="http://schemas.openxmlformats.org/officeDocument/2006/relationships/hyperlink" Target="https://ru.wikipedia.org/wiki/%D0%9E%D0%B4%D0%B5%D1%81%D1%81%D0%BA%D0%B0%D1%8F_%D0%BE%D0%B1%D0%BB%D0%B0%D1%81%D1%82%D1%8C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brokgauz_efron/31951/%D0%93%D1%80%D0%B0%D0%B4%D1%83%D1%81%D0%BD%D1%8B%D0%B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2%D0%B0%D0%BD%D0%BE%D0%B2%D1%81%D0%BA%D0%B8%D0%B9_%D1%80%D0%B0%D0%B9%D0%BE%D0%BD_(%D0%91%D1%80%D0%B5%D1%81%D1%82%D1%81%D0%BA%D0%B0%D1%8F_%D0%BE%D0%B1%D0%BB%D0%B0%D1%81%D1%82%D1%8C)" TargetMode="External"/><Relationship Id="rId2" Type="http://schemas.openxmlformats.org/officeDocument/2006/relationships/hyperlink" Target="https://ru.wikipedia.org/w/index.php?title=%D0%A9%D0%B5%D0%BA%D0%BE%D1%82%D1%81%D0%BA&amp;action=edit&amp;redlink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s://ru.wikipedia.org/wiki/%D0%91%D0%B5%D0%BB%D0%BE%D1%80%D1%83%D1%81%D1%81%D0%B8%D1%8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0%BB%D0%B4%D0%B0%D0%B2%D0%B8%D1%8F" TargetMode="External"/><Relationship Id="rId2" Type="http://schemas.openxmlformats.org/officeDocument/2006/relationships/hyperlink" Target="https://ru.wikipedia.org/wiki/%D0%A0%D1%83%D0%B4%D1%8C_(%D0%9C%D0%BE%D0%BB%D0%B4%D0%B0%D0%B2%D0%B8%D1%8F)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fija.ru/biography/tenner-karl-ivanovich.htm" TargetMode="External"/><Relationship Id="rId2" Type="http://schemas.openxmlformats.org/officeDocument/2006/relationships/hyperlink" Target="http://ru.wikipedia.org/wiki/%D0%A1%D1%82%D1%80%D1%83%D0%B2%D0%B5,_%D0%92%D0%B0%D1%81%D0%B8%D0%BB%D0%B8%D0%B9_%D0%AF%D0%BA%D0%BE%D0%B2%D0%BB%D0%B5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&amp;Gcy;&amp;iecy;&amp;ocy;&amp;dcy;&amp;iecy;&amp;zcy;&amp;icy;&amp;chcy;&amp;iecy;&amp;scy;&amp;kcy;&amp;acy;&amp;yacy; &amp;dcy;&amp;ucy;&amp;gcy;&amp;acy; &amp;Scy;&amp;tcy;&amp;rcy;&amp;ucy;&amp;vcy;&amp;iecy; - &amp;dcy;&amp;ocy;&amp;scy;&amp;tcy;&amp;ocy;&amp;pcy;&amp;rcy;&amp;icy;&amp;mcy;&amp;iecy;&amp;chcy;&amp;acy;&amp;tcy;&amp;iecy;&amp;lcy;&amp;softcy;&amp;ncy;&amp;ocy;&amp;scy;&amp;tcy;&amp;icy; &amp;Bcy;&amp;iecy;&amp;lcy;&amp;ocy;&amp;rcy;&amp;ucy;&amp;scy;&amp;scy;&amp;icy;&amp;icy; - &amp;fcy;&amp;ocy;&amp;tcy;&amp;ocy;, &amp;ocy;&amp;pcy;&amp;icy;&amp;scy;&amp;a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Геодезическая дуга 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Струве</a:t>
            </a:r>
            <a:endParaRPr lang="ru-RU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20512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историческое</a:t>
            </a:r>
            <a:r>
              <a:rPr lang="ru-RU" sz="2800" b="1" dirty="0" smtClean="0"/>
              <a:t> </a:t>
            </a:r>
          </a:p>
          <a:p>
            <a:pPr algn="ctr"/>
            <a:r>
              <a:rPr lang="ru-RU" sz="2800" b="1" dirty="0" smtClean="0"/>
              <a:t>Измерение дуги Струве рассматривается как одно из важнейших событий в развитии астрономии, геодезии и картографии. </a:t>
            </a:r>
            <a:br>
              <a:rPr lang="ru-RU" sz="2800" b="1" dirty="0" smtClean="0"/>
            </a:br>
            <a:endParaRPr lang="ru-RU" sz="2800" b="1" dirty="0" smtClean="0"/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общественное и международное </a:t>
            </a:r>
          </a:p>
          <a:p>
            <a:pPr algn="ctr"/>
            <a:r>
              <a:rPr lang="ru-RU" sz="2800" b="1" dirty="0" smtClean="0"/>
              <a:t>Градусные измерения были «большой наукой» 18—19 вв., они способствовали активным международным контактам ученых, военных и государственных деятелей, в том числе монархов. Проведение градусных измерений свидетельствовало о возможностях государства, поднимало его политический и военный престиж. 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858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Признание объектом культуры всемирного значения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92935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Дуга Струве перестала быть геодезическим инструментом, появились новые (спутниковые) методы измерений, дающие куда более точные параметры. Но она не утратила своего исторического и культурного значения, причем мирового уровня.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 предложением придания Дуге статуса </a:t>
            </a:r>
            <a:r>
              <a:rPr lang="ru-RU" dirty="0" err="1" smtClean="0"/>
              <a:t>пямятника</a:t>
            </a:r>
            <a:r>
              <a:rPr lang="ru-RU" dirty="0" smtClean="0"/>
              <a:t> всемирного наследия впервые выступили финны. Ведь в Финляндии еще с XIX века все точки Дуги Струве были обследованы неоднократно, их у них очень много — около шести-семи десятков.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 этим предложением в 1993 году финские ученые приехали в Тартуский университет в Эстонии, на конференцию, посвященную 200-летию Струве. Их предложение было включено в итоговую резолюцию этой конференции. Затем идея была поддержана Международным астрономическим союзом, а затем Международной федерацией геодезистов.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 ходе работы над проектом по включению дуги Струве в список Юнеско, которая длилась 8 лет, в каждой стране были предприняты специальные поисково-геодезические работы по обнаружению первоначальных пунктов. Собиралась, структурировалась и приводилась к единообразию вся информация из всех стран Дуги Струве. Каждый национальный пакет итоговых документов был подписан представителем правительства. Работа была завершена в 2004 году. Тогда же был создан специальный Международный Комитет, представляющий собой наднациональный механизм управления Дугой Струве.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ГДС принадлежит историческому ряду предшествовавших и последующих градусных измерений. Основаниями для признания за Дугой Струве статуса «выдающейся всемирной ценности» послужили следующие критерии: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 огромный географический охват.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точность результатов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аспект международного сотрудничества.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Дуга Струве – это важное свидетельство взаимодействия ученых разных стран, а также сотрудничества правителей и монархов во имя научных целей. В частности, для того, чтобы сделать такое измерение, необходимо было использовать лучшие на тот момент в мире инструменты. Их изготавливали в Германии. Теоретическая часть измерений разрабатывалась немецкими и французскими учеными.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Дуга Струве — уникальный элемент Списка Всемирного наследия, поскольку, во-первых, это международный памятник, «затрагивающий интересы» 10 государств; а во-вторых, потому, что до 2005 г. в Списке не было объектов, столь тесно связанных с проблематикой геодезии и картографии. 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643999" cy="561106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571769"/>
                <a:gridCol w="1714512"/>
                <a:gridCol w="1214446"/>
                <a:gridCol w="3143272"/>
              </a:tblGrid>
              <a:tr h="51308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Перуанская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(1735-1744 гг.)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3°7′3″ 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61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Шведская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1801-1803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1°37′20″ 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7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Ост-Индская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1802-1874 гг.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23°49′24″ 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Англо-французская и Ост-Индская дуги имеют сопоставимую протяженность, но измерялись они значительно дольше. </a:t>
                      </a:r>
                      <a:endParaRPr lang="ru-RU" b="1" dirty="0"/>
                    </a:p>
                  </a:txBody>
                  <a:tcPr/>
                </a:tc>
              </a:tr>
              <a:tr h="160400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Англо-французская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1792-1854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22°9′44″ 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222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Русско-Скандинавская (Струве)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1816-1851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25°20′8″</a:t>
                      </a:r>
                      <a:endParaRPr lang="ru-RU" b="1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61396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Голштинская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1820-1823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1°31′53″ 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Ганноверская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1821-1824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2°0′57″ 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Прусская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1831-1834 гг.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1°30′29″ 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Южноафриканская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1842-1852 гг.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4°36′48″ </a:t>
                      </a:r>
                      <a:endParaRPr lang="ru-RU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Сравнительная таблица с данными о длинах измеренных дуг главнейших градусных измерений по меридианам, проводимых в 19 веке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Значение для России 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 Дуга Струве — первое измерение фигуры Земли в истории России, а по результатам — крупное национальное достижение. Это культурное наследие наших великих предков.</a:t>
            </a:r>
            <a:endParaRPr lang="ru-RU" sz="4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Популяризация Дуги 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 2006 году в Белоруссии была введена в обращение памятная серебряная монета номиналом в 20 рублей. Монета квадратная. В Молдове также выпущена памятная серебряная монета достоинством в 50 лей.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В Беларуси создается туристический маршрут по объектам Геодезической Дуги Струве. В Эстонии и Белоруссии создаются музеи. В некоторых странах были выпущены почтовые сувениры.</a:t>
            </a:r>
            <a:endParaRPr lang="ru-RU" sz="3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racurs.ru/wiki/images/thumb/1/1a/%D0%9C%D0%BE%D0%BD%D0%B5%D1%82%D0%B0.jpg/200px-%D0%9C%D0%BE%D0%BD%D0%B5%D1%82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1905000" cy="190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4278" name="Picture 6" descr="http://www.racurs.ru/wiki/images/thumb/9/9c/%D0%9C%D0%BE%D0%BD%D0%B5%D1%82%D0%B0_%D0%BE%D1%80%D0%B5%D0%BB.jpg/200px-%D0%9C%D0%BE%D0%BD%D0%B5%D1%82%D0%B0_%D0%BE%D1%80%D0%B5%D0%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214554"/>
            <a:ext cx="1905000" cy="190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4280" name="Picture 8" descr="http://www.racurs.ru/wiki/images/d/d9/%D0%9C%D0%BE%D0%BD%D0%B5%D1%82%D0%B0_%D0%9C%D0%BE%D0%BB%D0%B4%D0%BE%D0%B2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000372"/>
            <a:ext cx="1905000" cy="190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0" y="2786058"/>
            <a:ext cx="2571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Памятная серебряная монета Беларуси 20 руб., аверс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572008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Памятная серебряная монета Беларуси 20 руб., реверс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5357826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Памятная серебряная монета Молдовы, 50 лей, реверс</a:t>
            </a:r>
            <a:endParaRPr lang="ru-RU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upload.wikimedia.org/wikipedia/commons/thumb/2/27/Struve_Geodetic_Arc-zoom-ru.svg/220px-Struve_Geodetic_Arc-zoom-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4929222" cy="6286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29256" y="457200"/>
            <a:ext cx="3500462" cy="51149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Дуга Струве на современной </a:t>
            </a:r>
            <a:r>
              <a:rPr lang="ru-RU" sz="3200" b="1" dirty="0" smtClean="0">
                <a:hlinkClick r:id="rId3" tooltip="Политическая карта"/>
              </a:rPr>
              <a:t>политической карте</a:t>
            </a:r>
            <a:r>
              <a:rPr lang="ru-RU" sz="3200" b="1" dirty="0" smtClean="0"/>
              <a:t>. Красными точками обозначены сохранившиеся пункты</a:t>
            </a:r>
            <a:endParaRPr lang="ru-RU" sz="32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s://upload.wikimedia.org/wikipedia/commons/thumb/e/e6/%D0%94%D1%83%D0%B3%D0%B0_%D0%A1%D1%82%D1%80%D1%83%D0%B2%D0%B51.jpg/220px-%D0%94%D1%83%D0%B3%D0%B0_%D0%A1%D1%82%D1%80%D1%83%D0%B2%D0%B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57232"/>
            <a:ext cx="4286248" cy="45720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628" y="457200"/>
            <a:ext cx="3987924" cy="52578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Самый южный пункт дуги Струве в селе </a:t>
            </a:r>
            <a:r>
              <a:rPr lang="ru-RU" b="1" dirty="0" smtClean="0">
                <a:hlinkClick r:id="rId3" tooltip="Старая Некрасовка (Одесская область)"/>
              </a:rPr>
              <a:t>Старая </a:t>
            </a:r>
            <a:r>
              <a:rPr lang="ru-RU" b="1" dirty="0" err="1" smtClean="0">
                <a:hlinkClick r:id="rId3" tooltip="Старая Некрасовка (Одесская область)"/>
              </a:rPr>
              <a:t>Некрасовка</a:t>
            </a:r>
            <a:r>
              <a:rPr lang="ru-RU" b="1" dirty="0" smtClean="0"/>
              <a:t> (</a:t>
            </a:r>
            <a:r>
              <a:rPr lang="ru-RU" b="1" dirty="0" smtClean="0">
                <a:hlinkClick r:id="rId4" tooltip="Одесская область"/>
              </a:rPr>
              <a:t>Одесская область</a:t>
            </a:r>
            <a:r>
              <a:rPr lang="ru-RU" b="1" dirty="0" smtClean="0"/>
              <a:t>), </a:t>
            </a:r>
            <a:r>
              <a:rPr lang="ru-RU" b="1" dirty="0" smtClean="0">
                <a:hlinkClick r:id="rId5" tooltip="Украина"/>
              </a:rPr>
              <a:t>Украина</a:t>
            </a:r>
            <a:endParaRPr lang="ru-RU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143504" y="457200"/>
            <a:ext cx="3845048" cy="5186378"/>
          </a:xfrm>
        </p:spPr>
        <p:txBody>
          <a:bodyPr/>
          <a:lstStyle/>
          <a:p>
            <a:pPr algn="ctr"/>
            <a:r>
              <a:rPr lang="ru-RU" b="1" dirty="0" smtClean="0"/>
              <a:t>Пункт «Точка Z» в России, </a:t>
            </a:r>
            <a:br>
              <a:rPr lang="ru-RU" b="1" dirty="0" smtClean="0"/>
            </a:br>
            <a:r>
              <a:rPr lang="ru-RU" b="1" dirty="0" smtClean="0"/>
              <a:t>на острове </a:t>
            </a:r>
            <a:r>
              <a:rPr lang="ru-RU" b="1" dirty="0" err="1" smtClean="0"/>
              <a:t>Гогланд</a:t>
            </a:r>
            <a:endParaRPr lang="ru-RU" b="1" dirty="0"/>
          </a:p>
        </p:txBody>
      </p:sp>
      <p:pic>
        <p:nvPicPr>
          <p:cNvPr id="33796" name="Picture 4" descr="https://upload.wikimedia.org/wikipedia/commons/thumb/3/3a/GoglandZ.jpg/220px-Goglan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4071966" cy="46434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Что это такое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6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26893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Геодезическая дуга Струве — это цепь старых триангуляционных пунктов, ориентированная с севера на юг, и следующая примерно вдоль 25-градусного меридиана восточной долготы.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Первоначально «дуга» состояла из 265 триангуляционных пунктов, расположенных в вершинах 258 треугольников, имеющих общую сторону. 13 пунктов были основными и представляли из себя совмещенные астрономо-геодезические пункты, в них были сделаны астрономические определения широт и азимутов.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Опорные точки этой триангуляционной сети были маркированы на местности самым разным образом: выдолбленными в скалах углублениями, железными крестами, пирамидами из камней или специально установленными обелисками. Часто их помечали кирпичом из песчаника, заложенным на дно ямы, иногда это был гранитный куб с полостью, залитой свинцом, положенный в яму с булыжниками. Конечные точки Дуги были закреплены монументами.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ГДС создавалась в качестве геодезического инструмента для </a:t>
            </a:r>
            <a:r>
              <a:rPr lang="ru-RU" sz="1800" b="1" dirty="0" smtClean="0">
                <a:hlinkClick r:id="rId2"/>
              </a:rPr>
              <a:t>градусного измерения</a:t>
            </a:r>
            <a:r>
              <a:rPr lang="ru-RU" sz="1800" b="1" dirty="0" smtClean="0"/>
              <a:t> дуги меридиана с целью уточнения формы Земли. </a:t>
            </a:r>
            <a:br>
              <a:rPr lang="ru-RU" sz="1800" b="1" dirty="0" smtClean="0"/>
            </a:br>
            <a:endParaRPr lang="ru-RU" sz="18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071546"/>
            <a:ext cx="4000528" cy="5000660"/>
          </a:xfrm>
        </p:spPr>
        <p:txBody>
          <a:bodyPr/>
          <a:lstStyle/>
          <a:p>
            <a:pPr algn="ctr"/>
            <a:r>
              <a:rPr lang="ru-RU" b="1" dirty="0" smtClean="0"/>
              <a:t>г. </a:t>
            </a:r>
            <a:r>
              <a:rPr lang="ru-RU" b="1" dirty="0" err="1" smtClean="0">
                <a:hlinkClick r:id="rId2" tooltip="Щекотск (страница отсутствует)"/>
              </a:rPr>
              <a:t>Щекотск</a:t>
            </a:r>
            <a:r>
              <a:rPr lang="ru-RU" b="1" dirty="0" smtClean="0"/>
              <a:t>, </a:t>
            </a:r>
            <a:r>
              <a:rPr lang="ru-RU" b="1" dirty="0" smtClean="0">
                <a:hlinkClick r:id="rId3" tooltip="Ивановский район (Брестская область)"/>
              </a:rPr>
              <a:t>Ивановский район</a:t>
            </a:r>
            <a:r>
              <a:rPr lang="ru-RU" b="1" dirty="0" smtClean="0"/>
              <a:t>, </a:t>
            </a:r>
            <a:r>
              <a:rPr lang="ru-RU" b="1" dirty="0" smtClean="0">
                <a:hlinkClick r:id="rId4" tooltip="Белоруссия"/>
              </a:rPr>
              <a:t>Белоруссия</a:t>
            </a:r>
            <a:endParaRPr lang="ru-RU" b="1" dirty="0"/>
          </a:p>
        </p:txBody>
      </p:sp>
      <p:pic>
        <p:nvPicPr>
          <p:cNvPr id="35842" name="Picture 2" descr="https://upload.wikimedia.org/wikipedia/ru/thumb/e/e0/%D0%93%D0%B5%D0%BE%D0%B4%D0%B5%D0%B7%D0%B8%D1%87%D0%B5%D1%81%D0%BA%D0%B8%D0%B9_%D0%BF%D1%83%D0%BD%D0%BA%D1%82_%D0%A7%D0%B0%D0%BA%D1%83%D1%86%D0%BA.jpg/220px-%D0%93%D0%B5%D0%BE%D0%B4%D0%B5%D0%B7%D0%B8%D1%87%D0%B5%D1%81%D0%BA%D0%B8%D0%B9_%D0%BF%D1%83%D0%BD%D0%BA%D1%82_%D0%A7%D0%B0%D0%BA%D1%83%D1%86%D0%B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642918"/>
            <a:ext cx="3500462" cy="49292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457200"/>
            <a:ext cx="4345114" cy="5186378"/>
          </a:xfrm>
        </p:spPr>
        <p:txBody>
          <a:bodyPr/>
          <a:lstStyle/>
          <a:p>
            <a:pPr algn="ctr"/>
            <a:r>
              <a:rPr lang="ru-RU" b="1" dirty="0" smtClean="0"/>
              <a:t>Пункт в селе </a:t>
            </a:r>
            <a:r>
              <a:rPr lang="ru-RU" b="1" dirty="0" err="1" smtClean="0">
                <a:hlinkClick r:id="rId2" tooltip="Рудь (Молдавия)"/>
              </a:rPr>
              <a:t>Рудь</a:t>
            </a:r>
            <a:r>
              <a:rPr lang="ru-RU" b="1" dirty="0" smtClean="0"/>
              <a:t>, </a:t>
            </a:r>
            <a:r>
              <a:rPr lang="ru-RU" b="1" dirty="0" smtClean="0">
                <a:hlinkClick r:id="rId3" tooltip="Молдавия"/>
              </a:rPr>
              <a:t>Молдавия</a:t>
            </a:r>
            <a:endParaRPr lang="ru-RU" b="1" dirty="0"/>
          </a:p>
        </p:txBody>
      </p:sp>
      <p:pic>
        <p:nvPicPr>
          <p:cNvPr id="36866" name="Picture 2" descr="https://upload.wikimedia.org/wikipedia/ru/thumb/6/60/Struve_rudi_moldova.jpg/220px-Struve_rudi_mold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00042"/>
            <a:ext cx="3786214" cy="46434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5000636"/>
            <a:ext cx="9144000" cy="1857364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2014 </a:t>
            </a:r>
            <a:r>
              <a:rPr lang="ru-RU" b="0" dirty="0" smtClean="0">
                <a:solidFill>
                  <a:schemeClr val="tx1"/>
                </a:solidFill>
              </a:rPr>
              <a:t>г.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Спасибо за внимание!</a:t>
            </a:r>
            <a:endParaRPr lang="ru-RU" sz="6000" b="1" dirty="0">
              <a:solidFill>
                <a:srgbClr val="FFFF00"/>
              </a:solidFill>
            </a:endParaRPr>
          </a:p>
        </p:txBody>
      </p:sp>
      <p:pic>
        <p:nvPicPr>
          <p:cNvPr id="34818" name="Picture 2" descr="&amp;Icy;&amp;vcy;&amp;acy;&amp;ncy;&amp;ocy;&amp;vcy;&amp;scy;&amp;kcy;&amp;icy;&amp;jcy; &amp;rcy;&amp;acy;&amp;jcy;&amp;ocy;&amp;ncy; &amp;dcy;&amp;iecy;&amp;rcy;&amp;iecy;&amp;vcy;&amp;ncy;&amp;icy; &amp;Icy;&amp;vcy;&amp;acy;&amp;ncy;&amp;ocy;&amp;vcy;&amp;scy;&amp;kcy;&amp;ocy;&amp;gcy;&amp;ocy; &amp;rcy;&amp;acy;&amp;jcy;&amp;ocy;&amp;ncy;&amp;acy;: &amp;pcy;&amp;acy;&amp;mcy;&amp;yacy;&amp;tcy;&amp;ncy;&amp;icy;&amp;kcy;&amp;icy; &amp;icy; &amp;tcy;&amp;ucy;&amp;rcy;&amp;icy;&amp;scy;&amp;tcy;&amp;icy;&amp;chcy;&amp;iecy;&amp;scy;&amp;kcy;&amp;icy;&amp;iecy; &amp;ocy;&amp;bcy;&amp;hardcy;&amp;iecy;&amp;kcy;&amp;t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142984"/>
            <a:ext cx="5715000" cy="381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Протяженность</a:t>
            </a:r>
            <a:r>
              <a:rPr lang="ru-RU" sz="6000" b="1" dirty="0" smtClean="0"/>
              <a:t> </a:t>
            </a:r>
            <a:br>
              <a:rPr lang="ru-RU" sz="6000" b="1" dirty="0" smtClean="0"/>
            </a:b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Сеть геодезических треугольников протянулась на 2820 км и образовала дугу, покрывающую угол 25 градусов 20 минут (1/14 часть окружности Земли).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Дуга берет начало от «Пункта </a:t>
            </a:r>
            <a:r>
              <a:rPr lang="ru-RU" dirty="0" err="1" smtClean="0"/>
              <a:t>Фугленес</a:t>
            </a:r>
            <a:r>
              <a:rPr lang="ru-RU" dirty="0" smtClean="0"/>
              <a:t>», лежащего на побережье Баренцева моря, недалеко от норвежского города </a:t>
            </a:r>
            <a:r>
              <a:rPr lang="ru-RU" dirty="0" err="1" smtClean="0"/>
              <a:t>Хаммерфест</a:t>
            </a:r>
            <a:r>
              <a:rPr lang="ru-RU" dirty="0" smtClean="0"/>
              <a:t> (70° северной широты), далее следует на юг (проходит немного восточнее Хельсинки, Таллинна, Риги и Вильнюса, и существенно западнее – Минска и Киева, далее близ Кишинева), и заканчивается недалеко от побережья Черного моря, на крайнем юго-западе Украины, в районе Измаила – «Пункт </a:t>
            </a:r>
            <a:r>
              <a:rPr lang="ru-RU" dirty="0" err="1" smtClean="0"/>
              <a:t>Старо-Некрасовка</a:t>
            </a:r>
            <a:r>
              <a:rPr lang="ru-RU" dirty="0" smtClean="0"/>
              <a:t>» (45° северной широты).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Геодезическое и историческое подразделение дуги Струве на части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Вся дуга разделена на две главные геодезические части: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Южная дуга, между </a:t>
            </a:r>
            <a:r>
              <a:rPr lang="ru-RU" dirty="0" err="1" smtClean="0"/>
              <a:t>Старо-Некрасовкой</a:t>
            </a:r>
            <a:r>
              <a:rPr lang="ru-RU" dirty="0" smtClean="0"/>
              <a:t>, 45°20' и </a:t>
            </a:r>
            <a:r>
              <a:rPr lang="ru-RU" dirty="0" err="1" smtClean="0"/>
              <a:t>Гогландом</a:t>
            </a:r>
            <a:r>
              <a:rPr lang="ru-RU" dirty="0" smtClean="0"/>
              <a:t>, 60°05', протяженностью 14°45'.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Северная дуга между </a:t>
            </a:r>
            <a:r>
              <a:rPr lang="ru-RU" dirty="0" err="1" smtClean="0"/>
              <a:t>Гогландом</a:t>
            </a:r>
            <a:r>
              <a:rPr lang="ru-RU" dirty="0" smtClean="0"/>
              <a:t>, 60°05' и </a:t>
            </a:r>
            <a:r>
              <a:rPr lang="ru-RU" dirty="0" err="1" smtClean="0"/>
              <a:t>Фугленесом</a:t>
            </a:r>
            <a:r>
              <a:rPr lang="ru-RU" dirty="0" smtClean="0"/>
              <a:t>, 70°40', протяженностью 10°35'.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 момент создания Дуга пролегала по территории двух государств — Российской империи и унии Швеции и Норвегии. Соответственно, выделяют: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Русскую дугу, протяженностью 20°30', между широтами 45°20' и 65°50' — от южной точки на Дунае до городка </a:t>
            </a:r>
            <a:r>
              <a:rPr lang="ru-RU" dirty="0" err="1" smtClean="0"/>
              <a:t>Торнио</a:t>
            </a:r>
            <a:r>
              <a:rPr lang="ru-RU" dirty="0" smtClean="0"/>
              <a:t> в Финляндии (ранее гарнизонный город Российской империи).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Скандинавскую дугу, протяженностью 4°50', между широтами 65°50' и 70°40' — между </a:t>
            </a:r>
            <a:r>
              <a:rPr lang="ru-RU" dirty="0" err="1" smtClean="0"/>
              <a:t>Торнио</a:t>
            </a:r>
            <a:r>
              <a:rPr lang="ru-RU" dirty="0" smtClean="0"/>
              <a:t> и </a:t>
            </a:r>
            <a:r>
              <a:rPr lang="ru-RU" dirty="0" err="1" smtClean="0"/>
              <a:t>Фугленесом</a:t>
            </a:r>
            <a:r>
              <a:rPr lang="ru-RU" dirty="0" smtClean="0"/>
              <a:t>, конечной северной точкой.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8581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Струве и </a:t>
            </a:r>
            <a:r>
              <a:rPr lang="ru-RU" sz="6000" b="1" dirty="0" err="1" smtClean="0">
                <a:solidFill>
                  <a:srgbClr val="FFFF00"/>
                </a:solidFill>
              </a:rPr>
              <a:t>Теннер</a:t>
            </a:r>
            <a:r>
              <a:rPr lang="ru-RU" sz="6000" b="1" dirty="0" smtClean="0">
                <a:solidFill>
                  <a:srgbClr val="FFFF00"/>
                </a:solidFill>
              </a:rPr>
              <a:t>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857232"/>
            <a:ext cx="5919798" cy="5500725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4900" dirty="0" smtClean="0"/>
              <a:t>Руководителями работ по измерению дуги были наши выдающиеся соотечественники — астроном, академик и профессор, первый директор Пулковской обсерватории, учредитель Русского географического общества Василий Яковлевич (Фридрих Георг Вильгельм) </a:t>
            </a:r>
            <a:r>
              <a:rPr lang="ru-RU" sz="4900" dirty="0" smtClean="0">
                <a:hlinkClick r:id="rId2"/>
              </a:rPr>
              <a:t>Струве</a:t>
            </a:r>
            <a:r>
              <a:rPr lang="ru-RU" sz="4900" dirty="0" smtClean="0"/>
              <a:t> и военный геодезист полковник (а затем генерал-лейтенант) Карл Иванович (Карл Фридрих) </a:t>
            </a:r>
            <a:r>
              <a:rPr lang="ru-RU" sz="4900" dirty="0" err="1" smtClean="0">
                <a:hlinkClick r:id="rId3"/>
              </a:rPr>
              <a:t>Теннер</a:t>
            </a:r>
            <a:r>
              <a:rPr lang="ru-RU" sz="4900" dirty="0" smtClean="0"/>
              <a:t>. </a:t>
            </a:r>
          </a:p>
          <a:p>
            <a:pPr algn="ctr"/>
            <a:endParaRPr lang="ru-RU" sz="4900" dirty="0" smtClean="0"/>
          </a:p>
          <a:p>
            <a:pPr algn="ctr"/>
            <a:r>
              <a:rPr lang="ru-RU" sz="4900" dirty="0" smtClean="0"/>
              <a:t>Работы, относящиеся к Русской дуге, были выполнены под эгидой Петербургской академии Наук при содействии Пулковской и </a:t>
            </a:r>
            <a:r>
              <a:rPr lang="ru-RU" sz="4900" dirty="0" err="1" smtClean="0"/>
              <a:t>Дерптской</a:t>
            </a:r>
            <a:r>
              <a:rPr lang="ru-RU" sz="4900" dirty="0" smtClean="0"/>
              <a:t> (она же Тартуская) обсерваторий. </a:t>
            </a:r>
          </a:p>
          <a:p>
            <a:pPr algn="ctr"/>
            <a:endParaRPr lang="ru-RU" sz="4900" dirty="0" smtClean="0"/>
          </a:p>
          <a:p>
            <a:pPr algn="ctr"/>
            <a:r>
              <a:rPr lang="ru-RU" sz="4900" dirty="0" smtClean="0"/>
              <a:t>Измерения на Скандинавской дуге выполнялись с одобрения короля Швеции и Норвегии Оскара I, совместными силами шведских, норвежских и российских геодезистов и офицеров при содействии астрономов Пулковской обсерватории. </a:t>
            </a:r>
          </a:p>
          <a:p>
            <a:pPr algn="ctr"/>
            <a:endParaRPr lang="ru-RU" sz="4900" dirty="0" smtClean="0"/>
          </a:p>
          <a:p>
            <a:pPr algn="ctr"/>
            <a:r>
              <a:rPr lang="ru-RU" sz="4900" dirty="0" smtClean="0"/>
              <a:t>Все результаты полевых съемок подвергались тщательному анализу самим В. Я. Струве. Ввиду огромной роли, которую В.Я. Струве сыграл как научный руководитель всех измерений и последующих вычислений, в настоящее время дуга носит название «Геодезическая дуга Струве». </a:t>
            </a:r>
          </a:p>
          <a:p>
            <a:pPr algn="ctr"/>
            <a:endParaRPr lang="ru-RU" dirty="0"/>
          </a:p>
        </p:txBody>
      </p:sp>
      <p:pic>
        <p:nvPicPr>
          <p:cNvPr id="46082" name="Picture 2" descr="http://www.racurs.ru/wiki/images/thumb/b/bc/%D0%A1%D1%82%D1%80%D1%83%D0%B2%D0%B5_2.jpg/180px-%D0%A1%D1%82%D1%80%D1%83%D0%B2%D0%B5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000240"/>
            <a:ext cx="2786082" cy="3357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История измерений 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dirty="0" smtClean="0"/>
              <a:t> Работа по закладке геодезических пунктов наблюдения началась в 1816 году и длилась 40 лет. 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 Финансирование велось на средства, дарованные императорами, сначала Александром I, а главным образом, Николаем I. </a:t>
            </a:r>
            <a:br>
              <a:rPr lang="ru-RU" sz="4000" dirty="0" smtClean="0"/>
            </a:b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Современное состояние 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В силу геополитических преобразований большая часть дуги Струве расположена вне территории России. 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В настоящее время дуга Струве пересекает 10 стран (Норвегия, Швеция, Финляндия, Россия, Эстония, Латвия, Литва, Беларусь, Украина, Молдова). 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Большинство пунктов Дуги разрушились, поэтому в список охраняемых объектов ЮНЕСКО включено всего 34 пункта (наиболее сохранившиеся). В это число вошли только 7 основных пунктов - обсерваторий. До сих пор не исследованы местоположения основных пунктов на территории Украины и Молдовы. 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По иронии судьбы России, которая была инициатором и создателем Геодезической дуги Струве, принадлежит всего два пункта. Оба находятся на острове </a:t>
            </a:r>
            <a:r>
              <a:rPr lang="ru-RU" sz="1800" dirty="0" err="1" smtClean="0"/>
              <a:t>Гогланд</a:t>
            </a:r>
            <a:r>
              <a:rPr lang="ru-RU" sz="1800" dirty="0" smtClean="0"/>
              <a:t> в Финском заливе в 180 км от Санкт-Петербурга – это «Пункт </a:t>
            </a:r>
            <a:r>
              <a:rPr lang="ru-RU" sz="1800" dirty="0" err="1" smtClean="0"/>
              <a:t>Мякипяллюс</a:t>
            </a:r>
            <a:r>
              <a:rPr lang="ru-RU" sz="1800" dirty="0" smtClean="0"/>
              <a:t>» и «Точка Z». Точка Z является астрономическим пунктом (одним из 13) и ключевым пунктом, связывающим две континентальные цепи — северную и южную. </a:t>
            </a:r>
          </a:p>
          <a:p>
            <a:pPr algn="ctr">
              <a:buNone/>
            </a:pPr>
            <a:endParaRPr lang="ru-RU" sz="1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32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Современное состояние 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26626" name="Picture 2" descr="http://www.racurs.ru/wiki/images/thumb/a/af/%D0%93%D0%94%D0%A1_%D1%81%D1%82%D1%80%D0%B0%D0%BD%D1%8B.jpg/144px-%D0%93%D0%94%D0%A1_%D1%81%D1%82%D1%80%D0%B0%D0%BD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3929090" cy="49292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357158" y="5572140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ГДС на современной политической карте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6628" name="Picture 4" descr="http://www.racurs.ru/wiki/images/thumb/7/70/%D0%93%D0%BE%D0%B3%D0%BB%D0%B0%D0%BD%D0%B4.jpg/200px-%D0%93%D0%BE%D0%B3%D0%BB%D0%B0%D0%BD%D0%B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4143404" cy="49292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" name="Прямоугольник 17"/>
          <p:cNvSpPr/>
          <p:nvPr/>
        </p:nvSpPr>
        <p:spPr>
          <a:xfrm>
            <a:off x="285720" y="5857892"/>
            <a:ext cx="4071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О. </a:t>
            </a:r>
            <a:r>
              <a:rPr lang="ru-RU" sz="2000" b="1" dirty="0" err="1" smtClean="0">
                <a:solidFill>
                  <a:schemeClr val="bg1"/>
                </a:solidFill>
              </a:rPr>
              <a:t>Гогланд</a:t>
            </a:r>
            <a:r>
              <a:rPr lang="ru-RU" sz="2000" b="1" dirty="0" smtClean="0">
                <a:solidFill>
                  <a:schemeClr val="bg1"/>
                </a:solidFill>
              </a:rPr>
              <a:t> (Россия)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6630" name="Picture 6" descr="http://www.racurs.ru/wiki/images/thumb/2/26/%D0%93%D0%BE%D0%B3%D0%BB%D0%B0%D0%BD%D0%B4_Z.jpg/200px-%D0%93%D0%BE%D0%B3%D0%BB%D0%B0%D0%BD%D0%B4_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428736"/>
            <a:ext cx="4000528" cy="48577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857752" y="5643578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О. </a:t>
            </a:r>
            <a:r>
              <a:rPr lang="ru-RU" sz="2000" b="1" dirty="0" err="1" smtClean="0">
                <a:solidFill>
                  <a:schemeClr val="bg1"/>
                </a:solidFill>
              </a:rPr>
              <a:t>Гогланд</a:t>
            </a:r>
            <a:r>
              <a:rPr lang="ru-RU" sz="2000" b="1" dirty="0" smtClean="0">
                <a:solidFill>
                  <a:schemeClr val="bg1"/>
                </a:solidFill>
              </a:rPr>
              <a:t>, астрономический пункт «Точка Z» (Россия)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6632" name="Picture 8" descr="http://www.racurs.ru/wiki/images/thumb/b/b5/%D0%9C%D1%8F%D0%BA%D0%B8%D0%BF%D1%8F%D0%BB%D0%BB%D1%8E%D1%81.jpg/200px-%D0%9C%D1%8F%D0%BA%D0%B8%D0%BF%D1%8F%D0%BB%D0%BB%D1%8E%D1%8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428736"/>
            <a:ext cx="4000528" cy="49292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2" name="Прямоугольник 21"/>
          <p:cNvSpPr/>
          <p:nvPr/>
        </p:nvSpPr>
        <p:spPr>
          <a:xfrm>
            <a:off x="4857752" y="5572140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О. </a:t>
            </a:r>
            <a:r>
              <a:rPr lang="ru-RU" sz="2000" b="1" dirty="0" err="1" smtClean="0"/>
              <a:t>Гогланд</a:t>
            </a:r>
            <a:r>
              <a:rPr lang="ru-RU" sz="2000" b="1" dirty="0" smtClean="0"/>
              <a:t>, геодезический пункт </a:t>
            </a:r>
            <a:r>
              <a:rPr lang="ru-RU" sz="2000" b="1" dirty="0" err="1" smtClean="0"/>
              <a:t>Мякипяллюс</a:t>
            </a:r>
            <a:r>
              <a:rPr lang="ru-RU" sz="2000" b="1" dirty="0" smtClean="0"/>
              <a:t> (Россия) </a:t>
            </a:r>
            <a:endParaRPr lang="ru-RU" sz="20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Значение 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9144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научное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b="1" dirty="0" smtClean="0"/>
              <a:t>К моменту начала создания ГДС у ученых уже сложилось представление о форме Земли как о двуосном эллипсоиде. Цель измерения Дуги Струве и других градусных измерений, активно проводимых в 19 веке, сводилась к уточнению величин экваториального радиуса и сжатия Земли. </a:t>
            </a:r>
          </a:p>
          <a:p>
            <a:pPr algn="ctr"/>
            <a:r>
              <a:rPr lang="ru-RU" b="1" dirty="0" smtClean="0"/>
              <a:t>ГДС востребовалась во всех исследованиях фигуры Земли, проводившихся методом сопоставления астрономо-геодезических дуг. Уже в 1853—1854 гг. на основе русского и английского (в Индии) измерений Струве вывел предварительный результат вычисления наиболее вероятных размеров Земли, ставших в истории геодезической науки самым первым «попаданием» в точные параметры общеземного двухосного эллипсоида вращения. </a:t>
            </a:r>
            <a:br>
              <a:rPr lang="ru-RU" b="1" dirty="0" smtClean="0"/>
            </a:br>
            <a:endParaRPr lang="ru-RU" b="1" dirty="0" smtClean="0"/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практическое</a:t>
            </a:r>
            <a:r>
              <a:rPr lang="ru-RU" sz="2000" b="1" i="1" dirty="0" smtClean="0"/>
              <a:t> </a:t>
            </a:r>
          </a:p>
          <a:p>
            <a:pPr algn="ctr"/>
            <a:r>
              <a:rPr lang="ru-RU" b="1" dirty="0" smtClean="0"/>
              <a:t>Помимо научного у ГДС было и практическое назначение — польза для национальной картографии. Триангуляционный каркас градусных измерений имел даже излишнюю точность для передачи координат, которые служили математической основой </a:t>
            </a:r>
            <a:r>
              <a:rPr lang="ru-RU" b="1" dirty="0" err="1" smtClean="0"/>
              <a:t>военнотопографических</a:t>
            </a:r>
            <a:r>
              <a:rPr lang="ru-RU" b="1" dirty="0" smtClean="0"/>
              <a:t> и навигационных карт. </a:t>
            </a:r>
            <a:br>
              <a:rPr lang="ru-RU" b="1" dirty="0" smtClean="0"/>
            </a:br>
            <a:endParaRPr lang="ru-RU" b="1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</TotalTime>
  <Words>1439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Слайд 1</vt:lpstr>
      <vt:lpstr>Что это такое  </vt:lpstr>
      <vt:lpstr>Протяженность  </vt:lpstr>
      <vt:lpstr>Геодезическое и историческое подразделение дуги Струве на части </vt:lpstr>
      <vt:lpstr>Струве и Теннер  </vt:lpstr>
      <vt:lpstr>История измерений  </vt:lpstr>
      <vt:lpstr>Современное состояние </vt:lpstr>
      <vt:lpstr>Современное состояние </vt:lpstr>
      <vt:lpstr>Значение  </vt:lpstr>
      <vt:lpstr>Слайд 10</vt:lpstr>
      <vt:lpstr>Признание объектом культуры всемирного значения  </vt:lpstr>
      <vt:lpstr>Слайд 12</vt:lpstr>
      <vt:lpstr>Сравнительная таблица с данными о длинах измеренных дуг главнейших градусных измерений по меридианам, проводимых в 19 веке</vt:lpstr>
      <vt:lpstr>Значение для России  </vt:lpstr>
      <vt:lpstr>Популяризация Дуги  </vt:lpstr>
      <vt:lpstr>Слайд 16</vt:lpstr>
      <vt:lpstr>Дуга Струве на современной политической карте. Красными точками обозначены сохранившиеся пункты</vt:lpstr>
      <vt:lpstr>Самый южный пункт дуги Струве в селе Старая Некрасовка (Одесская область), Украина</vt:lpstr>
      <vt:lpstr>Пункт «Точка Z» в России,  на острове Гогланд</vt:lpstr>
      <vt:lpstr>г. Щекотск, Ивановский район, Белоруссия</vt:lpstr>
      <vt:lpstr>Пункт в селе Рудь, Молдавия</vt:lpstr>
      <vt:lpstr> 2014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Крестовые походы</dc:title>
  <dc:creator>Лиза</dc:creator>
  <cp:lastModifiedBy>Лиза</cp:lastModifiedBy>
  <cp:revision>36</cp:revision>
  <dcterms:created xsi:type="dcterms:W3CDTF">2014-11-12T08:14:17Z</dcterms:created>
  <dcterms:modified xsi:type="dcterms:W3CDTF">2015-01-17T16:36:16Z</dcterms:modified>
</cp:coreProperties>
</file>