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1" r:id="rId3"/>
    <p:sldId id="260" r:id="rId4"/>
    <p:sldId id="270" r:id="rId5"/>
    <p:sldId id="259" r:id="rId6"/>
    <p:sldId id="264" r:id="rId7"/>
    <p:sldId id="261" r:id="rId8"/>
    <p:sldId id="274" r:id="rId9"/>
    <p:sldId id="280" r:id="rId10"/>
    <p:sldId id="265" r:id="rId11"/>
    <p:sldId id="268" r:id="rId12"/>
    <p:sldId id="272" r:id="rId13"/>
    <p:sldId id="277" r:id="rId14"/>
    <p:sldId id="278" r:id="rId15"/>
    <p:sldId id="262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A7EDF"/>
    <a:srgbClr val="1F05DD"/>
    <a:srgbClr val="190EA6"/>
    <a:srgbClr val="8F7DFB"/>
    <a:srgbClr val="9900FF"/>
    <a:srgbClr val="F69382"/>
    <a:srgbClr val="AF0521"/>
    <a:srgbClr val="AB80F8"/>
    <a:srgbClr val="1A13A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0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59741-6E74-4CA8-9CC2-3EACE9993AEE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D23EB-D5F0-4B13-B5F3-B139FD3DA7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8099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D8515-6968-4A5F-91F8-26B3EEF859B1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B4612-9CB6-46E4-AB3A-4DB061F355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736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B4612-9CB6-46E4-AB3A-4DB061F3554A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21818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B4612-9CB6-46E4-AB3A-4DB061F3554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9226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B4612-9CB6-46E4-AB3A-4DB061F3554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2996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B4612-9CB6-46E4-AB3A-4DB061F3554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74995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B4612-9CB6-46E4-AB3A-4DB061F3554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9568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B4612-9CB6-46E4-AB3A-4DB061F3554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32016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B4612-9CB6-46E4-AB3A-4DB061F3554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9409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B4612-9CB6-46E4-AB3A-4DB061F3554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9896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B4612-9CB6-46E4-AB3A-4DB061F3554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5414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B4612-9CB6-46E4-AB3A-4DB061F3554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7668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B4612-9CB6-46E4-AB3A-4DB061F3554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0759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B4612-9CB6-46E4-AB3A-4DB061F3554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7661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B4612-9CB6-46E4-AB3A-4DB061F3554A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31884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B4612-9CB6-46E4-AB3A-4DB061F3554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4758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B4612-9CB6-46E4-AB3A-4DB061F3554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086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7F5E02A-73CB-44A6-8747-5FC5C6BA58D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D67D0E3-33C0-48E9-8C74-839C8281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E02A-73CB-44A6-8747-5FC5C6BA58D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D0E3-33C0-48E9-8C74-839C8281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E02A-73CB-44A6-8747-5FC5C6BA58D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D0E3-33C0-48E9-8C74-839C8281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E02A-73CB-44A6-8747-5FC5C6BA58D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D0E3-33C0-48E9-8C74-839C8281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E02A-73CB-44A6-8747-5FC5C6BA58D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D0E3-33C0-48E9-8C74-839C8281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E02A-73CB-44A6-8747-5FC5C6BA58D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D0E3-33C0-48E9-8C74-839C8281A8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E02A-73CB-44A6-8747-5FC5C6BA58D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D0E3-33C0-48E9-8C74-839C8281A8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E02A-73CB-44A6-8747-5FC5C6BA58D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D0E3-33C0-48E9-8C74-839C8281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E02A-73CB-44A6-8747-5FC5C6BA58D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D0E3-33C0-48E9-8C74-839C8281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7F5E02A-73CB-44A6-8747-5FC5C6BA58D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D67D0E3-33C0-48E9-8C74-839C8281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7F5E02A-73CB-44A6-8747-5FC5C6BA58D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D67D0E3-33C0-48E9-8C74-839C8281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3399"/>
            </a:gs>
            <a:gs pos="18000">
              <a:srgbClr val="FF6633"/>
            </a:gs>
            <a:gs pos="92000">
              <a:srgbClr val="A7E131"/>
            </a:gs>
            <a:gs pos="84000">
              <a:srgbClr val="FFFF00"/>
            </a:gs>
            <a:gs pos="100000">
              <a:srgbClr val="01A78F"/>
            </a:gs>
            <a:gs pos="100000">
              <a:schemeClr val="bg2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7F5E02A-73CB-44A6-8747-5FC5C6BA58D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D67D0E3-33C0-48E9-8C74-839C8281A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kuvmetodist.ucoz.ru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hkolazhizni.ru/" TargetMode="External"/><Relationship Id="rId5" Type="http://schemas.openxmlformats.org/officeDocument/2006/relationships/hyperlink" Target="http://www.bibliofond.ru/view.aspx" TargetMode="External"/><Relationship Id="rId4" Type="http://schemas.openxmlformats.org/officeDocument/2006/relationships/hyperlink" Target="http://mounoch8.ucoz.ru/publ/stati_&#1048;&#1085;&#1092;&#1086;&#1088;&#1084;&#1072;&#1094;&#1080;&#1086;&#1085;&#1085;&#1086;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052736"/>
            <a:ext cx="7056784" cy="4752528"/>
          </a:xfrm>
          <a:gradFill>
            <a:gsLst>
              <a:gs pos="0">
                <a:srgbClr val="DDEBCF"/>
              </a:gs>
              <a:gs pos="84000">
                <a:schemeClr val="bg1">
                  <a:lumMod val="50000"/>
                </a:schemeClr>
              </a:gs>
              <a:gs pos="100000">
                <a:srgbClr val="156B13"/>
              </a:gs>
            </a:gsLst>
            <a:lin ang="5400000" scaled="0"/>
          </a:gradFill>
          <a:effectLst>
            <a:outerShdw blurRad="50800" dist="127000" algn="l" rotWithShape="0">
              <a:schemeClr val="tx1">
                <a:alpha val="40000"/>
              </a:schemeClr>
            </a:outerShdw>
          </a:effectLst>
        </p:spPr>
        <p:txBody>
          <a:bodyPr anchor="t">
            <a:noAutofit/>
          </a:bodyPr>
          <a:lstStyle/>
          <a:p>
            <a:r>
              <a:rPr lang="ru-RU" sz="1400" b="1" dirty="0" smtClean="0">
                <a:solidFill>
                  <a:schemeClr val="bg1">
                    <a:lumMod val="10000"/>
                  </a:schemeClr>
                </a:solidFill>
                <a:effectLst/>
                <a:latin typeface="Bookman Old Style" pitchFamily="18" charset="0"/>
              </a:rPr>
              <a:t>Муниципальное </a:t>
            </a:r>
            <a:r>
              <a:rPr lang="ru-RU" sz="1400" b="1" dirty="0" smtClean="0">
                <a:solidFill>
                  <a:schemeClr val="bg1">
                    <a:lumMod val="10000"/>
                  </a:schemeClr>
                </a:solidFill>
                <a:latin typeface="Bookman Old Style" pitchFamily="18" charset="0"/>
              </a:rPr>
              <a:t>бюджетное</a:t>
            </a:r>
            <a:r>
              <a:rPr lang="ru-RU" sz="1400" b="1" dirty="0" smtClean="0">
                <a:solidFill>
                  <a:schemeClr val="bg1">
                    <a:lumMod val="10000"/>
                  </a:schemeClr>
                </a:solidFill>
                <a:effectLst/>
                <a:latin typeface="Bookman Old Style" pitchFamily="18" charset="0"/>
              </a:rPr>
              <a:t> дошкольное образовательное учреждение детский сад № </a:t>
            </a:r>
            <a:r>
              <a:rPr lang="ru-RU" sz="1400" b="1" dirty="0" smtClean="0">
                <a:solidFill>
                  <a:schemeClr val="bg1">
                    <a:lumMod val="10000"/>
                  </a:schemeClr>
                </a:solidFill>
                <a:latin typeface="Bookman Old Style" pitchFamily="18" charset="0"/>
              </a:rPr>
              <a:t>45 </a:t>
            </a:r>
            <a:r>
              <a:rPr lang="ru-RU" sz="1400" b="1" dirty="0" smtClean="0">
                <a:solidFill>
                  <a:schemeClr val="bg1">
                    <a:lumMod val="10000"/>
                  </a:schemeClr>
                </a:solidFill>
                <a:effectLst/>
                <a:latin typeface="Bookman Old Style" pitchFamily="18" charset="0"/>
              </a:rPr>
              <a:t>«Росинка»</a:t>
            </a:r>
            <a:br>
              <a:rPr lang="ru-RU" sz="1400" b="1" dirty="0" smtClean="0">
                <a:solidFill>
                  <a:schemeClr val="bg1">
                    <a:lumMod val="10000"/>
                  </a:schemeClr>
                </a:solidFill>
                <a:effectLst/>
                <a:latin typeface="Bookman Old Style" pitchFamily="18" charset="0"/>
              </a:rPr>
            </a:br>
            <a:r>
              <a:rPr lang="ru-RU" sz="1400" b="1" dirty="0" smtClean="0">
                <a:solidFill>
                  <a:schemeClr val="bg1">
                    <a:lumMod val="10000"/>
                  </a:schemeClr>
                </a:solidFill>
                <a:latin typeface="Bookman Old Style" pitchFamily="18" charset="0"/>
              </a:rPr>
              <a:t>старшая группа №9 «Веселые ребята»</a:t>
            </a:r>
            <a:r>
              <a:rPr lang="ru-RU" sz="1400" b="1" dirty="0" smtClean="0">
                <a:solidFill>
                  <a:schemeClr val="bg1">
                    <a:lumMod val="10000"/>
                  </a:schemeClr>
                </a:solidFill>
                <a:effectLst/>
                <a:latin typeface="Bookman Old Style" pitchFamily="18" charset="0"/>
              </a:rPr>
              <a:t/>
            </a:r>
            <a:br>
              <a:rPr lang="ru-RU" sz="1400" b="1" dirty="0" smtClean="0">
                <a:solidFill>
                  <a:schemeClr val="bg1">
                    <a:lumMod val="10000"/>
                  </a:schemeClr>
                </a:solidFill>
                <a:effectLst/>
                <a:latin typeface="Bookman Old Style" pitchFamily="18" charset="0"/>
              </a:rPr>
            </a:br>
            <a:r>
              <a:rPr lang="ru-RU" sz="1600" b="1" dirty="0" smtClean="0">
                <a:solidFill>
                  <a:srgbClr val="7030A0"/>
                </a:solidFill>
                <a:effectLst/>
              </a:rPr>
              <a:t/>
            </a:r>
            <a:br>
              <a:rPr lang="ru-RU" sz="1600" b="1" dirty="0" smtClean="0">
                <a:solidFill>
                  <a:srgbClr val="7030A0"/>
                </a:solidFill>
                <a:effectLst/>
              </a:rPr>
            </a:br>
            <a:r>
              <a:rPr lang="ru-RU" sz="32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ПЕДАГОГИЧЕСКИЕ ТЕХНОЛОГИИ:  </a:t>
            </a:r>
            <a:br>
              <a:rPr lang="ru-RU" sz="32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ПОНЯТИЕ И ОСНОВНЫЕ ХАРАКТЕРИСТИКИ</a:t>
            </a:r>
            <a:r>
              <a:rPr lang="ru-RU" sz="18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000000"/>
                </a:solidFill>
                <a:effectLst/>
              </a:rPr>
              <a:t/>
            </a:r>
            <a:br>
              <a:rPr lang="ru-RU" sz="18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000000"/>
                </a:solidFill>
                <a:effectLst/>
              </a:rPr>
            </a:br>
            <a:r>
              <a:rPr lang="ru-RU" sz="18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000000"/>
                </a:solidFill>
                <a:effectLst/>
              </a:rPr>
              <a:t/>
            </a:r>
            <a:br>
              <a:rPr lang="ru-RU" sz="18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000000"/>
                </a:solidFill>
                <a:effectLst/>
              </a:rPr>
            </a:br>
            <a:r>
              <a:rPr lang="ru-RU" sz="18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000000"/>
                </a:solidFill>
                <a:effectLst/>
              </a:rPr>
              <a:t/>
            </a:r>
            <a:br>
              <a:rPr lang="ru-RU" sz="18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000000"/>
                </a:solidFill>
                <a:effectLst/>
              </a:rPr>
            </a:br>
            <a:r>
              <a:rPr lang="ru-RU" sz="18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000000"/>
                </a:solidFill>
                <a:effectLst/>
              </a:rPr>
              <a:t/>
            </a:r>
            <a:br>
              <a:rPr lang="ru-RU" sz="18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000000"/>
                </a:solidFill>
                <a:effectLst/>
              </a:rPr>
            </a:br>
            <a:r>
              <a:rPr lang="ru-RU" sz="2000" b="1" dirty="0" smtClean="0">
                <a:solidFill>
                  <a:schemeClr val="bg1">
                    <a:lumMod val="10000"/>
                  </a:schemeClr>
                </a:solidFill>
                <a:latin typeface="Bookman Old Style" pitchFamily="18" charset="0"/>
              </a:rPr>
              <a:t>воспитатель</a:t>
            </a:r>
            <a:br>
              <a:rPr lang="ru-RU" sz="2000" b="1" dirty="0" smtClean="0">
                <a:solidFill>
                  <a:schemeClr val="bg1">
                    <a:lumMod val="10000"/>
                  </a:schemeClr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chemeClr val="bg1">
                    <a:lumMod val="10000"/>
                  </a:schemeClr>
                </a:solidFill>
                <a:latin typeface="Bookman Old Style" pitchFamily="18" charset="0"/>
              </a:rPr>
              <a:t>Голдобина Н.Я.</a:t>
            </a:r>
            <a:r>
              <a:rPr lang="ru-RU" sz="1200" b="1" dirty="0" smtClean="0">
                <a:solidFill>
                  <a:schemeClr val="bg1">
                    <a:lumMod val="10000"/>
                  </a:schemeClr>
                </a:solidFill>
                <a:effectLst/>
                <a:latin typeface="Bookman Old Style" pitchFamily="18" charset="0"/>
              </a:rPr>
              <a:t/>
            </a:r>
            <a:br>
              <a:rPr lang="ru-RU" sz="1200" b="1" dirty="0" smtClean="0">
                <a:solidFill>
                  <a:schemeClr val="bg1">
                    <a:lumMod val="10000"/>
                  </a:schemeClr>
                </a:solidFill>
                <a:effectLst/>
                <a:latin typeface="Bookman Old Style" pitchFamily="18" charset="0"/>
              </a:rPr>
            </a:br>
            <a:r>
              <a:rPr lang="en-US" sz="1200" b="1" dirty="0" smtClean="0">
                <a:solidFill>
                  <a:schemeClr val="bg1">
                    <a:lumMod val="10000"/>
                  </a:schemeClr>
                </a:solidFill>
                <a:effectLst/>
                <a:latin typeface="Bookman Old Style" pitchFamily="18" charset="0"/>
              </a:rPr>
              <a:t/>
            </a:r>
            <a:br>
              <a:rPr lang="en-US" sz="1200" b="1" dirty="0" smtClean="0">
                <a:solidFill>
                  <a:schemeClr val="bg1">
                    <a:lumMod val="10000"/>
                  </a:schemeClr>
                </a:solidFill>
                <a:effectLst/>
                <a:latin typeface="Bookman Old Style" pitchFamily="18" charset="0"/>
              </a:rPr>
            </a:br>
            <a:endParaRPr lang="ru-RU" b="1" dirty="0">
              <a:solidFill>
                <a:schemeClr val="bg1">
                  <a:lumMod val="10000"/>
                </a:schemeClr>
              </a:solidFill>
              <a:effectLst/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5626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5832648"/>
          </a:xfrm>
        </p:spPr>
        <p:txBody>
          <a:bodyPr>
            <a:normAutofit fontScale="90000"/>
          </a:bodyPr>
          <a:lstStyle/>
          <a:p>
            <a:pPr algn="l"/>
            <a:r>
              <a:rPr lang="ru-RU" sz="1200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sz="1200" i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1200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sz="1200" i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1200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sz="1200" i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1200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sz="1200" i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1200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sz="1200" i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1100" b="1" dirty="0" smtClean="0">
                <a:solidFill>
                  <a:srgbClr val="1F05DD"/>
                </a:solidFill>
              </a:rPr>
              <a:t/>
            </a:r>
            <a:br>
              <a:rPr lang="ru-RU" sz="1100" b="1" dirty="0" smtClean="0">
                <a:solidFill>
                  <a:srgbClr val="1F05DD"/>
                </a:solidFill>
              </a:rPr>
            </a:br>
            <a:r>
              <a:rPr lang="ru-RU" sz="1100" b="1" dirty="0" smtClean="0">
                <a:solidFill>
                  <a:srgbClr val="1F05DD"/>
                </a:solidFill>
              </a:rPr>
              <a:t>	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Любая педагогическая технология должна удовлетворять некоторым основным методологическим требованиям (критериям технологичности):</a:t>
            </a:r>
            <a:r>
              <a:rPr lang="ru-RU" sz="1100" b="1" dirty="0" smtClean="0">
                <a:solidFill>
                  <a:srgbClr val="1F05DD"/>
                </a:solidFill>
              </a:rPr>
              <a:t/>
            </a:r>
            <a:br>
              <a:rPr lang="ru-RU" sz="1100" b="1" dirty="0" smtClean="0">
                <a:solidFill>
                  <a:srgbClr val="1F05DD"/>
                </a:solidFill>
              </a:rPr>
            </a:br>
            <a:r>
              <a:rPr lang="ru-RU" sz="1200" b="1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200" b="1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b="1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Концептуальность</a:t>
            </a:r>
            <a:r>
              <a:rPr lang="ru-RU" sz="1200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Каждая педагогическая технология должна опираться на определенную научную концепцию, включающую философское, психологическое, дидактическое и социально - педагогическое обоснование достижения образовательных целей.</a:t>
            </a:r>
            <a:b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b="1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Системность.</a:t>
            </a:r>
            <a:r>
              <a:rPr lang="ru-RU" sz="12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Педагогическая технология должна обладать всеми признаками системы: логикой процесса, взаимосвязью всех его частей, целостностью.</a:t>
            </a:r>
            <a:b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b="1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Управляемость.</a:t>
            </a:r>
            <a:r>
              <a:rPr lang="ru-RU" sz="12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Педагогическая технология предполагает возможность диагностического </a:t>
            </a:r>
            <a:r>
              <a:rPr lang="ru-RU" sz="1200" dirty="0" err="1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целеполагания</a:t>
            </a:r>
            <a: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планирования, проектирования процесса обучения, поэтапной диагностики, варьирования средствами и методами с целью коррекции результатов.</a:t>
            </a:r>
            <a:b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b="1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Эффективность.</a:t>
            </a:r>
            <a:r>
              <a:rPr lang="ru-RU" sz="12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Современные педагогические технологии существуют в конкурентных условиях и должны быть эффективными по результатам и оптимальными по затратам, гарантировать достижение определенного стандарта обучения.</a:t>
            </a:r>
            <a:b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b="1" i="1" dirty="0" err="1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Воспроизводимость</a:t>
            </a:r>
            <a: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подразумевает возможность применения (повторения, воспроизведения) педагогической технологии в других однотипных образовательных учреждениях, другими субъектами.</a:t>
            </a:r>
            <a:b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b="1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Содержательность</a:t>
            </a:r>
            <a: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Набор определенных действий обязателен в рамках данной технологии</a:t>
            </a:r>
            <a:b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b="1" i="1" dirty="0" err="1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Алгоритмизированность</a:t>
            </a:r>
            <a: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Организация и самоорганизация деятельности педагога, направленная на выполнение им проективной и конструктивной функции</a:t>
            </a:r>
            <a:b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b="1" i="1" dirty="0" err="1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Процессуальность</a:t>
            </a:r>
            <a:r>
              <a:rPr lang="ru-RU" sz="12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развертывается процесс учебной деятельности</a:t>
            </a:r>
            <a:b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b="1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Ситуативность</a:t>
            </a:r>
            <a:r>
              <a:rPr lang="ru-RU" sz="12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Технология должна быть адаптирована к конкретному учебно-воспитательному процессу</a:t>
            </a:r>
            <a:b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b="1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Гибкость</a:t>
            </a:r>
            <a:r>
              <a:rPr lang="ru-RU" sz="12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Возможность вариаций в содержательном и процессуальном компонентах технологии</a:t>
            </a:r>
            <a:b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b="1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Динамичность</a:t>
            </a:r>
            <a:r>
              <a:rPr lang="ru-RU" sz="12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sz="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Возможность развития или преобразования технологии</a:t>
            </a:r>
            <a:r>
              <a:rPr lang="ru-RU" sz="1200" dirty="0" smtClean="0">
                <a:solidFill>
                  <a:srgbClr val="7030A0"/>
                </a:solidFill>
              </a:rPr>
              <a:t/>
            </a:r>
            <a:br>
              <a:rPr lang="ru-RU" sz="1200" dirty="0" smtClean="0">
                <a:solidFill>
                  <a:srgbClr val="7030A0"/>
                </a:solidFill>
              </a:rPr>
            </a:br>
            <a:r>
              <a:rPr lang="ru-RU" sz="1200" dirty="0">
                <a:solidFill>
                  <a:srgbClr val="000000"/>
                </a:solidFill>
                <a:latin typeface="Bookman Old Style" pitchFamily="18" charset="0"/>
                <a:ea typeface="Calibri"/>
                <a:cs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Bookman Old Style" pitchFamily="18" charset="0"/>
                <a:ea typeface="Calibri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</a:br>
            <a:endParaRPr lang="ru-RU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757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43608" y="620688"/>
            <a:ext cx="72728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1F05DD"/>
                </a:solidFill>
              </a:rPr>
              <a:t>	</a:t>
            </a:r>
            <a:endParaRPr lang="ru-RU" sz="2800" b="1" dirty="0" smtClean="0">
              <a:solidFill>
                <a:srgbClr val="1F05DD"/>
              </a:solidFill>
            </a:endParaRPr>
          </a:p>
          <a:p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115616" y="622582"/>
            <a:ext cx="6840760" cy="510909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Понятие «педагогическая технология» в образовательной практике употребляется на трех уровнях:</a:t>
            </a:r>
            <a:endParaRPr kumimoji="0" lang="ru-RU" sz="900" b="1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F05DD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Общепедагогический</a:t>
            </a: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общедидактический</a:t>
            </a: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) уровень: общепедагогическая (</a:t>
            </a:r>
            <a:r>
              <a:rPr kumimoji="0" lang="ru-RU" sz="1400" b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общедидактическая</a:t>
            </a: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общевоспитательная) технология</a:t>
            </a: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характеризует целостный образовательный процесс в данном регионе, учебном заведении, на определенной ступени обучения. Здесь педагогическая технология синонимична педагогической системе: в нее включается совокупность целей, содержания, средств и методов обучения, алгоритм деятельности субъектов и объектов процесса.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endParaRPr kumimoji="0" lang="ru-RU" sz="900" b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2)</a:t>
            </a: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1F05DD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1F05DD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Частнометодический</a:t>
            </a: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1F05DD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(предметный) уровень: </a:t>
            </a:r>
            <a:r>
              <a:rPr kumimoji="0" lang="ru-RU" sz="1400" b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частнопредметная</a:t>
            </a: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педагогическая технология</a:t>
            </a: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употребляется в значении "частная методика", т.е. как совокупность методов и средств для реализации определенного содержания обучения и воспитания в рамках одного предмета, класса, зрителя (методика преподавания предметов, методика компенсирующего обучения, методика работы учителя, воспитателя).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F05DD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Локальный </a:t>
            </a: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(модульный) уровень: локальная технология представляет собой технологию отдельных частей </a:t>
            </a:r>
            <a:r>
              <a:rPr kumimoji="0" lang="ru-RU" sz="1400" b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учебно</a:t>
            </a: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- воспитательного процесса, решение частных дидактических и воспитательных задач (технология отдельных видов деятельности, формирование понятий, воспитание отдельных личностных качеств, технология урока, усвоение новых знаний, технология повторения и контроля материала, технология самостоятельной работы и др.).</a:t>
            </a:r>
            <a:endParaRPr kumimoji="0" lang="ru-RU" sz="1800" b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6762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632848" cy="5256585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**Педагогическая технология определяется, во-первых как деятельность педагога и ребенка, во-вторых, эта деятельность обязательно опирается на педагогические законы и закономерности, в-третьих, обучающая и учебная деятельность предварительно тщательно проектируются, 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в-четвертых, она дает гарантированно высокий результат.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**Специфика педагогической технологии состоит в том, что в ней конструируется и осуществляется такой учебный процесс, который должен гарантировать достижение поставленных целей.</a:t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dirty="0" smtClean="0">
                <a:solidFill>
                  <a:srgbClr val="99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**Также определяются показатели технологичности деятельности педагога: наличие четкого представления о педагогической цели; осознание последовательности шагов на пути к цели и тех этапов, на которых будут решаться конкретные задачи; наличие определенности профессиональных действий, выраженной в четком ощущении, осознании, понимании меры необходимого и достаточного приложения педагогических усилий.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1201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абличка 3"/>
          <p:cNvSpPr/>
          <p:nvPr/>
        </p:nvSpPr>
        <p:spPr>
          <a:xfrm>
            <a:off x="683568" y="620688"/>
            <a:ext cx="7848872" cy="5688632"/>
          </a:xfrm>
          <a:prstGeom prst="plaque">
            <a:avLst>
              <a:gd name="adj" fmla="val 31784"/>
            </a:avLst>
          </a:prstGeom>
          <a:gradFill flip="none" rotWithShape="1">
            <a:gsLst>
              <a:gs pos="89000">
                <a:srgbClr val="FDEAC3"/>
              </a:gs>
              <a:gs pos="100000">
                <a:srgbClr val="FFC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F7DFB"/>
                </a:solidFill>
              </a:rPr>
              <a:t>Внедрение </a:t>
            </a:r>
            <a:r>
              <a:rPr lang="ru-RU" b="1" dirty="0" smtClean="0">
                <a:solidFill>
                  <a:srgbClr val="FF0066"/>
                </a:solidFill>
              </a:rPr>
              <a:t>современных образовательных технологий </a:t>
            </a:r>
            <a:r>
              <a:rPr lang="ru-RU" b="1" dirty="0" smtClean="0">
                <a:solidFill>
                  <a:srgbClr val="8F7DFB"/>
                </a:solidFill>
              </a:rPr>
              <a:t>в воспитательно-образовательный процесс является одним из </a:t>
            </a:r>
            <a:r>
              <a:rPr lang="ru-RU" b="1" dirty="0" smtClean="0">
                <a:solidFill>
                  <a:srgbClr val="FF0066"/>
                </a:solidFill>
              </a:rPr>
              <a:t>методов интегрированного обучения </a:t>
            </a:r>
            <a:r>
              <a:rPr lang="ru-RU" b="1" dirty="0" smtClean="0">
                <a:solidFill>
                  <a:srgbClr val="8F7DFB"/>
                </a:solidFill>
              </a:rPr>
              <a:t>дошкольников и основывается на личностно-ориентированном подходе к детям. Метод предполагает не только совместную деятельность с педагогом, но и  самостоятельную активность воспитанников детского сада. Только действуя </a:t>
            </a:r>
            <a:r>
              <a:rPr lang="ru-RU" b="1" dirty="0" smtClean="0">
                <a:solidFill>
                  <a:srgbClr val="FF0066"/>
                </a:solidFill>
              </a:rPr>
              <a:t>самостоятельно,</a:t>
            </a:r>
            <a:r>
              <a:rPr lang="ru-RU" b="1" dirty="0" smtClean="0">
                <a:solidFill>
                  <a:srgbClr val="8F7DFB"/>
                </a:solidFill>
              </a:rPr>
              <a:t> дети учатся разными способами находить информацию об интересующем их предмете или явлении и использовать эти знания для создания новых объектов деятельности. </a:t>
            </a:r>
          </a:p>
          <a:p>
            <a:pPr lvl="0" algn="ctr"/>
            <a:endParaRPr lang="ru-RU" sz="2000" dirty="0">
              <a:solidFill>
                <a:srgbClr val="79FFB6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6821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Арка 5"/>
          <p:cNvSpPr/>
          <p:nvPr/>
        </p:nvSpPr>
        <p:spPr>
          <a:xfrm rot="16200000">
            <a:off x="1669833" y="2971798"/>
            <a:ext cx="914401" cy="914400"/>
          </a:xfrm>
          <a:prstGeom prst="blockArc">
            <a:avLst>
              <a:gd name="adj1" fmla="val 9972016"/>
              <a:gd name="adj2" fmla="val 794467"/>
              <a:gd name="adj3" fmla="val 29209"/>
            </a:avLst>
          </a:prstGeom>
          <a:solidFill>
            <a:srgbClr val="FDEA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Арка 4"/>
          <p:cNvSpPr/>
          <p:nvPr/>
        </p:nvSpPr>
        <p:spPr>
          <a:xfrm rot="16200000">
            <a:off x="1262937" y="2600908"/>
            <a:ext cx="1728192" cy="1656184"/>
          </a:xfrm>
          <a:prstGeom prst="blockArc">
            <a:avLst>
              <a:gd name="adj1" fmla="val 10357577"/>
              <a:gd name="adj2" fmla="val 840185"/>
              <a:gd name="adj3" fmla="val 22774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Педагогические технологии</a:t>
            </a:r>
            <a:br>
              <a:rPr lang="ru-RU" dirty="0" smtClean="0">
                <a:solidFill>
                  <a:srgbClr val="000000"/>
                </a:solidFill>
              </a:rPr>
            </a:br>
            <a:r>
              <a:rPr lang="ru-RU" dirty="0" smtClean="0">
                <a:solidFill>
                  <a:srgbClr val="000000"/>
                </a:solidFill>
              </a:rPr>
              <a:t>способствуют</a:t>
            </a:r>
            <a:br>
              <a:rPr lang="ru-RU" dirty="0" smtClean="0">
                <a:solidFill>
                  <a:srgbClr val="000000"/>
                </a:solidFill>
              </a:rPr>
            </a:br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endParaRPr lang="ru-RU" dirty="0">
              <a:solidFill>
                <a:srgbClr val="000000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755577" y="1556788"/>
            <a:ext cx="6739672" cy="4536507"/>
            <a:chOff x="755577" y="1556789"/>
            <a:chExt cx="6739672" cy="3734346"/>
          </a:xfrm>
        </p:grpSpPr>
        <p:sp>
          <p:nvSpPr>
            <p:cNvPr id="8" name="Арка 7"/>
            <p:cNvSpPr/>
            <p:nvPr/>
          </p:nvSpPr>
          <p:spPr>
            <a:xfrm rot="16200000">
              <a:off x="652549" y="1926756"/>
              <a:ext cx="3189451" cy="2983395"/>
            </a:xfrm>
            <a:prstGeom prst="blockArc">
              <a:avLst/>
            </a:prstGeom>
            <a:solidFill>
              <a:srgbClr val="D9D9FF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2134284" y="1556789"/>
              <a:ext cx="5360965" cy="1142057"/>
            </a:xfrm>
            <a:custGeom>
              <a:avLst/>
              <a:gdLst>
                <a:gd name="connsiteX0" fmla="*/ 0 w 5360965"/>
                <a:gd name="connsiteY0" fmla="*/ 190347 h 1142057"/>
                <a:gd name="connsiteX1" fmla="*/ 190347 w 5360965"/>
                <a:gd name="connsiteY1" fmla="*/ 0 h 1142057"/>
                <a:gd name="connsiteX2" fmla="*/ 5170618 w 5360965"/>
                <a:gd name="connsiteY2" fmla="*/ 0 h 1142057"/>
                <a:gd name="connsiteX3" fmla="*/ 5360965 w 5360965"/>
                <a:gd name="connsiteY3" fmla="*/ 190347 h 1142057"/>
                <a:gd name="connsiteX4" fmla="*/ 5360965 w 5360965"/>
                <a:gd name="connsiteY4" fmla="*/ 951710 h 1142057"/>
                <a:gd name="connsiteX5" fmla="*/ 5170618 w 5360965"/>
                <a:gd name="connsiteY5" fmla="*/ 1142057 h 1142057"/>
                <a:gd name="connsiteX6" fmla="*/ 190347 w 5360965"/>
                <a:gd name="connsiteY6" fmla="*/ 1142057 h 1142057"/>
                <a:gd name="connsiteX7" fmla="*/ 0 w 5360965"/>
                <a:gd name="connsiteY7" fmla="*/ 951710 h 1142057"/>
                <a:gd name="connsiteX8" fmla="*/ 0 w 5360965"/>
                <a:gd name="connsiteY8" fmla="*/ 190347 h 1142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60965" h="1142057">
                  <a:moveTo>
                    <a:pt x="0" y="190347"/>
                  </a:moveTo>
                  <a:cubicBezTo>
                    <a:pt x="0" y="85221"/>
                    <a:pt x="85221" y="0"/>
                    <a:pt x="190347" y="0"/>
                  </a:cubicBezTo>
                  <a:lnTo>
                    <a:pt x="5170618" y="0"/>
                  </a:lnTo>
                  <a:cubicBezTo>
                    <a:pt x="5275744" y="0"/>
                    <a:pt x="5360965" y="85221"/>
                    <a:pt x="5360965" y="190347"/>
                  </a:cubicBezTo>
                  <a:lnTo>
                    <a:pt x="5360965" y="951710"/>
                  </a:lnTo>
                  <a:cubicBezTo>
                    <a:pt x="5360965" y="1056836"/>
                    <a:pt x="5275744" y="1142057"/>
                    <a:pt x="5170618" y="1142057"/>
                  </a:cubicBezTo>
                  <a:lnTo>
                    <a:pt x="190347" y="1142057"/>
                  </a:lnTo>
                  <a:cubicBezTo>
                    <a:pt x="85221" y="1142057"/>
                    <a:pt x="0" y="1056836"/>
                    <a:pt x="0" y="951710"/>
                  </a:cubicBezTo>
                  <a:lnTo>
                    <a:pt x="0" y="190347"/>
                  </a:ln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141" tIns="128141" rIns="128141" bIns="128141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kern="1200" dirty="0" smtClean="0">
                  <a:solidFill>
                    <a:srgbClr val="000000"/>
                  </a:solidFill>
                </a:rPr>
                <a:t>ПОВЫШЕНИЮ ЭФФЕКТИВНОСТИ И КАЧЕСТВА ВОСПИТАТЕЛЬНО-ОБРАЗОВАТЕЛЬНОГО ПРОЦЕССА</a:t>
              </a:r>
              <a:endParaRPr lang="ru-RU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2134268" y="2852933"/>
              <a:ext cx="5321358" cy="1142057"/>
            </a:xfrm>
            <a:custGeom>
              <a:avLst/>
              <a:gdLst>
                <a:gd name="connsiteX0" fmla="*/ 0 w 5321358"/>
                <a:gd name="connsiteY0" fmla="*/ 190347 h 1142057"/>
                <a:gd name="connsiteX1" fmla="*/ 190347 w 5321358"/>
                <a:gd name="connsiteY1" fmla="*/ 0 h 1142057"/>
                <a:gd name="connsiteX2" fmla="*/ 5131011 w 5321358"/>
                <a:gd name="connsiteY2" fmla="*/ 0 h 1142057"/>
                <a:gd name="connsiteX3" fmla="*/ 5321358 w 5321358"/>
                <a:gd name="connsiteY3" fmla="*/ 190347 h 1142057"/>
                <a:gd name="connsiteX4" fmla="*/ 5321358 w 5321358"/>
                <a:gd name="connsiteY4" fmla="*/ 951710 h 1142057"/>
                <a:gd name="connsiteX5" fmla="*/ 5131011 w 5321358"/>
                <a:gd name="connsiteY5" fmla="*/ 1142057 h 1142057"/>
                <a:gd name="connsiteX6" fmla="*/ 190347 w 5321358"/>
                <a:gd name="connsiteY6" fmla="*/ 1142057 h 1142057"/>
                <a:gd name="connsiteX7" fmla="*/ 0 w 5321358"/>
                <a:gd name="connsiteY7" fmla="*/ 951710 h 1142057"/>
                <a:gd name="connsiteX8" fmla="*/ 0 w 5321358"/>
                <a:gd name="connsiteY8" fmla="*/ 190347 h 1142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21358" h="1142057">
                  <a:moveTo>
                    <a:pt x="0" y="190347"/>
                  </a:moveTo>
                  <a:cubicBezTo>
                    <a:pt x="0" y="85221"/>
                    <a:pt x="85221" y="0"/>
                    <a:pt x="190347" y="0"/>
                  </a:cubicBezTo>
                  <a:lnTo>
                    <a:pt x="5131011" y="0"/>
                  </a:lnTo>
                  <a:cubicBezTo>
                    <a:pt x="5236137" y="0"/>
                    <a:pt x="5321358" y="85221"/>
                    <a:pt x="5321358" y="190347"/>
                  </a:cubicBezTo>
                  <a:lnTo>
                    <a:pt x="5321358" y="951710"/>
                  </a:lnTo>
                  <a:cubicBezTo>
                    <a:pt x="5321358" y="1056836"/>
                    <a:pt x="5236137" y="1142057"/>
                    <a:pt x="5131011" y="1142057"/>
                  </a:cubicBezTo>
                  <a:lnTo>
                    <a:pt x="190347" y="1142057"/>
                  </a:lnTo>
                  <a:cubicBezTo>
                    <a:pt x="85221" y="1142057"/>
                    <a:pt x="0" y="1056836"/>
                    <a:pt x="0" y="951710"/>
                  </a:cubicBezTo>
                  <a:lnTo>
                    <a:pt x="0" y="190347"/>
                  </a:ln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4331" tIns="124331" rIns="124331" bIns="124331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>
                  <a:solidFill>
                    <a:srgbClr val="000000"/>
                  </a:solidFill>
                </a:rPr>
                <a:t>АКТИВИЗАЦИИ  УМСТВЕННОЙ, ПОЗНАВАТЕЛЬНОЙ ДЕЯТЕЛЬНОСТИ ДОШКОЛЬНИКОВ</a:t>
              </a:r>
              <a:endParaRPr lang="ru-RU" sz="18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2177277" y="4149078"/>
              <a:ext cx="5275040" cy="1142057"/>
            </a:xfrm>
            <a:custGeom>
              <a:avLst/>
              <a:gdLst>
                <a:gd name="connsiteX0" fmla="*/ 0 w 5275040"/>
                <a:gd name="connsiteY0" fmla="*/ 190347 h 1142057"/>
                <a:gd name="connsiteX1" fmla="*/ 190347 w 5275040"/>
                <a:gd name="connsiteY1" fmla="*/ 0 h 1142057"/>
                <a:gd name="connsiteX2" fmla="*/ 5084693 w 5275040"/>
                <a:gd name="connsiteY2" fmla="*/ 0 h 1142057"/>
                <a:gd name="connsiteX3" fmla="*/ 5275040 w 5275040"/>
                <a:gd name="connsiteY3" fmla="*/ 190347 h 1142057"/>
                <a:gd name="connsiteX4" fmla="*/ 5275040 w 5275040"/>
                <a:gd name="connsiteY4" fmla="*/ 951710 h 1142057"/>
                <a:gd name="connsiteX5" fmla="*/ 5084693 w 5275040"/>
                <a:gd name="connsiteY5" fmla="*/ 1142057 h 1142057"/>
                <a:gd name="connsiteX6" fmla="*/ 190347 w 5275040"/>
                <a:gd name="connsiteY6" fmla="*/ 1142057 h 1142057"/>
                <a:gd name="connsiteX7" fmla="*/ 0 w 5275040"/>
                <a:gd name="connsiteY7" fmla="*/ 951710 h 1142057"/>
                <a:gd name="connsiteX8" fmla="*/ 0 w 5275040"/>
                <a:gd name="connsiteY8" fmla="*/ 190347 h 1142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75040" h="1142057">
                  <a:moveTo>
                    <a:pt x="0" y="190347"/>
                  </a:moveTo>
                  <a:cubicBezTo>
                    <a:pt x="0" y="85221"/>
                    <a:pt x="85221" y="0"/>
                    <a:pt x="190347" y="0"/>
                  </a:cubicBezTo>
                  <a:lnTo>
                    <a:pt x="5084693" y="0"/>
                  </a:lnTo>
                  <a:cubicBezTo>
                    <a:pt x="5189819" y="0"/>
                    <a:pt x="5275040" y="85221"/>
                    <a:pt x="5275040" y="190347"/>
                  </a:cubicBezTo>
                  <a:lnTo>
                    <a:pt x="5275040" y="951710"/>
                  </a:lnTo>
                  <a:cubicBezTo>
                    <a:pt x="5275040" y="1056836"/>
                    <a:pt x="5189819" y="1142057"/>
                    <a:pt x="5084693" y="1142057"/>
                  </a:cubicBezTo>
                  <a:lnTo>
                    <a:pt x="190347" y="1142057"/>
                  </a:lnTo>
                  <a:cubicBezTo>
                    <a:pt x="85221" y="1142057"/>
                    <a:pt x="0" y="1056836"/>
                    <a:pt x="0" y="951710"/>
                  </a:cubicBezTo>
                  <a:lnTo>
                    <a:pt x="0" y="190347"/>
                  </a:ln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4331" tIns="124331" rIns="124331" bIns="124331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>
                  <a:solidFill>
                    <a:srgbClr val="000000"/>
                  </a:solidFill>
                </a:rPr>
                <a:t>СОХРАНЕНИЮ И УКРЕПЛЕНИЕЮ ФИЗИЧЕСКОГО И ПСИХИЧЕСКОГО ЗДОРОВЬЯ ДЕТЕЙ</a:t>
              </a:r>
              <a:endParaRPr lang="ru-RU" sz="18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103340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965245" cy="5184576"/>
          </a:xfrm>
        </p:spPr>
        <p:txBody>
          <a:bodyPr anchor="t">
            <a:normAutofit fontScale="90000"/>
          </a:bodyPr>
          <a:lstStyle/>
          <a:p>
            <a:pPr algn="l"/>
            <a:r>
              <a:rPr lang="ru-RU" sz="1400" b="1" dirty="0" smtClean="0">
                <a:solidFill>
                  <a:srgbClr val="FF0066"/>
                </a:solidFill>
              </a:rPr>
              <a:t/>
            </a:r>
            <a:br>
              <a:rPr lang="ru-RU" sz="1400" b="1" dirty="0" smtClean="0">
                <a:solidFill>
                  <a:srgbClr val="FF0066"/>
                </a:solidFill>
              </a:rPr>
            </a:br>
            <a:r>
              <a:rPr lang="ru-RU" sz="1400" b="1" dirty="0" smtClean="0">
                <a:solidFill>
                  <a:srgbClr val="FF0066"/>
                </a:solidFill>
              </a:rPr>
              <a:t/>
            </a:r>
            <a:br>
              <a:rPr lang="ru-RU" sz="1400" b="1" dirty="0" smtClean="0">
                <a:solidFill>
                  <a:srgbClr val="FF0066"/>
                </a:solidFill>
              </a:rPr>
            </a:br>
            <a:r>
              <a:rPr lang="ru-RU" sz="3100" b="1" dirty="0" smtClean="0">
                <a:solidFill>
                  <a:schemeClr val="accent5"/>
                </a:solidFill>
              </a:rPr>
              <a:t>Используемая литература:</a:t>
            </a:r>
            <a:r>
              <a:rPr lang="ru-RU" sz="2000" b="1" dirty="0" smtClean="0">
                <a:solidFill>
                  <a:schemeClr val="accent5"/>
                </a:solidFill>
              </a:rPr>
              <a:t/>
            </a:r>
            <a:br>
              <a:rPr lang="ru-RU" sz="2000" b="1" dirty="0" smtClean="0">
                <a:solidFill>
                  <a:schemeClr val="accent5"/>
                </a:solidFill>
              </a:rPr>
            </a:br>
            <a:r>
              <a:rPr lang="ru-RU" sz="1800" dirty="0" smtClean="0">
                <a:solidFill>
                  <a:srgbClr val="190EA6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rgbClr val="190EA6"/>
                </a:solidFill>
                <a:latin typeface="+mn-lt"/>
              </a:rPr>
            </a:br>
            <a:r>
              <a:rPr lang="ru-RU" sz="1800" dirty="0" smtClean="0">
                <a:solidFill>
                  <a:srgbClr val="190EA6"/>
                </a:solidFill>
                <a:latin typeface="+mn-lt"/>
              </a:rPr>
              <a:t>1. </a:t>
            </a:r>
            <a:r>
              <a:rPr lang="ru-RU" sz="1800" i="1" dirty="0" err="1" smtClean="0">
                <a:solidFill>
                  <a:srgbClr val="190EA6"/>
                </a:solidFill>
                <a:latin typeface="+mn-lt"/>
              </a:rPr>
              <a:t>Жиренко</a:t>
            </a:r>
            <a:r>
              <a:rPr lang="ru-RU" sz="1800" i="1" dirty="0" smtClean="0">
                <a:solidFill>
                  <a:srgbClr val="190EA6"/>
                </a:solidFill>
                <a:latin typeface="+mn-lt"/>
              </a:rPr>
              <a:t> О.Е., Лапина Е.В., </a:t>
            </a:r>
            <a:r>
              <a:rPr lang="ru-RU" sz="1800" i="1" dirty="0" err="1" smtClean="0">
                <a:solidFill>
                  <a:srgbClr val="190EA6"/>
                </a:solidFill>
                <a:latin typeface="+mn-lt"/>
              </a:rPr>
              <a:t>Яровенко</a:t>
            </a:r>
            <a:r>
              <a:rPr lang="ru-RU" sz="1800" i="1" dirty="0" smtClean="0">
                <a:solidFill>
                  <a:srgbClr val="190EA6"/>
                </a:solidFill>
                <a:latin typeface="+mn-lt"/>
              </a:rPr>
              <a:t> В.А.</a:t>
            </a:r>
            <a:r>
              <a:rPr lang="ru-RU" sz="1800" dirty="0" smtClean="0">
                <a:solidFill>
                  <a:srgbClr val="190EA6"/>
                </a:solidFill>
                <a:latin typeface="+mn-lt"/>
              </a:rPr>
              <a:t> Инновационные технологии обучения в современной начальной школе//</a:t>
            </a:r>
            <a:r>
              <a:rPr lang="ru-RU" sz="1800" dirty="0" err="1" smtClean="0">
                <a:solidFill>
                  <a:srgbClr val="190EA6"/>
                </a:solidFill>
                <a:latin typeface="+mn-lt"/>
              </a:rPr>
              <a:t>ВОИПКиПРО</a:t>
            </a:r>
            <a:r>
              <a:rPr lang="ru-RU" sz="1800" dirty="0" smtClean="0">
                <a:solidFill>
                  <a:srgbClr val="190EA6"/>
                </a:solidFill>
                <a:latin typeface="+mn-lt"/>
              </a:rPr>
              <a:t>. 2013. №5</a:t>
            </a:r>
            <a:br>
              <a:rPr lang="ru-RU" sz="1800" dirty="0" smtClean="0">
                <a:solidFill>
                  <a:srgbClr val="190EA6"/>
                </a:solidFill>
                <a:latin typeface="+mn-lt"/>
              </a:rPr>
            </a:br>
            <a:r>
              <a:rPr lang="ru-RU" sz="1800" dirty="0" smtClean="0">
                <a:solidFill>
                  <a:srgbClr val="190EA6"/>
                </a:solidFill>
                <a:latin typeface="+mn-lt"/>
              </a:rPr>
              <a:t>2</a:t>
            </a:r>
            <a:r>
              <a:rPr lang="ru-RU" sz="1800" i="1" dirty="0" smtClean="0">
                <a:solidFill>
                  <a:srgbClr val="190EA6"/>
                </a:solidFill>
                <a:latin typeface="+mn-lt"/>
              </a:rPr>
              <a:t>. Агапова О.И., Джонс Л.Л., Ушаков А. С.</a:t>
            </a:r>
            <a:r>
              <a:rPr lang="ru-RU" sz="1800" dirty="0" smtClean="0">
                <a:solidFill>
                  <a:srgbClr val="190EA6"/>
                </a:solidFill>
                <a:latin typeface="+mn-lt"/>
              </a:rPr>
              <a:t> Проект новой модели обучения для информационного общества // Информатика и образование. 2006. № 1.</a:t>
            </a:r>
            <a:br>
              <a:rPr lang="ru-RU" sz="1800" dirty="0" smtClean="0">
                <a:solidFill>
                  <a:srgbClr val="190EA6"/>
                </a:solidFill>
                <a:latin typeface="+mn-lt"/>
              </a:rPr>
            </a:br>
            <a:r>
              <a:rPr lang="ru-RU" sz="1800" dirty="0" smtClean="0">
                <a:solidFill>
                  <a:srgbClr val="190EA6"/>
                </a:solidFill>
                <a:latin typeface="+mn-lt"/>
              </a:rPr>
              <a:t>3. </a:t>
            </a:r>
            <a:r>
              <a:rPr lang="ru-RU" sz="1800" i="1" dirty="0" err="1" smtClean="0">
                <a:solidFill>
                  <a:srgbClr val="190EA6"/>
                </a:solidFill>
                <a:latin typeface="+mn-lt"/>
              </a:rPr>
              <a:t>Атутов</a:t>
            </a:r>
            <a:r>
              <a:rPr lang="ru-RU" sz="1800" i="1" dirty="0" smtClean="0">
                <a:solidFill>
                  <a:srgbClr val="190EA6"/>
                </a:solidFill>
                <a:latin typeface="+mn-lt"/>
              </a:rPr>
              <a:t> П. Р.</a:t>
            </a:r>
            <a:r>
              <a:rPr lang="ru-RU" sz="1800" dirty="0" smtClean="0">
                <a:solidFill>
                  <a:srgbClr val="190EA6"/>
                </a:solidFill>
                <a:latin typeface="+mn-lt"/>
              </a:rPr>
              <a:t> Технология и современное образование // Педагогика. 2008. № 2.</a:t>
            </a:r>
            <a:br>
              <a:rPr lang="ru-RU" sz="1800" dirty="0" smtClean="0">
                <a:solidFill>
                  <a:srgbClr val="190EA6"/>
                </a:solidFill>
                <a:latin typeface="+mn-lt"/>
              </a:rPr>
            </a:br>
            <a:r>
              <a:rPr lang="ru-RU" sz="1800" b="1" dirty="0" err="1" smtClean="0">
                <a:solidFill>
                  <a:srgbClr val="190EA6"/>
                </a:solidFill>
                <a:latin typeface="+mn-lt"/>
              </a:rPr>
              <a:t>Интернетресурсы</a:t>
            </a:r>
            <a:r>
              <a:rPr lang="ru-RU" sz="1800" b="1" dirty="0" smtClean="0">
                <a:solidFill>
                  <a:srgbClr val="190EA6"/>
                </a:solidFill>
                <a:latin typeface="+mn-lt"/>
              </a:rPr>
              <a:t>:</a:t>
            </a:r>
            <a:r>
              <a:rPr lang="ru-RU" sz="1800" dirty="0" smtClean="0">
                <a:solidFill>
                  <a:srgbClr val="190EA6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rgbClr val="190EA6"/>
                </a:solidFill>
                <a:latin typeface="+mn-lt"/>
              </a:rPr>
            </a:br>
            <a:r>
              <a:rPr lang="ru-RU" sz="1800" dirty="0" smtClean="0">
                <a:solidFill>
                  <a:srgbClr val="190EA6"/>
                </a:solidFill>
                <a:latin typeface="+mn-lt"/>
              </a:rPr>
              <a:t>1.</a:t>
            </a:r>
            <a:r>
              <a:rPr lang="ru-RU" sz="1800" u="sng" dirty="0" smtClean="0">
                <a:solidFill>
                  <a:srgbClr val="190EA6"/>
                </a:solidFill>
                <a:latin typeface="+mn-lt"/>
                <a:hlinkClick r:id="rId3"/>
              </a:rPr>
              <a:t>http://kuvmetodist.ucoz.ru</a:t>
            </a:r>
            <a:r>
              <a:rPr lang="ru-RU" sz="1800" dirty="0" smtClean="0">
                <a:solidFill>
                  <a:srgbClr val="190EA6"/>
                </a:solidFill>
                <a:latin typeface="+mn-lt"/>
              </a:rPr>
              <a:t> - Инновационные технологии при внедрении ФГОС</a:t>
            </a:r>
            <a:br>
              <a:rPr lang="ru-RU" sz="1800" dirty="0" smtClean="0">
                <a:solidFill>
                  <a:srgbClr val="190EA6"/>
                </a:solidFill>
                <a:latin typeface="+mn-lt"/>
              </a:rPr>
            </a:br>
            <a:r>
              <a:rPr lang="ru-RU" sz="1800" dirty="0" smtClean="0">
                <a:solidFill>
                  <a:srgbClr val="190EA6"/>
                </a:solidFill>
                <a:latin typeface="+mn-lt"/>
              </a:rPr>
              <a:t>2.</a:t>
            </a:r>
            <a:r>
              <a:rPr lang="ru-RU" sz="1800" u="sng" dirty="0" smtClean="0">
                <a:solidFill>
                  <a:srgbClr val="190EA6"/>
                </a:solidFill>
                <a:latin typeface="+mn-lt"/>
                <a:hlinkClick r:id="rId4"/>
              </a:rPr>
              <a:t>http://mounoch8.ucoz.ru/</a:t>
            </a:r>
            <a:r>
              <a:rPr lang="ru-RU" sz="1800" u="sng" dirty="0" err="1" smtClean="0">
                <a:solidFill>
                  <a:srgbClr val="190EA6"/>
                </a:solidFill>
                <a:latin typeface="+mn-lt"/>
                <a:hlinkClick r:id="rId4"/>
              </a:rPr>
              <a:t>publ</a:t>
            </a:r>
            <a:r>
              <a:rPr lang="ru-RU" sz="1800" u="sng" dirty="0" smtClean="0">
                <a:solidFill>
                  <a:srgbClr val="190EA6"/>
                </a:solidFill>
                <a:latin typeface="+mn-lt"/>
                <a:hlinkClick r:id="rId4"/>
              </a:rPr>
              <a:t>/</a:t>
            </a:r>
            <a:r>
              <a:rPr lang="ru-RU" sz="1800" u="sng" dirty="0" err="1" smtClean="0">
                <a:solidFill>
                  <a:srgbClr val="190EA6"/>
                </a:solidFill>
                <a:latin typeface="+mn-lt"/>
                <a:hlinkClick r:id="rId4"/>
              </a:rPr>
              <a:t>stati_Информационно</a:t>
            </a:r>
            <a:r>
              <a:rPr lang="ru-RU" sz="1800" dirty="0" smtClean="0">
                <a:solidFill>
                  <a:srgbClr val="190EA6"/>
                </a:solidFill>
                <a:latin typeface="+mn-lt"/>
              </a:rPr>
              <a:t> - коммуникационные технологии. В чём их эффективность?</a:t>
            </a:r>
            <a:br>
              <a:rPr lang="ru-RU" sz="1800" dirty="0" smtClean="0">
                <a:solidFill>
                  <a:srgbClr val="190EA6"/>
                </a:solidFill>
                <a:latin typeface="+mn-lt"/>
              </a:rPr>
            </a:br>
            <a:r>
              <a:rPr lang="ru-RU" sz="1800" dirty="0" smtClean="0">
                <a:solidFill>
                  <a:srgbClr val="190EA6"/>
                </a:solidFill>
                <a:latin typeface="+mn-lt"/>
              </a:rPr>
              <a:t>3.</a:t>
            </a:r>
            <a:r>
              <a:rPr lang="ru-RU" sz="1800" u="sng" dirty="0" smtClean="0">
                <a:solidFill>
                  <a:srgbClr val="190EA6"/>
                </a:solidFill>
                <a:latin typeface="+mn-lt"/>
                <a:hlinkClick r:id="rId5"/>
              </a:rPr>
              <a:t>http://www.bibliofond.ru/view.aspx</a:t>
            </a:r>
            <a:r>
              <a:rPr lang="ru-RU" sz="1800" dirty="0" smtClean="0">
                <a:solidFill>
                  <a:srgbClr val="190EA6"/>
                </a:solidFill>
                <a:latin typeface="+mn-lt"/>
              </a:rPr>
              <a:t> - Педагогические  технологии</a:t>
            </a:r>
            <a:br>
              <a:rPr lang="ru-RU" sz="1800" dirty="0" smtClean="0">
                <a:solidFill>
                  <a:srgbClr val="190EA6"/>
                </a:solidFill>
                <a:latin typeface="+mn-lt"/>
              </a:rPr>
            </a:br>
            <a:r>
              <a:rPr lang="ru-RU" sz="1800" dirty="0" smtClean="0">
                <a:solidFill>
                  <a:srgbClr val="190EA6"/>
                </a:solidFill>
                <a:latin typeface="+mn-lt"/>
              </a:rPr>
              <a:t>4.</a:t>
            </a:r>
            <a:r>
              <a:rPr lang="ru-RU" sz="1800" u="sng" dirty="0" smtClean="0">
                <a:solidFill>
                  <a:srgbClr val="190EA6"/>
                </a:solidFill>
                <a:latin typeface="+mn-lt"/>
                <a:hlinkClick r:id="rId6"/>
              </a:rPr>
              <a:t>http://shkolazhizni.ru</a:t>
            </a:r>
            <a:r>
              <a:rPr lang="ru-RU" sz="1800" dirty="0" smtClean="0">
                <a:solidFill>
                  <a:srgbClr val="190EA6"/>
                </a:solidFill>
                <a:latin typeface="+mn-lt"/>
              </a:rPr>
              <a:t> - Инновационные </a:t>
            </a:r>
            <a:r>
              <a:rPr lang="ru-RU" sz="1800" dirty="0" smtClean="0">
                <a:solidFill>
                  <a:schemeClr val="accent5"/>
                </a:solidFill>
                <a:latin typeface="+mn-lt"/>
              </a:rPr>
              <a:t>методики</a:t>
            </a:r>
            <a:r>
              <a:rPr lang="ru-RU" sz="1800" dirty="0" smtClean="0">
                <a:solidFill>
                  <a:srgbClr val="190EA6"/>
                </a:solidFill>
                <a:latin typeface="+mn-lt"/>
              </a:rPr>
              <a:t> обучения</a:t>
            </a:r>
            <a:endParaRPr lang="ru-RU" sz="1800" dirty="0">
              <a:solidFill>
                <a:srgbClr val="190EA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3979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4351" y="2276872"/>
            <a:ext cx="78752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08720"/>
            <a:ext cx="6840760" cy="50405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Monotype Corsiva" pitchFamily="66" charset="0"/>
                <a:cs typeface="Aharoni" pitchFamily="2" charset="-79"/>
              </a:rPr>
              <a:t>	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Monotype Corsiva" pitchFamily="66" charset="0"/>
                <a:cs typeface="Aharoni" pitchFamily="2" charset="-79"/>
              </a:rPr>
              <a:t>	Современные условия социально-экономического развития страны, значительное увеличение скорости обновления системы научных знаний, возрастание информационного объема выдвигают новые требования к организации образования детей дошкольного возраста, ориентируют на воспитание у детей новых качеств и ценностей. Эти обстоятельства обусловливают необходимость обновления содержания дошкольного образования.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Monotype Corsiva" pitchFamily="66" charset="0"/>
                <a:cs typeface="Aharoni" pitchFamily="2" charset="-79"/>
              </a:rPr>
              <a:t>	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Monotype Corsiva" pitchFamily="66" charset="0"/>
                <a:cs typeface="Aharoni" pitchFamily="2" charset="-79"/>
              </a:rPr>
              <a:t>	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Современные реалии и требования, предъявляемые государством к качеству образовательно-воспитательной деятельности в детском саду, подразумевают, что воспитатель должен владеть необходимыми образовательными технологиями. 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  <a:latin typeface="Monotype Corsiva" pitchFamily="66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6203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ыноска со стрелкой вправо 5"/>
          <p:cNvSpPr/>
          <p:nvPr/>
        </p:nvSpPr>
        <p:spPr>
          <a:xfrm rot="5400000">
            <a:off x="4135919" y="-308152"/>
            <a:ext cx="1004885" cy="3157056"/>
          </a:xfrm>
          <a:prstGeom prst="rightArrowCallout">
            <a:avLst>
              <a:gd name="adj1" fmla="val 31246"/>
              <a:gd name="adj2" fmla="val 29164"/>
              <a:gd name="adj3" fmla="val 25000"/>
              <a:gd name="adj4" fmla="val 64977"/>
            </a:avLst>
          </a:prstGeom>
        </p:spPr>
        <p:style>
          <a:lnRef idx="0">
            <a:schemeClr val="dk1"/>
          </a:lnRef>
          <a:fillRef idx="1001">
            <a:schemeClr val="dk2"/>
          </a:fillRef>
          <a:effectRef idx="3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ЦЕЛЬ</a:t>
            </a:r>
          </a:p>
          <a:p>
            <a:pPr algn="ctr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педагогических технологий: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87624" y="1772816"/>
            <a:ext cx="6792859" cy="3129632"/>
          </a:xfrm>
          <a:prstGeom prst="roundRect">
            <a:avLst/>
          </a:prstGeom>
          <a:gradFill flip="none" rotWithShape="1">
            <a:gsLst>
              <a:gs pos="46000">
                <a:srgbClr val="FFFFFF"/>
              </a:gs>
              <a:gs pos="26000">
                <a:srgbClr val="F0E0FF"/>
              </a:gs>
              <a:gs pos="100000">
                <a:srgbClr val="CC99FF"/>
              </a:gs>
            </a:gsLst>
            <a:lin ang="2700000" scaled="1"/>
            <a:tileRect/>
          </a:gradFill>
        </p:spPr>
        <p:style>
          <a:lnRef idx="0">
            <a:schemeClr val="accent1"/>
          </a:lnRef>
          <a:fillRef idx="1001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dist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Создание условий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, раскрывающих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интеллектуальный, творческий и физический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потенциал дошкольников, ориентированных на диалогическое взаимодействие  детей, родителей и педагогов , способствующих самопознанию и саморазвитию всех участников педагогического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xmlns="" val="4064783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67558" y="1467226"/>
            <a:ext cx="6996757" cy="4536504"/>
          </a:xfrm>
          <a:prstGeom prst="roundRect">
            <a:avLst/>
          </a:prstGeom>
          <a:gradFill flip="none" rotWithShape="1">
            <a:gsLst>
              <a:gs pos="46000">
                <a:srgbClr val="FFFFFF"/>
              </a:gs>
              <a:gs pos="26000">
                <a:srgbClr val="F0E0FF"/>
              </a:gs>
              <a:gs pos="100000">
                <a:srgbClr val="CC99FF"/>
              </a:gs>
            </a:gsLst>
            <a:lin ang="8100000" scaled="1"/>
            <a:tileRect/>
          </a:gradFill>
        </p:spPr>
        <p:style>
          <a:lnRef idx="0">
            <a:schemeClr val="accent1"/>
          </a:lnRef>
          <a:fillRef idx="1001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>
              <a:lnSpc>
                <a:spcPts val="1600"/>
              </a:lnSpc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Активизировать </a:t>
            </a: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самостоятельную и познавательную  деятельность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детей.</a:t>
            </a:r>
          </a:p>
          <a:p>
            <a:pPr>
              <a:lnSpc>
                <a:spcPts val="1600"/>
              </a:lnSpc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ea typeface="Times New Roman"/>
              </a:rPr>
              <a:t>Приобщать </a:t>
            </a: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ea typeface="Times New Roman"/>
              </a:rPr>
              <a:t>детей к активному освоению окружающего мира в разных его проявлениях,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ea typeface="Times New Roman"/>
              </a:rPr>
              <a:t>развивать индивидуальные познавательные способности </a:t>
            </a: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ea typeface="Times New Roman"/>
              </a:rPr>
              <a:t>каждого малыша,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ea typeface="Times New Roman"/>
              </a:rPr>
              <a:t>использовать  индивидуальный опыт </a:t>
            </a: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ea typeface="Times New Roman"/>
              </a:rPr>
              <a:t>ребенка для самопознания, самоопределения и самореализации его в дальнейшей жизни.</a:t>
            </a:r>
          </a:p>
          <a:p>
            <a:pPr>
              <a:lnSpc>
                <a:spcPts val="1600"/>
              </a:lnSpc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Развивать творческие</a:t>
            </a: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 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способности.</a:t>
            </a:r>
            <a:endParaRPr lang="ru-RU" sz="1500" b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lnSpc>
                <a:spcPts val="1600"/>
              </a:lnSpc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Способствовать развитию  умений </a:t>
            </a: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наблюдать, слушать.</a:t>
            </a:r>
          </a:p>
          <a:p>
            <a:pPr>
              <a:lnSpc>
                <a:spcPts val="1600"/>
              </a:lnSpc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Развивать навыки </a:t>
            </a: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обобщать и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анализировать</a:t>
            </a: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.</a:t>
            </a:r>
          </a:p>
          <a:p>
            <a:pPr>
              <a:lnSpc>
                <a:spcPts val="1600"/>
              </a:lnSpc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Способствовать развитию мышления</a:t>
            </a: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, внимания,  воображения.</a:t>
            </a:r>
          </a:p>
          <a:p>
            <a:pPr>
              <a:lnSpc>
                <a:spcPts val="1600"/>
              </a:lnSpc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Учить детей видеть </a:t>
            </a: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проблему комплексно с разных сторон.</a:t>
            </a:r>
          </a:p>
          <a:p>
            <a:pPr>
              <a:lnSpc>
                <a:spcPts val="1600"/>
              </a:lnSpc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Развивать память</a:t>
            </a: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речь</a:t>
            </a:r>
          </a:p>
          <a:p>
            <a:pPr>
              <a:lnSpc>
                <a:spcPts val="1600"/>
              </a:lnSpc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Учить овладевать простейшими знаниями о нормах и способах поведения, способствующих сохранению и укреплению здоровья.</a:t>
            </a:r>
            <a:endParaRPr lang="ru-RU" sz="1500" b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Выноска со стрелкой вправо 5"/>
          <p:cNvSpPr/>
          <p:nvPr/>
        </p:nvSpPr>
        <p:spPr>
          <a:xfrm rot="5400000">
            <a:off x="4133889" y="-306582"/>
            <a:ext cx="864096" cy="2736304"/>
          </a:xfrm>
          <a:prstGeom prst="rightArrowCallou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p:spPr>
        <p:style>
          <a:lnRef idx="0">
            <a:schemeClr val="dk1"/>
          </a:lnRef>
          <a:fillRef idx="1001">
            <a:schemeClr val="dk2"/>
          </a:fillRef>
          <a:effectRef idx="3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1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ЗАДАЧИ:</a:t>
            </a:r>
            <a:endParaRPr lang="ru-RU" sz="2100" b="1" dirty="0">
              <a:solidFill>
                <a:schemeClr val="accent5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276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827584" y="612845"/>
            <a:ext cx="741682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b="1" i="1" dirty="0" smtClean="0">
                <a:solidFill>
                  <a:srgbClr val="373737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Понятие «педагогическая технология» трактуется авторами по-разному</a:t>
            </a:r>
            <a:r>
              <a:rPr lang="ru-RU" sz="2000" dirty="0" smtClean="0">
                <a:solidFill>
                  <a:srgbClr val="373737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rgbClr val="373737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lang="ru-RU" sz="2000" dirty="0" smtClean="0">
              <a:solidFill>
                <a:srgbClr val="373737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685800" algn="l"/>
              </a:tabLst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Технология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это совокупность приемов, применяемых в каком - либо деле, мастерстве, искусстве. 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685800" algn="l"/>
              </a:tabLst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Педагогическая технология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совокупность психолого-педагогических установок, определяющих специальный набор и компоновку форм, методов, способов, приемов обучения, воспитательных средств; она есть организационно-методический </a:t>
            </a:r>
            <a:r>
              <a:rPr lang="ru-RU" sz="2000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инструментарий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педагогического процесса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(Б.Т. Лихачев).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685800" algn="l"/>
              </a:tabLst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Педагогическая технология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это содержательная </a:t>
            </a:r>
            <a:r>
              <a:rPr lang="ru-RU" sz="2000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техника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реализации учебного процесса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(В. П. Беспалько).</a:t>
            </a:r>
            <a:endParaRPr lang="ru-RU" sz="2000" dirty="0" smtClean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34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636912"/>
            <a:ext cx="7632848" cy="3456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b="1" dirty="0">
                <a:solidFill>
                  <a:srgbClr val="972109">
                    <a:lumMod val="75000"/>
                  </a:srgbClr>
                </a:solidFill>
                <a:latin typeface="Bookman Old Style" pitchFamily="18" charset="0"/>
                <a:ea typeface="+mj-ea"/>
                <a:cs typeface="+mj-cs"/>
              </a:rPr>
              <a:t/>
            </a:r>
            <a:br>
              <a:rPr lang="ru-RU" sz="1400" b="1" dirty="0">
                <a:solidFill>
                  <a:srgbClr val="972109">
                    <a:lumMod val="75000"/>
                  </a:srgbClr>
                </a:solidFill>
                <a:latin typeface="Bookman Old Style" pitchFamily="18" charset="0"/>
                <a:ea typeface="+mj-ea"/>
                <a:cs typeface="+mj-cs"/>
              </a:rPr>
            </a:br>
            <a:r>
              <a:rPr lang="ru-RU" sz="1200" dirty="0">
                <a:solidFill>
                  <a:srgbClr val="000000"/>
                </a:solidFill>
                <a:ea typeface="+mj-ea"/>
                <a:cs typeface="+mj-cs"/>
              </a:rPr>
              <a:t/>
            </a:r>
            <a:br>
              <a:rPr lang="ru-RU" sz="1200" dirty="0">
                <a:solidFill>
                  <a:srgbClr val="000000"/>
                </a:solidFill>
                <a:ea typeface="+mj-ea"/>
                <a:cs typeface="+mj-cs"/>
              </a:rPr>
            </a:br>
            <a:endParaRPr lang="ru-RU" sz="1400" b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1043608" y="620688"/>
            <a:ext cx="6984776" cy="5481804"/>
          </a:xfrm>
          <a:prstGeom prst="snip2DiagRect">
            <a:avLst>
              <a:gd name="adj1" fmla="val 13438"/>
              <a:gd name="adj2" fmla="val 13448"/>
            </a:avLst>
          </a:prstGeom>
          <a:gradFill>
            <a:gsLst>
              <a:gs pos="12000">
                <a:srgbClr val="FBE6FE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lnSpc>
                <a:spcPts val="1400"/>
              </a:lnSpc>
              <a:spcAft>
                <a:spcPts val="1000"/>
              </a:spcAft>
            </a:pPr>
            <a:endParaRPr lang="ru-RU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331640" y="695529"/>
            <a:ext cx="655272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843072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lang="ru-RU" sz="1600" b="1" i="1" dirty="0" smtClean="0">
              <a:solidFill>
                <a:srgbClr val="843072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Педагогическая технология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это </a:t>
            </a:r>
            <a:r>
              <a:rPr kumimoji="0" lang="ru-RU" sz="1600" i="0" u="sng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описание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процесса достижения планируемых </a:t>
            </a:r>
            <a:r>
              <a:rPr kumimoji="0" lang="ru-RU" sz="1600" i="0" u="sng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результатов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обучения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607A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(И. П. Волков).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84307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Технология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-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это искусство</a:t>
            </a:r>
            <a:r>
              <a:rPr kumimoji="0" lang="ru-RU" sz="1600" i="0" u="sng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мастерство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умение, совокупность методов обработки, изменения состояния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110A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(В. М.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4110A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Шепель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110A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84307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Технология обучения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-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это составная </a:t>
            </a:r>
            <a:r>
              <a:rPr kumimoji="0" lang="ru-RU" sz="1600" i="0" u="sng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процессуальная часть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дидактической системы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90EA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190EA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М.Чошанов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90EA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84307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Педагогическая технология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-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это продуманная во всех деталях  </a:t>
            </a:r>
            <a:r>
              <a:rPr kumimoji="0" lang="ru-RU" sz="1600" i="0" u="sng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модель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совместной педагогической </a:t>
            </a:r>
            <a:r>
              <a:rPr kumimoji="0" lang="ru-RU" sz="1600" i="0" u="sng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деятельности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по проектированию, организации и проведению учебного процесса с безусловным обеспечением комфортных условий для учащихся и учителя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4307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A13A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(В.М.Монахов).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1A13A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6681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971600" y="635829"/>
            <a:ext cx="705678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haroni" pitchFamily="2" charset="-79"/>
              </a:rPr>
              <a:t>Педагогическая технология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haroni" pitchFamily="2" charset="-79"/>
              </a:rPr>
              <a:t>- это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haroni" pitchFamily="2" charset="-79"/>
              </a:rPr>
              <a:t>системный метод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haroni" pitchFamily="2" charset="-79"/>
              </a:rPr>
              <a:t> создания, применения и определения всего процесса преподавания и усвоения знаний с учетом технических и человеческих ресурсов и их взаимодействия, ставящий своей задачей оптимизацию форм образования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haroni" pitchFamily="2" charset="-79"/>
              </a:rPr>
              <a:t>(ЮНЕСКО).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latin typeface="Comic Sans MS" pitchFamily="66" charset="0"/>
              <a:cs typeface="Aharoni" pitchFamily="2" charset="-79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haroni" pitchFamily="2" charset="-79"/>
              </a:rPr>
              <a:t>Педагогическая технология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haroni" pitchFamily="2" charset="-79"/>
              </a:rPr>
              <a:t>означает системную совокупность и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haroni" pitchFamily="2" charset="-79"/>
              </a:rPr>
              <a:t>порядок функционирования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haroni" pitchFamily="2" charset="-79"/>
              </a:rPr>
              <a:t> всех личностных, инструментальных и методологических средств, используемых для достижения педагогических целей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haroni" pitchFamily="2" charset="-79"/>
              </a:rPr>
              <a:t>(М. В. Кларин).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latin typeface="Comic Sans MS" pitchFamily="66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2136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971600" y="-217087"/>
            <a:ext cx="734481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A7ED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A7ED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 нашем понимании педагогическая технология является содержательным обобщением, вбирающим в себя смыслы всех определений различных авторов (источников).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AF052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Понятие «педагогическая технология» может быть представлено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AF052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тремя аспектами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AF052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dirty="0" smtClean="0">
              <a:solidFill>
                <a:srgbClr val="AF052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99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1)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99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научным: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99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педагогические технологии - часть педагогической науки, изучающая и разрабатывающая цели, содержание и методы обучения и проектирующая педагогические процессы;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99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99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2)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процессуально-описательным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99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описание (алгоритм) процесса, совокупность целей, содержания, методов и средств для достижения планируемых результатов обучения;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99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99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3) 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процессуально-действенным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99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99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осуществление технологического (педагогического) процесса, функционирование всех личностных, инструментальных и методологических педагогических средств.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99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8511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mhtml:file://C:\Users\vospitatel\Desktop\нит\Познаем%20все%20с%20интересом,%20развиваемся%20с%20успехом_%20-%20Дошколята%20Туапсе.mht!http://doutuapse.ru/images/4.png"/>
          <p:cNvSpPr>
            <a:spLocks noChangeAspect="1" noChangeArrowheads="1"/>
          </p:cNvSpPr>
          <p:nvPr/>
        </p:nvSpPr>
        <p:spPr bwMode="auto">
          <a:xfrm>
            <a:off x="155575" y="-1744663"/>
            <a:ext cx="4229100" cy="36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mhtml:file://C:\Users\vospitatel\Desktop\нит\Познаем%20все%20с%20интересом,%20развиваемся%20с%20успехом_%20-%20Дошколята%20Туапсе.mht!http://doutuapse.ru/images/4.png"/>
          <p:cNvSpPr>
            <a:spLocks noChangeAspect="1" noChangeArrowheads="1"/>
          </p:cNvSpPr>
          <p:nvPr/>
        </p:nvSpPr>
        <p:spPr bwMode="auto">
          <a:xfrm>
            <a:off x="307975" y="-1592264"/>
            <a:ext cx="4229100" cy="36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827584" y="980728"/>
            <a:ext cx="7344816" cy="474234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Таким образом, </a:t>
            </a: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</a:rPr>
              <a:t>педагогическая технология функционирует и в качестве науки, исследующей наиболее рациональные пути обучения, и в качестве системы способов и принципов, применяемых в обучении, и в качестве реального процесса обучения.</a:t>
            </a:r>
          </a:p>
          <a:p>
            <a:endParaRPr lang="ru-RU" sz="2000" b="1" dirty="0" smtClean="0">
              <a:solidFill>
                <a:srgbClr val="1F05DD"/>
              </a:solidFill>
            </a:endParaRPr>
          </a:p>
          <a:p>
            <a:r>
              <a:rPr lang="ru-RU" sz="2000" b="1" dirty="0" smtClean="0">
                <a:solidFill>
                  <a:srgbClr val="1F05DD"/>
                </a:solidFill>
              </a:rPr>
              <a:t>	Каждая педагогическая технология должна обладать рядом характеристик, которые будут свидетельствовать о том, что используется именно технология, а не набор отдельных методов и приемов.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189708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Другая 2">
      <a:dk1>
        <a:srgbClr val="BCFFDA"/>
      </a:dk1>
      <a:lt1>
        <a:srgbClr val="79FFB6"/>
      </a:lt1>
      <a:dk2>
        <a:srgbClr val="FBD2C9"/>
      </a:dk2>
      <a:lt2>
        <a:srgbClr val="BDE296"/>
      </a:lt2>
      <a:accent1>
        <a:srgbClr val="66FF99"/>
      </a:accent1>
      <a:accent2>
        <a:srgbClr val="00B0F0"/>
      </a:accent2>
      <a:accent3>
        <a:srgbClr val="858585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1643</TotalTime>
  <Words>658</Words>
  <Application>Microsoft Office PowerPoint</Application>
  <PresentationFormat>Экран (4:3)</PresentationFormat>
  <Paragraphs>84</Paragraphs>
  <Slides>16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Кнопка</vt:lpstr>
      <vt:lpstr>Муниципальное бюджетное дошкольное образовательное учреждение детский сад № 45 «Росинка» старшая группа №9 «Веселые ребята»   ПЕДАГОГИЧЕСКИЕ ТЕХНОЛОГИИ:   ПОНЯТИЕ И ОСНОВНЫЕ ХАРАКТЕРИСТИКИ    воспитатель Голдобина Н.Я.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      Любая педагогическая технология должна удовлетворять некоторым основным методологическим требованиям (критериям технологичности):  Концептуальность. Каждая педагогическая технология должна опираться на определенную научную концепцию, включающую философское, психологическое, дидактическое и социально - педагогическое обоснование достижения образовательных целей. Системность. Педагогическая технология должна обладать всеми признаками системы: логикой процесса, взаимосвязью всех его частей, целостностью. Управляемость. Педагогическая технология предполагает возможность диагностического целеполагания, планирования, проектирования процесса обучения, поэтапной диагностики, варьирования средствами и методами с целью коррекции результатов. Эффективность. Современные педагогические технологии существуют в конкурентных условиях и должны быть эффективными по результатам и оптимальными по затратам, гарантировать достижение определенного стандарта обучения. Воспроизводимость подразумевает возможность применения (повторения, воспроизведения) педагогической технологии в других однотипных образовательных учреждениях, другими субъектами. Содержательность. Набор определенных действий обязателен в рамках данной технологии Алгоритмизированность. Организация и самоорганизация деятельности педагога, направленная на выполнение им проективной и конструктивной функции Процессуальность развертывается процесс учебной деятельности Ситуативность. Технология должна быть адаптирована к конкретному учебно-воспитательному процессу Гибкость. Возможность вариаций в содержательном и процессуальном компонентах технологии Динамичность. Возможность развития или преобразования технологии   </vt:lpstr>
      <vt:lpstr>Слайд 11</vt:lpstr>
      <vt:lpstr>   **Педагогическая технология определяется, во-первых как деятельность педагога и ребенка, во-вторых, эта деятельность обязательно опирается на педагогические законы и закономерности, в-третьих, обучающая и учебная деятельность предварительно тщательно проектируются,  в-четвертых, она дает гарантированно высокий результат.   **Специфика педагогической технологии состоит в том, что в ней конструируется и осуществляется такой учебный процесс, который должен гарантировать достижение поставленных целей.  **Также определяются показатели технологичности деятельности педагога: наличие четкого представления о педагогической цели; осознание последовательности шагов на пути к цели и тех этапов, на которых будут решаться конкретные задачи; наличие определенности профессиональных действий, выраженной в четком ощущении, осознании, понимании меры необходимого и достаточного приложения педагогических усилий. </vt:lpstr>
      <vt:lpstr>Слайд 13</vt:lpstr>
      <vt:lpstr>Педагогические технологии способствуют  </vt:lpstr>
      <vt:lpstr>  Используемая литература:  1. Жиренко О.Е., Лапина Е.В., Яровенко В.А. Инновационные технологии обучения в современной начальной школе//ВОИПКиПРО. 2013. №5 2. Агапова О.И., Джонс Л.Л., Ушаков А. С. Проект новой модели обучения для информационного общества // Информатика и образование. 2006. № 1. 3. Атутов П. Р. Технология и современное образование // Педагогика. 2008. № 2. Интернетресурсы: 1.http://kuvmetodist.ucoz.ru - Инновационные технологии при внедрении ФГОС 2.http://mounoch8.ucoz.ru/publ/stati_Информационно - коммуникационные технологии. В чём их эффективность? 3.http://www.bibliofond.ru/view.aspx - Педагогические  технологии 4.http://shkolazhizni.ru - Инновационные методики обучения</vt:lpstr>
      <vt:lpstr>Слайд 16</vt:lpstr>
    </vt:vector>
  </TitlesOfParts>
  <Company>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 ОБРАЗОВАТЕЛЬНЫЕ  ТЕХНОЛОГИИ</dc:title>
  <dc:creator>_</dc:creator>
  <cp:lastModifiedBy>User</cp:lastModifiedBy>
  <cp:revision>139</cp:revision>
  <dcterms:created xsi:type="dcterms:W3CDTF">2012-10-14T07:39:07Z</dcterms:created>
  <dcterms:modified xsi:type="dcterms:W3CDTF">2014-12-09T18:14:35Z</dcterms:modified>
</cp:coreProperties>
</file>