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5"/>
  </p:notesMasterIdLst>
  <p:sldIdLst>
    <p:sldId id="286" r:id="rId2"/>
    <p:sldId id="287" r:id="rId3"/>
    <p:sldId id="259" r:id="rId4"/>
    <p:sldId id="260" r:id="rId5"/>
    <p:sldId id="295" r:id="rId6"/>
    <p:sldId id="264" r:id="rId7"/>
    <p:sldId id="265" r:id="rId8"/>
    <p:sldId id="266" r:id="rId9"/>
    <p:sldId id="268" r:id="rId10"/>
    <p:sldId id="284" r:id="rId11"/>
    <p:sldId id="283" r:id="rId12"/>
    <p:sldId id="289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69" autoAdjust="0"/>
    <p:restoredTop sz="93297" autoAdjust="0"/>
  </p:normalViewPr>
  <p:slideViewPr>
    <p:cSldViewPr>
      <p:cViewPr>
        <p:scale>
          <a:sx n="75" d="100"/>
          <a:sy n="75" d="100"/>
        </p:scale>
        <p:origin x="-4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F7D31-4FEC-44EE-8011-1E4B5DE5CC8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019D97-E912-4A9C-87EB-2A898F9069AE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E325F4-AC8C-4C61-84AA-78829DB5B11D}" type="par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EA9ADC4-EC65-419E-A92C-00FB4527DA04}" type="sib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6FDB31-06A6-46C3-9488-819C32A08F5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BFF996-34EE-4A3F-A2A3-24166D9D21C0}" type="par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9C52B9-1B19-49C7-9866-B91CCFE83B6E}" type="sib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29C2764-79F0-48F2-AE09-5BE83C7AB8F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пребывания детей в течение суток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4BC0D60-4904-4D1A-B197-F81EEB12DE6D}" type="par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DC0C911-0802-423F-AFA9-E5A9BA6AF92C}" type="sib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52D9B5-2F72-468F-AF9C-9D6D57CDA8B2}" type="pres">
      <dgm:prSet presAssocID="{2B6F7D31-4FEC-44EE-8011-1E4B5DE5CC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E9E22-24B3-4701-BD08-A176D4317B2C}" type="pres">
      <dgm:prSet presAssocID="{1F019D97-E912-4A9C-87EB-2A898F9069AE}" presName="parentText" presStyleLbl="node1" presStyleIdx="0" presStyleCnt="3" custLinFactNeighborX="1219" custLinFactNeighborY="-52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82CC-C3E5-4565-B230-821BB9F8B307}" type="pres">
      <dgm:prSet presAssocID="{DEA9ADC4-EC65-419E-A92C-00FB4527DA04}" presName="spacer" presStyleCnt="0"/>
      <dgm:spPr/>
      <dgm:t>
        <a:bodyPr/>
        <a:lstStyle/>
        <a:p>
          <a:endParaRPr lang="ru-RU"/>
        </a:p>
      </dgm:t>
    </dgm:pt>
    <dgm:pt modelId="{6D99D8ED-06F1-4236-BBA0-C377186672CA}" type="pres">
      <dgm:prSet presAssocID="{DC6FDB31-06A6-46C3-9488-819C32A08F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62AA2-7FE0-49B1-A4E2-4F49BB87F968}" type="pres">
      <dgm:prSet presAssocID="{119C52B9-1B19-49C7-9866-B91CCFE83B6E}" presName="spacer" presStyleCnt="0"/>
      <dgm:spPr/>
      <dgm:t>
        <a:bodyPr/>
        <a:lstStyle/>
        <a:p>
          <a:endParaRPr lang="ru-RU"/>
        </a:p>
      </dgm:t>
    </dgm:pt>
    <dgm:pt modelId="{90124486-78A2-4D19-882F-F9E6B4FA8832}" type="pres">
      <dgm:prSet presAssocID="{C29C2764-79F0-48F2-AE09-5BE83C7AB8F7}" presName="parentText" presStyleLbl="node1" presStyleIdx="2" presStyleCnt="3" custLinFactY="257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6CE22-04EC-4DAA-B55F-1632238B9E4B}" type="presOf" srcId="{C29C2764-79F0-48F2-AE09-5BE83C7AB8F7}" destId="{90124486-78A2-4D19-882F-F9E6B4FA8832}" srcOrd="0" destOrd="0" presId="urn:microsoft.com/office/officeart/2005/8/layout/vList2"/>
    <dgm:cxn modelId="{7099B810-AF6A-48F1-91F6-4C20C55955C1}" srcId="{2B6F7D31-4FEC-44EE-8011-1E4B5DE5CC84}" destId="{1F019D97-E912-4A9C-87EB-2A898F9069AE}" srcOrd="0" destOrd="0" parTransId="{D2E325F4-AC8C-4C61-84AA-78829DB5B11D}" sibTransId="{DEA9ADC4-EC65-419E-A92C-00FB4527DA04}"/>
    <dgm:cxn modelId="{E3B514E9-0B90-4916-8A24-1E534C50E8CC}" srcId="{2B6F7D31-4FEC-44EE-8011-1E4B5DE5CC84}" destId="{C29C2764-79F0-48F2-AE09-5BE83C7AB8F7}" srcOrd="2" destOrd="0" parTransId="{74BC0D60-4904-4D1A-B197-F81EEB12DE6D}" sibTransId="{7DC0C911-0802-423F-AFA9-E5A9BA6AF92C}"/>
    <dgm:cxn modelId="{3F69A4B0-46EB-4226-B2FE-7CC5903E1AF8}" type="presOf" srcId="{1F019D97-E912-4A9C-87EB-2A898F9069AE}" destId="{74DE9E22-24B3-4701-BD08-A176D4317B2C}" srcOrd="0" destOrd="0" presId="urn:microsoft.com/office/officeart/2005/8/layout/vList2"/>
    <dgm:cxn modelId="{346A1544-70BF-4E7F-A7D2-18224FC0EFB7}" srcId="{2B6F7D31-4FEC-44EE-8011-1E4B5DE5CC84}" destId="{DC6FDB31-06A6-46C3-9488-819C32A08F5C}" srcOrd="1" destOrd="0" parTransId="{26BFF996-34EE-4A3F-A2A3-24166D9D21C0}" sibTransId="{119C52B9-1B19-49C7-9866-B91CCFE83B6E}"/>
    <dgm:cxn modelId="{7A6205A2-DB1A-4B66-A7BF-0D7068303F1D}" type="presOf" srcId="{DC6FDB31-06A6-46C3-9488-819C32A08F5C}" destId="{6D99D8ED-06F1-4236-BBA0-C377186672CA}" srcOrd="0" destOrd="0" presId="urn:microsoft.com/office/officeart/2005/8/layout/vList2"/>
    <dgm:cxn modelId="{DBE92B85-3992-4859-A5F2-4516BE2A624B}" type="presOf" srcId="{2B6F7D31-4FEC-44EE-8011-1E4B5DE5CC84}" destId="{4A52D9B5-2F72-468F-AF9C-9D6D57CDA8B2}" srcOrd="0" destOrd="0" presId="urn:microsoft.com/office/officeart/2005/8/layout/vList2"/>
    <dgm:cxn modelId="{2EC57CAB-26C4-4E37-A512-6B97EB88C8CC}" type="presParOf" srcId="{4A52D9B5-2F72-468F-AF9C-9D6D57CDA8B2}" destId="{74DE9E22-24B3-4701-BD08-A176D4317B2C}" srcOrd="0" destOrd="0" presId="urn:microsoft.com/office/officeart/2005/8/layout/vList2"/>
    <dgm:cxn modelId="{3633A731-E216-46DC-AE48-D327E6E43344}" type="presParOf" srcId="{4A52D9B5-2F72-468F-AF9C-9D6D57CDA8B2}" destId="{AA5E82CC-C3E5-4565-B230-821BB9F8B307}" srcOrd="1" destOrd="0" presId="urn:microsoft.com/office/officeart/2005/8/layout/vList2"/>
    <dgm:cxn modelId="{7C666868-BD86-40AB-8D69-8BC6A417543C}" type="presParOf" srcId="{4A52D9B5-2F72-468F-AF9C-9D6D57CDA8B2}" destId="{6D99D8ED-06F1-4236-BBA0-C377186672CA}" srcOrd="2" destOrd="0" presId="urn:microsoft.com/office/officeart/2005/8/layout/vList2"/>
    <dgm:cxn modelId="{1E0C15F0-1324-4058-A3B3-9C3A3D9455FB}" type="presParOf" srcId="{4A52D9B5-2F72-468F-AF9C-9D6D57CDA8B2}" destId="{D3162AA2-7FE0-49B1-A4E2-4F49BB87F968}" srcOrd="3" destOrd="0" presId="urn:microsoft.com/office/officeart/2005/8/layout/vList2"/>
    <dgm:cxn modelId="{51313AFE-A40C-44A0-9A02-EE7471F915C8}" type="presParOf" srcId="{4A52D9B5-2F72-468F-AF9C-9D6D57CDA8B2}" destId="{90124486-78A2-4D19-882F-F9E6B4FA8832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DE9E22-24B3-4701-BD08-A176D4317B2C}">
      <dsp:nvSpPr>
        <dsp:cNvPr id="0" name=""/>
        <dsp:cNvSpPr/>
      </dsp:nvSpPr>
      <dsp:spPr>
        <a:xfrm>
          <a:off x="0" y="0"/>
          <a:ext cx="8435280" cy="1000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  <a:endParaRPr lang="ru-RU" sz="1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8435280" cy="1000350"/>
      </dsp:txXfrm>
    </dsp:sp>
    <dsp:sp modelId="{6D99D8ED-06F1-4236-BBA0-C377186672CA}">
      <dsp:nvSpPr>
        <dsp:cNvPr id="0" name=""/>
        <dsp:cNvSpPr/>
      </dsp:nvSpPr>
      <dsp:spPr>
        <a:xfrm>
          <a:off x="0" y="1084000"/>
          <a:ext cx="8435280" cy="1000350"/>
        </a:xfrm>
        <a:prstGeom prst="roundRect">
          <a:avLst/>
        </a:prstGeom>
        <a:solidFill>
          <a:schemeClr val="accent4">
            <a:hueOff val="419958"/>
            <a:satOff val="-11217"/>
            <a:lumOff val="-2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  <a:endParaRPr lang="ru-RU" sz="1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084000"/>
        <a:ext cx="8435280" cy="1000350"/>
      </dsp:txXfrm>
    </dsp:sp>
    <dsp:sp modelId="{90124486-78A2-4D19-882F-F9E6B4FA8832}">
      <dsp:nvSpPr>
        <dsp:cNvPr id="0" name=""/>
        <dsp:cNvSpPr/>
      </dsp:nvSpPr>
      <dsp:spPr>
        <a:xfrm>
          <a:off x="0" y="2168001"/>
          <a:ext cx="8435280" cy="1000350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sz="1900" b="1" kern="1200" dirty="0" smtClean="0">
              <a:latin typeface="Arial" pitchFamily="34" charset="0"/>
              <a:cs typeface="Arial" pitchFamily="34" charset="0"/>
            </a:rPr>
          </a:b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sz="1900" b="1" kern="1200" dirty="0" smtClean="0">
              <a:latin typeface="Arial" pitchFamily="34" charset="0"/>
              <a:cs typeface="Arial" pitchFamily="34" charset="0"/>
            </a:rPr>
          </a:b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  пребывания детей в течение суток</a:t>
          </a:r>
          <a:endParaRPr lang="ru-RU" sz="1900" b="1" kern="1200" dirty="0">
            <a:latin typeface="Arial" pitchFamily="34" charset="0"/>
            <a:cs typeface="Arial" pitchFamily="34" charset="0"/>
          </a:endParaRPr>
        </a:p>
      </dsp:txBody>
      <dsp:txXfrm>
        <a:off x="0" y="2168001"/>
        <a:ext cx="8435280" cy="1000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780B7-DA30-491E-A6FF-E0514263B06F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72BB3-6232-4932-91A4-6DAF27E73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189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35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3pBSl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vospitatelivsexgorodov.3bb.ru/click.php?http://uploads.ru/ob5XW.png" TargetMode="External"/><Relationship Id="rId3" Type="http://schemas.openxmlformats.org/officeDocument/2006/relationships/hyperlink" Target="http://standart.edu.ru/" TargetMode="External"/><Relationship Id="rId7" Type="http://schemas.openxmlformats.org/officeDocument/2006/relationships/hyperlink" Target="http://vospitatelivsexgorodov.3bb.ru/click.php?http://uploads.ru/CkKD3.png" TargetMode="Externa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diagramQuickStyle" Target="../diagrams/quickStyle1.xml"/><Relationship Id="rId5" Type="http://schemas.openxmlformats.org/officeDocument/2006/relationships/hyperlink" Target="http://vospitatelivsexgorodov.3bb.ru/click.php?http://uploads.ru/2QzZ8.png" TargetMode="External"/><Relationship Id="rId15" Type="http://schemas.microsoft.com/office/2007/relationships/diagramDrawing" Target="../diagrams/drawing1.xml"/><Relationship Id="rId10" Type="http://schemas.openxmlformats.org/officeDocument/2006/relationships/diagramLayout" Target="../diagrams/layout1.xml"/><Relationship Id="rId4" Type="http://schemas.openxmlformats.org/officeDocument/2006/relationships/image" Target="../media/image6.png"/><Relationship Id="rId9" Type="http://schemas.openxmlformats.org/officeDocument/2006/relationships/diagramData" Target="../diagrams/data1.xml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0J3xD.pn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hT0Js.png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vospitatelivsexgorodov.3bb.ru/click.php?http://uploads.ru/3pBSl.png" TargetMode="Externa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GhH8J.png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hyperlink" Target="http://vospitatelivsexgorodov.3bb.ru/click.php?http://uploads.ru/4RoB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inYs6.png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vospitatelivsexgorodov.3bb.ru/click.php?http://uploads.ru/2Yv6c.png" TargetMode="Externa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Доброго дня!</a:t>
            </a:r>
          </a:p>
          <a:p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Хорошего рабочего настроения!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8" descr="MCj023251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2714620"/>
            <a:ext cx="1711772" cy="1819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941" y="267683"/>
            <a:ext cx="8876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Формы организации музыкальной деятельности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93605" y="897334"/>
            <a:ext cx="2106386" cy="6084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Занятия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643050"/>
            <a:ext cx="7331527" cy="4539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Музыка в повседневной жизни детского сада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5" y="2773455"/>
            <a:ext cx="2616976" cy="1384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/>
              <a:t>Музыка в быту детского сада, слушание музыки, упражнения, игры, самостоятельное </a:t>
            </a:r>
            <a:r>
              <a:rPr lang="ru-RU" sz="1400" b="1" dirty="0" err="1"/>
              <a:t>музицирование</a:t>
            </a:r>
            <a:r>
              <a:rPr lang="ru-RU" sz="1400" b="1" dirty="0"/>
              <a:t>, утренняя гимнастика, музыка «фоном»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03274" y="2773455"/>
            <a:ext cx="2272936" cy="1406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/>
              <a:t>Развлечения: тематические музыкальные вечера, беседы, концерты, театральные постановки и хороводы, </a:t>
            </a:r>
            <a:r>
              <a:rPr lang="ru-RU" sz="1400" b="1" dirty="0" smtClean="0"/>
              <a:t>аттракционные </a:t>
            </a:r>
            <a:r>
              <a:rPr lang="ru-RU" sz="1400" b="1" dirty="0"/>
              <a:t>спектакли, игры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2786058"/>
            <a:ext cx="1840134" cy="1406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Праздничные утренники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93620" y="4286250"/>
            <a:ext cx="7192736" cy="3060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Музыкальное воспитание в семье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86" y="4738071"/>
            <a:ext cx="1714796" cy="11407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/>
              <a:t>Обучение игре на музыкальных инструментах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93604" y="4738071"/>
            <a:ext cx="1650404" cy="11407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/>
              <a:t>Слушание радио и телепередач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4753515"/>
            <a:ext cx="1735443" cy="11253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/>
              <a:t>Самостоятельное </a:t>
            </a:r>
            <a:r>
              <a:rPr lang="ru-RU" sz="1600" b="1" dirty="0" err="1"/>
              <a:t>музицирование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5309" y="4747683"/>
            <a:ext cx="1780911" cy="11311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/>
              <a:t>Слушание аудиозаписей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2188509" y="2106079"/>
            <a:ext cx="1" cy="667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368864" y="2106079"/>
            <a:ext cx="10085" cy="2180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906710" y="2106079"/>
            <a:ext cx="1" cy="667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7486243" y="2110052"/>
            <a:ext cx="1" cy="667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войная стрелка влево/вправо 24"/>
          <p:cNvSpPr/>
          <p:nvPr/>
        </p:nvSpPr>
        <p:spPr>
          <a:xfrm rot="16200000">
            <a:off x="2592105" y="3135890"/>
            <a:ext cx="2180171" cy="1205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="" xmlns:p14="http://schemas.microsoft.com/office/powerpoint/2010/main" val="7025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27713"/>
          </a:xfrm>
        </p:spPr>
        <p:txBody>
          <a:bodyPr>
            <a:normAutofit/>
          </a:bodyPr>
          <a:lstStyle/>
          <a:p>
            <a:pPr marL="355600" indent="-2667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800" cap="none" dirty="0" smtClean="0">
                <a:solidFill>
                  <a:srgbClr val="000000"/>
                </a:solidFill>
                <a:latin typeface="Arial Black" pitchFamily="34" charset="0"/>
              </a:rPr>
              <a:t>Структура  занятий:</a:t>
            </a:r>
            <a:endParaRPr lang="ru-RU" sz="4800" i="1" cap="none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355600" indent="-266700" algn="just">
              <a:lnSpc>
                <a:spcPct val="110000"/>
              </a:lnSpc>
              <a:spcBef>
                <a:spcPts val="0"/>
              </a:spcBef>
            </a:pPr>
            <a:r>
              <a:rPr lang="ru-RU" sz="3600" cap="none" dirty="0" smtClean="0">
                <a:solidFill>
                  <a:srgbClr val="C00000"/>
                </a:solidFill>
                <a:latin typeface="Arial Black" pitchFamily="34" charset="0"/>
              </a:rPr>
              <a:t>Обучение пению </a:t>
            </a:r>
          </a:p>
          <a:p>
            <a:pPr marL="355600" indent="-266700" algn="just">
              <a:lnSpc>
                <a:spcPct val="110000"/>
              </a:lnSpc>
              <a:spcBef>
                <a:spcPts val="0"/>
              </a:spcBef>
            </a:pPr>
            <a:r>
              <a:rPr lang="ru-RU" sz="3600" cap="none" dirty="0" smtClean="0">
                <a:solidFill>
                  <a:srgbClr val="C00000"/>
                </a:solidFill>
                <a:latin typeface="Arial Black" pitchFamily="34" charset="0"/>
              </a:rPr>
              <a:t>Слушанию музыки </a:t>
            </a:r>
          </a:p>
          <a:p>
            <a:pPr marL="355600" indent="-266700" algn="just">
              <a:lnSpc>
                <a:spcPct val="110000"/>
              </a:lnSpc>
              <a:spcBef>
                <a:spcPts val="0"/>
              </a:spcBef>
            </a:pPr>
            <a:r>
              <a:rPr lang="ru-RU" sz="3600" cap="none" dirty="0" smtClean="0">
                <a:solidFill>
                  <a:srgbClr val="C00000"/>
                </a:solidFill>
                <a:latin typeface="Arial Black" pitchFamily="34" charset="0"/>
              </a:rPr>
              <a:t>Ритмике </a:t>
            </a:r>
          </a:p>
          <a:p>
            <a:pPr marL="355600" indent="-266700" algn="just">
              <a:lnSpc>
                <a:spcPct val="110000"/>
              </a:lnSpc>
              <a:spcBef>
                <a:spcPts val="0"/>
              </a:spcBef>
            </a:pPr>
            <a:r>
              <a:rPr lang="ru-RU" sz="3600" cap="none" dirty="0" smtClean="0">
                <a:solidFill>
                  <a:srgbClr val="C00000"/>
                </a:solidFill>
                <a:latin typeface="Arial Black" pitchFamily="34" charset="0"/>
              </a:rPr>
              <a:t>Игре на детских инструментах</a:t>
            </a:r>
          </a:p>
          <a:p>
            <a:pPr marL="8890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3600" i="1" cap="none" dirty="0" smtClean="0">
              <a:solidFill>
                <a:srgbClr val="000000"/>
              </a:solidFill>
            </a:endParaRPr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730849" y="4168674"/>
            <a:ext cx="2915495" cy="191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://s9.uploads.ru/t/3pBSl.png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929066"/>
            <a:ext cx="2953946" cy="1590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814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Взаимодействие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музыкального руководителя с коллегами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00174"/>
            <a:ext cx="86868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79512" y="1484784"/>
            <a:ext cx="273630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Проведение открытых музыкальных занятий, досугов с последующим обсуждением</a:t>
            </a:r>
            <a:endParaRPr lang="ru-RU" sz="1600" b="1" dirty="0"/>
          </a:p>
        </p:txBody>
      </p:sp>
      <p:sp>
        <p:nvSpPr>
          <p:cNvPr id="5" name="Овал 4"/>
          <p:cNvSpPr/>
          <p:nvPr/>
        </p:nvSpPr>
        <p:spPr>
          <a:xfrm>
            <a:off x="6146355" y="1483856"/>
            <a:ext cx="280831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Индивидуальные и подгрупповые (по 2-4 человека) консультации</a:t>
            </a:r>
            <a:endParaRPr lang="ru-RU" sz="1600" b="1" dirty="0"/>
          </a:p>
        </p:txBody>
      </p:sp>
      <p:sp>
        <p:nvSpPr>
          <p:cNvPr id="6" name="Овал 5"/>
          <p:cNvSpPr/>
          <p:nvPr/>
        </p:nvSpPr>
        <p:spPr>
          <a:xfrm>
            <a:off x="179512" y="3314947"/>
            <a:ext cx="273630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Практические занятия с коллегами по разучиванию музыкального репертуара</a:t>
            </a:r>
            <a:endParaRPr lang="ru-RU" sz="1600" b="1" dirty="0"/>
          </a:p>
        </p:txBody>
      </p:sp>
      <p:sp>
        <p:nvSpPr>
          <p:cNvPr id="8" name="Овал 7"/>
          <p:cNvSpPr/>
          <p:nvPr/>
        </p:nvSpPr>
        <p:spPr>
          <a:xfrm>
            <a:off x="2915816" y="4941168"/>
            <a:ext cx="338364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Выступления на педсоветах с докладами, тематическими сообщениями</a:t>
            </a:r>
            <a:endParaRPr lang="ru-RU" sz="1600" b="1" dirty="0"/>
          </a:p>
        </p:txBody>
      </p:sp>
      <p:sp>
        <p:nvSpPr>
          <p:cNvPr id="9" name="Овал 8"/>
          <p:cNvSpPr/>
          <p:nvPr/>
        </p:nvSpPr>
        <p:spPr>
          <a:xfrm>
            <a:off x="6218363" y="3374504"/>
            <a:ext cx="273630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Ознакомление с новой музыкально-методической литературой</a:t>
            </a:r>
            <a:endParaRPr lang="ru-RU" sz="1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2564904"/>
            <a:ext cx="2016224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Формы взаимодействия музыкального руководителя с коллегами</a:t>
            </a:r>
            <a:endParaRPr lang="ru-RU" b="1" dirty="0"/>
          </a:p>
        </p:txBody>
      </p:sp>
      <p:sp>
        <p:nvSpPr>
          <p:cNvPr id="13" name="Стрелка вправо 12"/>
          <p:cNvSpPr/>
          <p:nvPr/>
        </p:nvSpPr>
        <p:spPr>
          <a:xfrm rot="300000" flipH="1" flipV="1">
            <a:off x="2991847" y="2460919"/>
            <a:ext cx="625187" cy="460125"/>
          </a:xfrm>
          <a:prstGeom prst="rightArrow">
            <a:avLst>
              <a:gd name="adj1" fmla="val 470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1000000">
            <a:off x="5684209" y="2531128"/>
            <a:ext cx="504056" cy="390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46169" y="4437112"/>
            <a:ext cx="39567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flipV="1">
            <a:off x="5684567" y="4090392"/>
            <a:ext cx="471597" cy="396044"/>
          </a:xfrm>
          <a:prstGeom prst="rightArrow">
            <a:avLst>
              <a:gd name="adj1" fmla="val 50000"/>
              <a:gd name="adj2" fmla="val 41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 flipV="1">
            <a:off x="2972982" y="4090392"/>
            <a:ext cx="590905" cy="352890"/>
          </a:xfrm>
          <a:prstGeom prst="rightArrow">
            <a:avLst>
              <a:gd name="adj1" fmla="val 655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4517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8" grpId="0" build="p" animBg="1"/>
      <p:bldP spid="9" grpId="0" build="p" animBg="1"/>
      <p:bldP spid="10" grpId="0" build="p" animBg="1"/>
      <p:bldP spid="13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642918"/>
            <a:ext cx="628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  <a:latin typeface="Arial Black" pitchFamily="34" charset="0"/>
              </a:rPr>
              <a:t>Спасибо</a:t>
            </a:r>
            <a:r>
              <a:rPr lang="ru-RU" sz="8000" dirty="0" smtClean="0">
                <a:solidFill>
                  <a:srgbClr val="C00000"/>
                </a:solidFill>
              </a:rPr>
              <a:t> </a:t>
            </a:r>
            <a:r>
              <a:rPr lang="ru-RU" sz="8000" b="1" i="1" dirty="0" smtClean="0">
                <a:solidFill>
                  <a:srgbClr val="C00000"/>
                </a:solidFill>
              </a:rPr>
              <a:t>за внимание!</a:t>
            </a:r>
            <a:endParaRPr lang="ru-RU" sz="8000" b="1" i="1" dirty="0">
              <a:solidFill>
                <a:srgbClr val="C00000"/>
              </a:solidFill>
            </a:endParaRPr>
          </a:p>
        </p:txBody>
      </p:sp>
      <p:pic>
        <p:nvPicPr>
          <p:cNvPr id="4" name="Picture 6" descr="MCj03967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714752"/>
            <a:ext cx="2364864" cy="273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Cj0410583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214686"/>
            <a:ext cx="3167204" cy="3444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E0161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15140" y="4572008"/>
            <a:ext cx="1880204" cy="1764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429652" cy="57150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ПРЕЗЕНТАЦИЯ ДЛЯ МУЗЫКАЛЬНЫХ   РУКОВОДИТЕЛЕЙ 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97596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-Изучаем ФГОС дошкольного образования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-ФГОС в музыкальном образовании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ОРГАНИЗАЦИИ МУЗЫКАЛЬНОЙ ДЕЯТЕЛЬНОСТИ</a:t>
            </a:r>
            <a:endParaRPr lang="ru-RU" sz="35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571472" y="0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40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PE0161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85852" y="5094000"/>
            <a:ext cx="1880204" cy="1764000"/>
          </a:xfrm>
          <a:prstGeom prst="rect">
            <a:avLst/>
          </a:prstGeom>
          <a:noFill/>
          <a:ln/>
        </p:spPr>
      </p:pic>
      <p:pic>
        <p:nvPicPr>
          <p:cNvPr id="8" name="Рисунок 7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500438"/>
            <a:ext cx="4484802" cy="3000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0794836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304" y="14847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/>
              <a:t>Стандарт разработан на основе Конституции РФ и законодательства РФ с учётом Конвенции ООН о правах ребёнка…</a:t>
            </a:r>
          </a:p>
        </p:txBody>
      </p:sp>
      <p:pic>
        <p:nvPicPr>
          <p:cNvPr id="6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72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0950" y="1571612"/>
            <a:ext cx="8903050" cy="48788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/>
              <a:t>Стандарт  направлен на достижение следующих </a:t>
            </a:r>
            <a:r>
              <a:rPr lang="ru-RU" sz="2400" b="1" dirty="0">
                <a:solidFill>
                  <a:srgbClr val="FF0000"/>
                </a:solidFill>
              </a:rPr>
              <a:t>целей: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b="1" dirty="0"/>
              <a:t>повышение социального статуса дошкольного образования;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b="1" dirty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b="1" dirty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b="1" dirty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  <p:pic>
        <p:nvPicPr>
          <p:cNvPr id="4" name="Picture 11" descr="F:\Адаптация\ребе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7504" y="39093"/>
            <a:ext cx="1672064" cy="1300360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9959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marL="342900" indent="-342900">
              <a:buFont typeface="Arial" pitchFamily="34" charset="0"/>
            </a:pPr>
            <a:r>
              <a:rPr lang="ru-RU" b="1" dirty="0">
                <a:latin typeface="Monotype Corsiva" pitchFamily="66" charset="0"/>
              </a:rPr>
              <a:t>Ценностно-целевые ориентиры образовательного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здоровья и эмоционального благополучия, обеспечение культурного развития каждого ребенка;                                                                                                                </a:t>
            </a:r>
          </a:p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доброжелательной атмосферы, позволяющей растить воспитанников любознательными, добрыми, инициативными, стремящимися к самостоятельности и творчеству;                                                                                                                                      </a:t>
            </a:r>
          </a:p>
          <a:p>
            <a:r>
              <a:rPr lang="ru-RU" sz="2800" b="1" dirty="0" smtClean="0">
                <a:solidFill>
                  <a:srgbClr val="040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различных видов детской  деятельности, их интеграция в целях                                               повышения эффективности образовательного процесса;</a:t>
            </a: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</a:t>
            </a:r>
          </a:p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организация образовательного процесса;     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</a:t>
            </a:r>
          </a:p>
          <a:p>
            <a:endParaRPr lang="ru-RU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933056"/>
            <a:ext cx="2286295" cy="2286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682706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9280" y="142852"/>
            <a:ext cx="2927226" cy="798334"/>
          </a:xfrm>
          <a:prstGeom prst="rect">
            <a:avLst/>
          </a:prstGeom>
        </p:spPr>
      </p:pic>
      <p:pic>
        <p:nvPicPr>
          <p:cNvPr id="4" name="Рисунок 3" descr="http://s9.uploads.ru/t/2QzZ8.pn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941168"/>
            <a:ext cx="2088233" cy="163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8.uploads.ru/t/CkKD3.png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2362572" cy="1652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63168099"/>
              </p:ext>
            </p:extLst>
          </p:nvPr>
        </p:nvGraphicFramePr>
        <p:xfrm>
          <a:off x="0" y="1071546"/>
          <a:ext cx="843528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 descr="http://s8.uploads.ru/t/ob5XW.png">
            <a:hlinkClick r:id="rId13" tgtFrame="&quot;_blank&quot;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082652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58759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Основная образовательная 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программа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7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117332" y="1707228"/>
            <a:ext cx="2817818" cy="2817818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Группа 9"/>
          <p:cNvGrpSpPr/>
          <p:nvPr/>
        </p:nvGrpSpPr>
        <p:grpSpPr>
          <a:xfrm>
            <a:off x="4498863" y="1981955"/>
            <a:ext cx="1831581" cy="688094"/>
            <a:chOff x="2205638" y="210944"/>
            <a:chExt cx="1831581" cy="6880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205638" y="210944"/>
              <a:ext cx="1831581" cy="667030"/>
            </a:xfrm>
            <a:prstGeom prst="roundRect">
              <a:avLst/>
            </a:prstGeom>
            <a:solidFill>
              <a:srgbClr val="FFCC66">
                <a:alpha val="89804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233016" y="297132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личности</a:t>
              </a:r>
              <a:endParaRPr lang="ru-RU" sz="2000" b="1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17873028">
            <a:off x="2102077" y="2639277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Содержание Программы</a:t>
            </a:r>
            <a:endParaRPr lang="ru-RU" sz="2000" b="1" dirty="0"/>
          </a:p>
        </p:txBody>
      </p:sp>
      <p:grpSp>
        <p:nvGrpSpPr>
          <p:cNvPr id="4" name="Группа 13"/>
          <p:cNvGrpSpPr/>
          <p:nvPr/>
        </p:nvGrpSpPr>
        <p:grpSpPr>
          <a:xfrm>
            <a:off x="4475379" y="2718735"/>
            <a:ext cx="1866415" cy="698355"/>
            <a:chOff x="2197776" y="785965"/>
            <a:chExt cx="1831581" cy="6983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97776" y="817290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238200" y="785965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мотивации</a:t>
              </a:r>
              <a:endParaRPr lang="ru-RU" sz="2000" b="1" kern="1200" dirty="0"/>
            </a:p>
          </p:txBody>
        </p:sp>
      </p:grpSp>
      <p:grpSp>
        <p:nvGrpSpPr>
          <p:cNvPr id="6" name="Группа 16"/>
          <p:cNvGrpSpPr/>
          <p:nvPr/>
        </p:nvGrpSpPr>
        <p:grpSpPr>
          <a:xfrm>
            <a:off x="4505222" y="3525447"/>
            <a:ext cx="1831581" cy="667030"/>
            <a:chOff x="2164423" y="1620873"/>
            <a:chExt cx="1831581" cy="6670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164423" y="1620873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219456" y="1685997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способностей</a:t>
              </a:r>
              <a:endParaRPr lang="ru-RU" sz="20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57554" y="4199674"/>
            <a:ext cx="2377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92919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Содержание Программы должно обеспечивать развитие личности, мотивации и способностей детей в различных видах деятельности и охватывать основные направления развития и образования детей</a:t>
            </a:r>
            <a:endParaRPr lang="ru-RU" dirty="0"/>
          </a:p>
        </p:txBody>
      </p:sp>
      <p:pic>
        <p:nvPicPr>
          <p:cNvPr id="22" name="Рисунок 21" descr="http://s9.uploads.ru/t/3pBSl.pn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8" y="116632"/>
            <a:ext cx="2953946" cy="159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s9.uploads.ru/t/hT0Js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1822"/>
            <a:ext cx="192405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s7.uploads.ru/t/0J3xD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5397091"/>
            <a:ext cx="3649588" cy="1460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501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192022"/>
            <a:ext cx="745232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ОСНОВНЫЕ НАПРАВЛЕНИЯ РАЗВИТИЯ ДЕТЕЙ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http://s8.uploads.ru/t/4RoBN.png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265" r="44444"/>
          <a:stretch/>
        </p:blipFill>
        <p:spPr bwMode="auto">
          <a:xfrm>
            <a:off x="285720" y="214290"/>
            <a:ext cx="1616968" cy="1638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Рисунок 3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78"/>
          <a:stretch/>
        </p:blipFill>
        <p:spPr bwMode="auto">
          <a:xfrm>
            <a:off x="-14947" y="2812205"/>
            <a:ext cx="1157923" cy="3268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 descr="http://s8.uploads.ru/t/inYs6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49746"/>
            <a:ext cx="1470676" cy="1605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16"/>
          <p:cNvSpPr/>
          <p:nvPr/>
        </p:nvSpPr>
        <p:spPr>
          <a:xfrm>
            <a:off x="1428752" y="977839"/>
            <a:ext cx="2065345" cy="18874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2564" y="1450293"/>
            <a:ext cx="192882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Физическое развитие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44808" y="977839"/>
            <a:ext cx="2119715" cy="19656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74613" y="1568872"/>
            <a:ext cx="273630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Социально-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коммуникативное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развитие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0556" y="2076704"/>
            <a:ext cx="2401904" cy="23379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 descr="http://s9.uploads.ru/t/GhH8J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70993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6"/>
          <p:cNvSpPr/>
          <p:nvPr/>
        </p:nvSpPr>
        <p:spPr>
          <a:xfrm>
            <a:off x="1142976" y="3428999"/>
            <a:ext cx="2215364" cy="20721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9"/>
          <p:cNvSpPr/>
          <p:nvPr/>
        </p:nvSpPr>
        <p:spPr>
          <a:xfrm>
            <a:off x="929517" y="3880426"/>
            <a:ext cx="2494060" cy="1138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Художественно-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эстетическое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50582" y="3325749"/>
            <a:ext cx="2309084" cy="216062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7823" y="3894147"/>
            <a:ext cx="261460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44909" y="4725144"/>
            <a:ext cx="2207550" cy="2007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4097" y="5249747"/>
            <a:ext cx="21463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Речевое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0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16115" y="620688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ФОРМЫ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ОРГАНИЗАЦИИ МУЗЫКАЛЬНОЙ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ДЕЯТЕЛЬНОСТИ ДЕТЕЙ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2643182"/>
            <a:ext cx="8153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4800" b="1" i="1" dirty="0" smtClean="0">
                <a:solidFill>
                  <a:srgbClr val="000000"/>
                </a:solidFill>
                <a:latin typeface="Times New Roman" pitchFamily="18" charset="0"/>
              </a:rPr>
              <a:t>Занятия</a:t>
            </a:r>
          </a:p>
          <a:p>
            <a:pPr>
              <a:buFontTx/>
              <a:buChar char="•"/>
            </a:pPr>
            <a:r>
              <a:rPr lang="ru-RU" sz="4800" b="1" i="1" dirty="0" smtClean="0">
                <a:solidFill>
                  <a:srgbClr val="000000"/>
                </a:solidFill>
                <a:latin typeface="Times New Roman" pitchFamily="18" charset="0"/>
              </a:rPr>
              <a:t>музыка </a:t>
            </a:r>
            <a:r>
              <a:rPr lang="ru-RU" sz="4800" b="1" i="1" dirty="0">
                <a:solidFill>
                  <a:srgbClr val="000000"/>
                </a:solidFill>
                <a:latin typeface="Times New Roman" pitchFamily="18" charset="0"/>
              </a:rPr>
              <a:t>в повседневной жизни детского сада </a:t>
            </a:r>
          </a:p>
          <a:p>
            <a:pPr>
              <a:buFontTx/>
              <a:buChar char="•"/>
            </a:pPr>
            <a:r>
              <a:rPr lang="ru-RU" sz="4800" b="1" i="1" dirty="0">
                <a:solidFill>
                  <a:srgbClr val="000000"/>
                </a:solidFill>
                <a:latin typeface="Times New Roman" pitchFamily="18" charset="0"/>
              </a:rPr>
              <a:t>музыкальное воспитание в семье</a:t>
            </a:r>
            <a:r>
              <a:rPr lang="ru-RU" sz="4800" i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4" name="Рисунок 3" descr="ima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214422"/>
            <a:ext cx="2661120" cy="237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00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356</TotalTime>
  <Words>402</Words>
  <Application>Microsoft Office PowerPoint</Application>
  <PresentationFormat>Экран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ПРЕЗЕНТАЦИЯ ДЛЯ МУЗЫКАЛЬНЫХ   РУКОВОДИТЕЛЕЙ  </vt:lpstr>
      <vt:lpstr>Слайд 3</vt:lpstr>
      <vt:lpstr>Слайд 4</vt:lpstr>
      <vt:lpstr>Ценностно-целевые ориентиры образовательного процесса</vt:lpstr>
      <vt:lpstr>Слайд 6</vt:lpstr>
      <vt:lpstr>Слайд 7</vt:lpstr>
      <vt:lpstr>Слайд 8</vt:lpstr>
      <vt:lpstr>Слайд 9</vt:lpstr>
      <vt:lpstr>Слайд 10</vt:lpstr>
      <vt:lpstr>Слайд 11</vt:lpstr>
      <vt:lpstr>Взаимодействие музыкального руководителя с коллегами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Изучаем ФГОС  дошкольного  образования</dc:title>
  <dc:creator>Aina</dc:creator>
  <cp:lastModifiedBy>Admin</cp:lastModifiedBy>
  <cp:revision>61</cp:revision>
  <dcterms:modified xsi:type="dcterms:W3CDTF">2015-01-19T15:14:50Z</dcterms:modified>
</cp:coreProperties>
</file>