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18"/>
  </p:notesMasterIdLst>
  <p:handoutMasterIdLst>
    <p:handoutMasterId r:id="rId19"/>
  </p:handoutMasterIdLst>
  <p:sldIdLst>
    <p:sldId id="256" r:id="rId2"/>
    <p:sldId id="257" r:id="rId3"/>
    <p:sldId id="261" r:id="rId4"/>
    <p:sldId id="262" r:id="rId5"/>
    <p:sldId id="263" r:id="rId6"/>
    <p:sldId id="264" r:id="rId7"/>
    <p:sldId id="265" r:id="rId8"/>
    <p:sldId id="276" r:id="rId9"/>
    <p:sldId id="267" r:id="rId10"/>
    <p:sldId id="268" r:id="rId11"/>
    <p:sldId id="269" r:id="rId12"/>
    <p:sldId id="281" r:id="rId13"/>
    <p:sldId id="284" r:id="rId14"/>
    <p:sldId id="282" r:id="rId15"/>
    <p:sldId id="283" r:id="rId16"/>
    <p:sldId id="2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616" autoAdjust="0"/>
  </p:normalViewPr>
  <p:slideViewPr>
    <p:cSldViewPr>
      <p:cViewPr varScale="1">
        <p:scale>
          <a:sx n="75" d="100"/>
          <a:sy n="75" d="100"/>
        </p:scale>
        <p:origin x="-1824"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039E55-7470-45B5-8B38-020B810DB184}" type="datetimeFigureOut">
              <a:rPr lang="ru-RU" smtClean="0"/>
              <a:pPr/>
              <a:t>28.12.2014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BC8B89-F8F1-48C0-BB73-AFC0E6C812E7}"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7FBBF6-B812-436F-8E00-6FB074BB79E2}" type="datetimeFigureOut">
              <a:rPr lang="ru-RU" smtClean="0"/>
              <a:pPr/>
              <a:t>28.12.2014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09C32-49B5-4787-B2B9-07C9FB494474}" type="slidenum">
              <a:rPr lang="ru-RU" smtClean="0"/>
              <a:pPr/>
              <a:t>‹#›</a:t>
            </a:fld>
            <a:endParaRPr lang="ru-RU"/>
          </a:p>
        </p:txBody>
      </p:sp>
    </p:spTree>
    <p:extLst>
      <p:ext uri="{BB962C8B-B14F-4D97-AF65-F5344CB8AC3E}">
        <p14:creationId xmlns:p14="http://schemas.microsoft.com/office/powerpoint/2010/main" xmlns="" val="1404585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ransition spd="med" advTm="6469">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12/28/2014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med" advTm="6469">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med" advTm="6469">
    <p:wheel spokes="8"/>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12/28/2014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spd="med" advTm="6469">
    <p:wheel spokes="8"/>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E80666-FB37-4B36-9149-507F3B0178E3}" type="datetimeFigureOut">
              <a:rPr lang="en-US" smtClean="0"/>
              <a:pPr/>
              <a:t>12/28/2014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med" advTm="6469">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12/28/2014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ransition spd="med" advTm="6469">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12/28/2014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ransition spd="med" advTm="6469">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12/28/2014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med" advTm="6469">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12/28/2014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med" advTm="6469">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E80666-FB37-4B36-9149-507F3B0178E3}" type="datetimeFigureOut">
              <a:rPr lang="en-US" smtClean="0"/>
              <a:pPr/>
              <a:t>12/28/2014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ransition spd="med" advTm="6469">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E80666-FB37-4B36-9149-507F3B0178E3}" type="datetimeFigureOut">
              <a:rPr lang="en-US" smtClean="0"/>
              <a:pPr/>
              <a:t>12/28/2014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ransition spd="med" advTm="6469">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12/28/2014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spd="med" advTm="6469">
    <p:wheel spokes="8"/>
  </p:transition>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logolife.ru/wp-content/uploads/malina.jpg" TargetMode="External"/><Relationship Id="rId1" Type="http://schemas.openxmlformats.org/officeDocument/2006/relationships/slideLayout" Target="../slideLayouts/slideLayout1.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xml"/><Relationship Id="rId5" Type="http://schemas.openxmlformats.org/officeDocument/2006/relationships/image" Target="../media/image28.jpeg"/><Relationship Id="rId4" Type="http://schemas.openxmlformats.org/officeDocument/2006/relationships/image" Target="../media/image27.jpeg"/></Relationships>
</file>

<file path=ppt/slides/_rels/slide1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osclaveles.com.pe/imagenes/productos/b0782a8ffeda4d36d7cac675198086dc.jp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flipV="1">
            <a:off x="1473795" y="6857999"/>
            <a:ext cx="5637010" cy="45719"/>
          </a:xfrm>
        </p:spPr>
        <p:txBody>
          <a:bodyPr>
            <a:normAutofit fontScale="25000" lnSpcReduction="20000"/>
          </a:bodyPr>
          <a:lstStyle/>
          <a:p>
            <a:endParaRPr lang="ru-RU" dirty="0"/>
          </a:p>
        </p:txBody>
      </p:sp>
      <p:sp>
        <p:nvSpPr>
          <p:cNvPr id="3" name="Заголовок 2"/>
          <p:cNvSpPr>
            <a:spLocks noGrp="1"/>
          </p:cNvSpPr>
          <p:nvPr>
            <p:ph type="ctrTitle"/>
          </p:nvPr>
        </p:nvSpPr>
        <p:spPr>
          <a:xfrm>
            <a:off x="251520" y="620688"/>
            <a:ext cx="8640959" cy="5544616"/>
          </a:xfrm>
        </p:spPr>
        <p:txBody>
          <a:bodyPr>
            <a:normAutofit fontScale="90000"/>
          </a:bodyPr>
          <a:lstStyle/>
          <a:p>
            <a:pPr marL="176213" indent="0">
              <a:buNone/>
            </a:pPr>
            <a:r>
              <a:rPr lang="ru-RU"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br>
              <a:rPr lang="ru-RU"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Проект                    </a:t>
            </a:r>
            <a:br>
              <a:rPr lang="ru-RU"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«Витамины – это здорово»</a:t>
            </a:r>
            <a:br>
              <a:rPr lang="ru-RU"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ru-RU"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dirty="0" smtClean="0"/>
              <a:t/>
            </a:r>
            <a:br>
              <a:rPr lang="ru-RU" dirty="0" smtClean="0"/>
            </a:br>
            <a:r>
              <a:rPr lang="ru-RU" sz="1400" dirty="0"/>
              <a:t/>
            </a:r>
            <a:br>
              <a:rPr lang="ru-RU" sz="1400" dirty="0"/>
            </a:br>
            <a:r>
              <a:rPr lang="ru-RU" sz="1400" dirty="0" smtClean="0"/>
              <a:t>                                                                                                                    Составила: Кириллова С. В.</a:t>
            </a:r>
            <a:br>
              <a:rPr lang="ru-RU" sz="1400" dirty="0" smtClean="0"/>
            </a:br>
            <a:r>
              <a:rPr lang="ru-RU" sz="1400" dirty="0"/>
              <a:t> </a:t>
            </a:r>
            <a:r>
              <a:rPr lang="ru-RU" sz="1400" dirty="0" smtClean="0"/>
              <a:t>                                                                                                                   воспитатель средней групп</a:t>
            </a:r>
            <a:br>
              <a:rPr lang="ru-RU" sz="1400" dirty="0" smtClean="0"/>
            </a:br>
            <a:r>
              <a:rPr lang="ru-RU" sz="1400" dirty="0"/>
              <a:t> </a:t>
            </a:r>
            <a:r>
              <a:rPr lang="ru-RU" sz="1400" dirty="0" smtClean="0"/>
              <a:t>                                                                                                                   МАДОУ ГЦРР д/с1 «Аленушка» </a:t>
            </a:r>
            <a:br>
              <a:rPr lang="ru-RU" sz="1400" dirty="0" smtClean="0"/>
            </a:br>
            <a:r>
              <a:rPr lang="ru-RU" sz="1400" dirty="0"/>
              <a:t> </a:t>
            </a:r>
            <a:r>
              <a:rPr lang="ru-RU" sz="1400" dirty="0" smtClean="0"/>
              <a:t>                                                                                                                   Тюменской  области </a:t>
            </a:r>
            <a:br>
              <a:rPr lang="ru-RU" sz="1400" dirty="0" smtClean="0"/>
            </a:br>
            <a:r>
              <a:rPr lang="ru-RU" sz="1400" dirty="0"/>
              <a:t> </a:t>
            </a:r>
            <a:r>
              <a:rPr lang="ru-RU" sz="1400" dirty="0" smtClean="0"/>
              <a:t>                                                                                                                    </a:t>
            </a:r>
            <a:r>
              <a:rPr lang="ru-RU" sz="1400" dirty="0" err="1" smtClean="0"/>
              <a:t>р.п</a:t>
            </a:r>
            <a:r>
              <a:rPr lang="ru-RU" sz="1400" dirty="0" smtClean="0"/>
              <a:t>. Голышманово                         </a:t>
            </a:r>
            <a:r>
              <a:rPr lang="ru-RU" sz="1600" dirty="0" smtClean="0"/>
              <a:t/>
            </a:r>
            <a:br>
              <a:rPr lang="ru-RU" sz="1600" dirty="0" smtClean="0"/>
            </a:br>
            <a:r>
              <a:rPr lang="ru-RU" sz="1600" dirty="0"/>
              <a:t/>
            </a:r>
            <a:br>
              <a:rPr lang="ru-RU" sz="1600" dirty="0"/>
            </a:br>
            <a:r>
              <a:rPr lang="ru-RU" sz="1600" dirty="0" smtClean="0"/>
              <a:t>(Участники проекта: Кириллова С.В и воспитанники группы «Солнышко» Д\С №1 «</a:t>
            </a:r>
            <a:r>
              <a:rPr lang="ru-RU" sz="1600" dirty="0" err="1" smtClean="0"/>
              <a:t>Алёнушка</a:t>
            </a:r>
            <a:r>
              <a:rPr lang="ru-RU" sz="1600" dirty="0" smtClean="0"/>
              <a:t>»)</a:t>
            </a:r>
            <a:br>
              <a:rPr lang="ru-RU" sz="1600" dirty="0" smtClean="0"/>
            </a:br>
            <a:r>
              <a:rPr lang="ru-RU" sz="1600" dirty="0"/>
              <a:t/>
            </a:r>
            <a:br>
              <a:rPr lang="ru-RU" sz="1600" dirty="0"/>
            </a:br>
            <a:r>
              <a:rPr lang="ru-RU" sz="1600" dirty="0" smtClean="0"/>
              <a:t/>
            </a:r>
            <a:br>
              <a:rPr lang="ru-RU" sz="1600" dirty="0" smtClean="0"/>
            </a:br>
            <a:r>
              <a:rPr lang="ru-RU" sz="1600" dirty="0"/>
              <a:t/>
            </a:r>
            <a:br>
              <a:rPr lang="ru-RU" sz="1600" dirty="0"/>
            </a:br>
            <a:r>
              <a:rPr lang="ru-RU" sz="1600" dirty="0" smtClean="0"/>
              <a:t/>
            </a:r>
            <a:br>
              <a:rPr lang="ru-RU" sz="1600" dirty="0" smtClean="0"/>
            </a:br>
            <a:r>
              <a:rPr lang="ru-RU" sz="1600" dirty="0" smtClean="0"/>
              <a:t>»</a:t>
            </a:r>
            <a:br>
              <a:rPr lang="ru-RU" sz="1600" dirty="0" smtClean="0"/>
            </a:br>
            <a:r>
              <a:rPr lang="ru-RU" sz="1600" dirty="0"/>
              <a:t/>
            </a:r>
            <a:br>
              <a:rPr lang="ru-RU" sz="1600" dirty="0"/>
            </a:br>
            <a:endParaRPr lang="ru-RU" sz="1600" dirty="0"/>
          </a:p>
        </p:txBody>
      </p:sp>
    </p:spTree>
    <p:extLst>
      <p:ext uri="{BB962C8B-B14F-4D97-AF65-F5344CB8AC3E}">
        <p14:creationId xmlns:p14="http://schemas.microsoft.com/office/powerpoint/2010/main" xmlns="" val="2842770017"/>
      </p:ext>
    </p:extLst>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flipV="1">
            <a:off x="1473795" y="6858000"/>
            <a:ext cx="5637010" cy="214338"/>
          </a:xfrm>
        </p:spPr>
        <p:txBody>
          <a:bodyPr>
            <a:normAutofit fontScale="47500" lnSpcReduction="20000"/>
          </a:bodyPr>
          <a:lstStyle/>
          <a:p>
            <a:endParaRPr lang="ru-RU" dirty="0"/>
          </a:p>
        </p:txBody>
      </p:sp>
      <p:sp>
        <p:nvSpPr>
          <p:cNvPr id="3" name="Заголовок 2"/>
          <p:cNvSpPr>
            <a:spLocks noGrp="1"/>
          </p:cNvSpPr>
          <p:nvPr>
            <p:ph type="ctrTitle"/>
          </p:nvPr>
        </p:nvSpPr>
        <p:spPr>
          <a:xfrm>
            <a:off x="500003" y="214290"/>
            <a:ext cx="8643997" cy="6286544"/>
          </a:xfrm>
        </p:spPr>
        <p:txBody>
          <a:bodyPr/>
          <a:lstStyle/>
          <a:p>
            <a:r>
              <a:rPr lang="ru-RU" sz="1600" b="0" dirty="0" smtClean="0"/>
              <a:t/>
            </a:r>
            <a:br>
              <a:rPr lang="ru-RU" sz="1600" b="0" dirty="0" smtClean="0"/>
            </a:br>
            <a:r>
              <a:rPr lang="ru-RU" sz="1600" b="0" dirty="0" smtClean="0"/>
              <a:t>4. Летом – в огороде свежие, зеленые,                 </a:t>
            </a:r>
            <a:br>
              <a:rPr lang="ru-RU" sz="1600" b="0" dirty="0" smtClean="0"/>
            </a:br>
            <a:r>
              <a:rPr lang="ru-RU" sz="1600" b="0" dirty="0" smtClean="0"/>
              <a:t>А зимою в бочке – крепкие, соленые.</a:t>
            </a:r>
            <a:br>
              <a:rPr lang="ru-RU" sz="1600" b="0" dirty="0" smtClean="0"/>
            </a:br>
            <a:r>
              <a:rPr lang="ru-RU" sz="1600" b="0" dirty="0" smtClean="0"/>
              <a:t> (Огурец)</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6. Вот так чудо в новом роде: </a:t>
            </a:r>
            <a:br>
              <a:rPr lang="ru-RU" sz="1600" b="0" dirty="0" smtClean="0"/>
            </a:br>
            <a:r>
              <a:rPr lang="ru-RU" sz="1600" b="0" dirty="0" smtClean="0"/>
              <a:t>рыбы нету в огороде,</a:t>
            </a:r>
            <a:br>
              <a:rPr lang="ru-RU" sz="1600" b="0" dirty="0" smtClean="0"/>
            </a:br>
            <a:r>
              <a:rPr lang="ru-RU" sz="1600" b="0" dirty="0" smtClean="0"/>
              <a:t>А икру добыли, в банки разложили. </a:t>
            </a:r>
            <a:br>
              <a:rPr lang="ru-RU" sz="1600" b="0" dirty="0" smtClean="0"/>
            </a:br>
            <a:r>
              <a:rPr lang="ru-RU" sz="1600" b="0" dirty="0" smtClean="0"/>
              <a:t>(Баклажаны)</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7. Говорят, я горький. Говорят, я сладкий.                             </a:t>
            </a:r>
            <a:br>
              <a:rPr lang="ru-RU" sz="1600" b="0" dirty="0" smtClean="0"/>
            </a:br>
            <a:r>
              <a:rPr lang="ru-RU" sz="1600" b="0" dirty="0" smtClean="0"/>
              <a:t>Стрелочкой зеленой я расту на грядке.</a:t>
            </a:r>
            <a:br>
              <a:rPr lang="ru-RU" sz="1600" b="0" dirty="0" smtClean="0"/>
            </a:br>
            <a:r>
              <a:rPr lang="ru-RU" sz="1600" b="0" dirty="0" smtClean="0"/>
              <a:t>Я полезный самый, в том даю я слово.</a:t>
            </a:r>
            <a:br>
              <a:rPr lang="ru-RU" sz="1600" b="0" dirty="0" smtClean="0"/>
            </a:br>
            <a:r>
              <a:rPr lang="ru-RU" sz="1600" b="0" dirty="0" smtClean="0"/>
              <a:t>Ешьте меня всяким, будете здоровы. (Лук)</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endParaRPr lang="ru-RU" sz="1600" b="0" dirty="0"/>
          </a:p>
        </p:txBody>
      </p:sp>
      <p:pic>
        <p:nvPicPr>
          <p:cNvPr id="5" name="Рисунок 4"/>
          <p:cNvPicPr/>
          <p:nvPr/>
        </p:nvPicPr>
        <p:blipFill>
          <a:blip r:embed="rId2" cstate="emai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143636" y="4500570"/>
            <a:ext cx="2214578" cy="15001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Рисунок 6" descr="C:\Users\1\Desktop\дет сад №1\дидактический материал\Новая папка (4)\%F1%EA%E0%ED%E8%F0%EE%E2%E0%ED%E81.jpg"/>
          <p:cNvPicPr/>
          <p:nvPr/>
        </p:nvPicPr>
        <p:blipFill>
          <a:blip r:embed="rId3" cstate="emai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072198" y="2357430"/>
            <a:ext cx="2286016" cy="15716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Рисунок 8" descr="C:\Users\1\Desktop\дет сад №1\дидактический материал\Новая папка (4)\normal_13~0.jpg"/>
          <p:cNvPicPr/>
          <p:nvPr/>
        </p:nvPicPr>
        <p:blipFill>
          <a:blip r:embed="rId4" cstate="emai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857884" y="428604"/>
            <a:ext cx="2286016" cy="15001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advTm="6469">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flipV="1">
            <a:off x="1473795" y="7215214"/>
            <a:ext cx="5637010" cy="45719"/>
          </a:xfrm>
        </p:spPr>
        <p:txBody>
          <a:bodyPr>
            <a:normAutofit fontScale="25000" lnSpcReduction="20000"/>
          </a:bodyPr>
          <a:lstStyle/>
          <a:p>
            <a:endParaRPr lang="ru-RU" dirty="0"/>
          </a:p>
        </p:txBody>
      </p:sp>
      <p:sp>
        <p:nvSpPr>
          <p:cNvPr id="3" name="Заголовок 2"/>
          <p:cNvSpPr>
            <a:spLocks noGrp="1"/>
          </p:cNvSpPr>
          <p:nvPr>
            <p:ph type="ctrTitle"/>
          </p:nvPr>
        </p:nvSpPr>
        <p:spPr>
          <a:xfrm>
            <a:off x="214282" y="357166"/>
            <a:ext cx="8715435" cy="6215106"/>
          </a:xfrm>
        </p:spPr>
        <p:txBody>
          <a:bodyPr/>
          <a:lstStyle/>
          <a:p>
            <a:r>
              <a:rPr lang="ru-RU" sz="1400" b="0" dirty="0" smtClean="0"/>
              <a:t>8.Само с кулачок, красный, </a:t>
            </a:r>
            <a:br>
              <a:rPr lang="ru-RU" sz="1400" b="0" dirty="0" smtClean="0"/>
            </a:br>
            <a:r>
              <a:rPr lang="ru-RU" sz="1400" b="0" dirty="0" smtClean="0"/>
              <a:t>желтый бочок.</a:t>
            </a:r>
            <a:br>
              <a:rPr lang="ru-RU" sz="1400" b="0" dirty="0" smtClean="0"/>
            </a:br>
            <a:r>
              <a:rPr lang="ru-RU" sz="1400" b="0" dirty="0" smtClean="0"/>
              <a:t>Тронешь пальцем – гладко,</a:t>
            </a:r>
            <a:br>
              <a:rPr lang="ru-RU" sz="1400" b="0" dirty="0" smtClean="0"/>
            </a:br>
            <a:r>
              <a:rPr lang="ru-RU" sz="1400" b="0" dirty="0" smtClean="0"/>
              <a:t> а откусишь – сладко. (Яблоко)</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9.Крупный я и гладкий. </a:t>
            </a:r>
            <a:br>
              <a:rPr lang="ru-RU" sz="1400" b="0" dirty="0" smtClean="0"/>
            </a:br>
            <a:r>
              <a:rPr lang="ru-RU" sz="1400" b="0" dirty="0" smtClean="0"/>
              <a:t>Большой, тяжелый, сладкий.</a:t>
            </a:r>
            <a:br>
              <a:rPr lang="ru-RU" sz="1400" b="0" dirty="0" smtClean="0"/>
            </a:br>
            <a:r>
              <a:rPr lang="ru-RU" sz="1400" b="0" dirty="0" smtClean="0"/>
              <a:t>Мякоть моя красная, снадобье </a:t>
            </a:r>
            <a:br>
              <a:rPr lang="ru-RU" sz="1400" b="0" dirty="0" smtClean="0"/>
            </a:br>
            <a:r>
              <a:rPr lang="ru-RU" sz="1400" b="0" dirty="0" smtClean="0"/>
              <a:t>прекрасное. (Арбуз)</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10. На белом пальчике – красивый                                               </a:t>
            </a:r>
            <a:br>
              <a:rPr lang="ru-RU" sz="1400" b="0" dirty="0" smtClean="0"/>
            </a:br>
            <a:r>
              <a:rPr lang="ru-RU" sz="1400" b="0" dirty="0" smtClean="0"/>
              <a:t> наперсток. (Малина)</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11.У мамы дочки, висят на </a:t>
            </a:r>
            <a:r>
              <a:rPr lang="ru-RU" sz="1400" b="0" dirty="0" err="1" smtClean="0"/>
              <a:t>шнурочке</a:t>
            </a:r>
            <a:r>
              <a:rPr lang="ru-RU" sz="1400" b="0" dirty="0" smtClean="0"/>
              <a:t>.</a:t>
            </a:r>
            <a:br>
              <a:rPr lang="ru-RU" sz="1400" b="0" dirty="0" smtClean="0"/>
            </a:br>
            <a:r>
              <a:rPr lang="ru-RU" sz="1400" b="0" dirty="0" smtClean="0"/>
              <a:t> (Клубника, земляника)</a:t>
            </a:r>
            <a:br>
              <a:rPr lang="ru-RU" sz="1400" b="0" dirty="0" smtClean="0"/>
            </a:br>
            <a:r>
              <a:rPr lang="ru-RU" sz="1400" b="0" dirty="0" smtClean="0"/>
              <a:t/>
            </a:r>
            <a:br>
              <a:rPr lang="ru-RU" sz="1400" b="0" dirty="0" smtClean="0"/>
            </a:br>
            <a:r>
              <a:rPr lang="ru-RU" sz="1400" b="0" dirty="0" smtClean="0"/>
              <a:t/>
            </a:r>
            <a:br>
              <a:rPr lang="ru-RU" sz="14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r>
              <a:rPr lang="ru-RU" sz="1600" b="0" dirty="0" smtClean="0"/>
              <a:t/>
            </a:r>
            <a:br>
              <a:rPr lang="ru-RU" sz="1600" b="0" dirty="0" smtClean="0"/>
            </a:br>
            <a:endParaRPr lang="ru-RU" sz="1600" b="0" dirty="0"/>
          </a:p>
        </p:txBody>
      </p:sp>
      <p:pic>
        <p:nvPicPr>
          <p:cNvPr id="7" name="Рисунок 6" descr="обследование звукопроизношения картинный материал">
            <a:hlinkClick r:id="rId2"/>
          </p:cNvPr>
          <p:cNvPicPr/>
          <p:nvPr/>
        </p:nvPicPr>
        <p:blipFill>
          <a:blip r:embed="rId3" cstate="email"/>
          <a:srcRect/>
          <a:stretch>
            <a:fillRect/>
          </a:stretch>
        </p:blipFill>
        <p:spPr bwMode="auto">
          <a:xfrm>
            <a:off x="5929322" y="3357562"/>
            <a:ext cx="2143140" cy="1428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Рисунок 7" descr="i?id=124231638-08"/>
          <p:cNvPicPr/>
          <p:nvPr/>
        </p:nvPicPr>
        <p:blipFill>
          <a:blip r:embed="rId4" cstate="email"/>
          <a:srcRect/>
          <a:stretch>
            <a:fillRect/>
          </a:stretch>
        </p:blipFill>
        <p:spPr bwMode="auto">
          <a:xfrm>
            <a:off x="6072198" y="5000635"/>
            <a:ext cx="1971674" cy="1428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Рисунок 8" descr="i?id=143274107-14"/>
          <p:cNvPicPr/>
          <p:nvPr/>
        </p:nvPicPr>
        <p:blipFill>
          <a:blip r:embed="rId5" cstate="email"/>
          <a:srcRect/>
          <a:stretch>
            <a:fillRect/>
          </a:stretch>
        </p:blipFill>
        <p:spPr bwMode="auto">
          <a:xfrm>
            <a:off x="5857884" y="285728"/>
            <a:ext cx="2143140"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Рисунок 9" descr="C:\Users\1\Desktop\дет сад №1\дидактический материал\карточки и птицы\kartochki_fruit.jpg"/>
          <p:cNvPicPr/>
          <p:nvPr/>
        </p:nvPicPr>
        <p:blipFill rotWithShape="1">
          <a:blip r:embed="rId6" cstate="emai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p:blipFill>
        <p:spPr bwMode="auto">
          <a:xfrm>
            <a:off x="5929322" y="1785926"/>
            <a:ext cx="2071702" cy="13906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ransition spd="med" advTm="6469">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473795" y="285729"/>
            <a:ext cx="5637010" cy="642941"/>
          </a:xfrm>
        </p:spPr>
        <p:txBody>
          <a:bodyPr>
            <a:normAutofit fontScale="92500"/>
          </a:bodyPr>
          <a:lstStyle/>
          <a:p>
            <a:r>
              <a:rPr lang="ru-RU" sz="2400" b="1" dirty="0" smtClean="0">
                <a:latin typeface="Monotype Corsiva" pitchFamily="66" charset="0"/>
              </a:rPr>
              <a:t>        </a:t>
            </a:r>
            <a:r>
              <a:rPr lang="ru-RU" sz="3200" b="1" dirty="0" smtClean="0">
                <a:latin typeface="Monotype Corsiva" pitchFamily="66" charset="0"/>
              </a:rPr>
              <a:t>Познавательные игры  для детей</a:t>
            </a:r>
            <a:endParaRPr lang="ru-RU" sz="3200" b="1" dirty="0">
              <a:latin typeface="Monotype Corsiva" pitchFamily="66" charset="0"/>
            </a:endParaRPr>
          </a:p>
        </p:txBody>
      </p:sp>
      <p:sp>
        <p:nvSpPr>
          <p:cNvPr id="3" name="Заголовок 2"/>
          <p:cNvSpPr>
            <a:spLocks noGrp="1"/>
          </p:cNvSpPr>
          <p:nvPr>
            <p:ph type="ctrTitle"/>
          </p:nvPr>
        </p:nvSpPr>
        <p:spPr>
          <a:xfrm>
            <a:off x="571473" y="1071546"/>
            <a:ext cx="8143932" cy="5143536"/>
          </a:xfrm>
        </p:spPr>
        <p:txBody>
          <a:bodyPr/>
          <a:lstStyle/>
          <a:p>
            <a:pPr>
              <a:buNone/>
            </a:pPr>
            <a:r>
              <a:rPr lang="ru-RU" sz="2000" dirty="0" smtClean="0"/>
              <a:t>       Игра: </a:t>
            </a:r>
            <a:r>
              <a:rPr lang="ru-RU" sz="2000" b="0" i="1" dirty="0" smtClean="0"/>
              <a:t>«</a:t>
            </a:r>
            <a:r>
              <a:rPr lang="ru-RU" sz="2000" b="0" i="1" dirty="0" err="1" smtClean="0"/>
              <a:t>Огуречик</a:t>
            </a:r>
            <a:r>
              <a:rPr lang="ru-RU" sz="2000" b="0" i="1" dirty="0" smtClean="0"/>
              <a:t>»                      </a:t>
            </a:r>
            <a:r>
              <a:rPr lang="ru-RU" sz="2000" b="0" dirty="0" smtClean="0"/>
              <a:t>Игра:</a:t>
            </a:r>
            <a:r>
              <a:rPr lang="ru-RU" sz="2000" dirty="0" smtClean="0"/>
              <a:t> </a:t>
            </a:r>
            <a:r>
              <a:rPr lang="ru-RU" sz="2000" b="0" i="1" dirty="0" smtClean="0"/>
              <a:t>«Полечим бабушку»</a:t>
            </a: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endParaRPr lang="ru-RU" sz="2000" dirty="0"/>
          </a:p>
        </p:txBody>
      </p:sp>
      <p:pic>
        <p:nvPicPr>
          <p:cNvPr id="4" name="Рисунок 3" descr="IMG_0944.JPG"/>
          <p:cNvPicPr/>
          <p:nvPr/>
        </p:nvPicPr>
        <p:blipFill>
          <a:blip r:embed="rId2" cstate="email"/>
          <a:stretch>
            <a:fillRect/>
          </a:stretch>
        </p:blipFill>
        <p:spPr>
          <a:xfrm>
            <a:off x="5000628" y="1714488"/>
            <a:ext cx="3357586" cy="21431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Рисунок 4" descr="IMG_0948.JPG"/>
          <p:cNvPicPr/>
          <p:nvPr/>
        </p:nvPicPr>
        <p:blipFill>
          <a:blip r:embed="rId3" cstate="email"/>
          <a:stretch>
            <a:fillRect/>
          </a:stretch>
        </p:blipFill>
        <p:spPr>
          <a:xfrm>
            <a:off x="5000628" y="4286256"/>
            <a:ext cx="3429024" cy="21431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Рисунок 5" descr="C:\Users\User\Desktop\фото для проекта\IMG_0928.JPG"/>
          <p:cNvPicPr/>
          <p:nvPr/>
        </p:nvPicPr>
        <p:blipFill>
          <a:blip r:embed="rId4" cstate="email"/>
          <a:stretch>
            <a:fillRect/>
          </a:stretch>
        </p:blipFill>
        <p:spPr bwMode="auto">
          <a:xfrm>
            <a:off x="785786" y="1714488"/>
            <a:ext cx="3212869" cy="2144684"/>
          </a:xfrm>
          <a:prstGeom prst="rect">
            <a:avLst/>
          </a:prstGeom>
          <a:noFill/>
          <a:ln>
            <a:noFill/>
          </a:ln>
        </p:spPr>
      </p:pic>
      <p:pic>
        <p:nvPicPr>
          <p:cNvPr id="7" name="Рисунок 6" descr="C:\Users\User\Desktop\фото для проекта\IMG_0930.JPG"/>
          <p:cNvPicPr/>
          <p:nvPr/>
        </p:nvPicPr>
        <p:blipFill>
          <a:blip r:embed="rId5" cstate="email"/>
          <a:srcRect/>
          <a:stretch>
            <a:fillRect/>
          </a:stretch>
        </p:blipFill>
        <p:spPr bwMode="auto">
          <a:xfrm>
            <a:off x="785786" y="4286256"/>
            <a:ext cx="3429024" cy="221457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469">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flipV="1">
            <a:off x="1473795" y="6857999"/>
            <a:ext cx="5637010" cy="45719"/>
          </a:xfrm>
        </p:spPr>
        <p:txBody>
          <a:bodyPr>
            <a:normAutofit fontScale="25000" lnSpcReduction="20000"/>
          </a:bodyPr>
          <a:lstStyle/>
          <a:p>
            <a:endParaRPr lang="ru-RU" dirty="0"/>
          </a:p>
        </p:txBody>
      </p:sp>
      <p:sp>
        <p:nvSpPr>
          <p:cNvPr id="3" name="Заголовок 2"/>
          <p:cNvSpPr>
            <a:spLocks noGrp="1"/>
          </p:cNvSpPr>
          <p:nvPr>
            <p:ph type="ctrTitle"/>
          </p:nvPr>
        </p:nvSpPr>
        <p:spPr>
          <a:xfrm>
            <a:off x="642910" y="285728"/>
            <a:ext cx="8143932" cy="6143668"/>
          </a:xfrm>
        </p:spPr>
        <p:txBody>
          <a:bodyPr/>
          <a:lstStyle/>
          <a:p>
            <a:r>
              <a:rPr lang="ru-RU" sz="3200" dirty="0" smtClean="0">
                <a:latin typeface="Monotype Corsiva" pitchFamily="66" charset="0"/>
              </a:rPr>
              <a:t>    Приготовление витаминного салата</a:t>
            </a:r>
            <a:endParaRPr lang="ru-RU" sz="3200" dirty="0">
              <a:latin typeface="Monotype Corsiva" pitchFamily="66" charset="0"/>
            </a:endParaRPr>
          </a:p>
        </p:txBody>
      </p:sp>
      <p:pic>
        <p:nvPicPr>
          <p:cNvPr id="4" name="Рисунок 3" descr="C:\Users\User\Desktop\фото для проекта\DSC04372.JPG"/>
          <p:cNvPicPr/>
          <p:nvPr/>
        </p:nvPicPr>
        <p:blipFill>
          <a:blip r:embed="rId2" cstate="email"/>
          <a:srcRect/>
          <a:stretch>
            <a:fillRect/>
          </a:stretch>
        </p:blipFill>
        <p:spPr bwMode="auto">
          <a:xfrm>
            <a:off x="1071538" y="1714488"/>
            <a:ext cx="2786082" cy="378621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Рисунок 5" descr="C:\Users\User\Desktop\фото для проекта\DSC04373.JPG"/>
          <p:cNvPicPr/>
          <p:nvPr/>
        </p:nvPicPr>
        <p:blipFill>
          <a:blip r:embed="rId3" cstate="email"/>
          <a:srcRect/>
          <a:stretch>
            <a:fillRect/>
          </a:stretch>
        </p:blipFill>
        <p:spPr bwMode="auto">
          <a:xfrm>
            <a:off x="4857752" y="2143116"/>
            <a:ext cx="3857652" cy="307183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469">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473795" y="6858000"/>
            <a:ext cx="5637010" cy="1000156"/>
          </a:xfrm>
        </p:spPr>
        <p:txBody>
          <a:bodyPr/>
          <a:lstStyle/>
          <a:p>
            <a:endParaRPr lang="ru-RU" dirty="0"/>
          </a:p>
        </p:txBody>
      </p:sp>
      <p:sp>
        <p:nvSpPr>
          <p:cNvPr id="3" name="Заголовок 2"/>
          <p:cNvSpPr>
            <a:spLocks noGrp="1"/>
          </p:cNvSpPr>
          <p:nvPr>
            <p:ph type="ctrTitle"/>
          </p:nvPr>
        </p:nvSpPr>
        <p:spPr>
          <a:xfrm>
            <a:off x="428597" y="285728"/>
            <a:ext cx="8286808" cy="4786346"/>
          </a:xfrm>
        </p:spPr>
        <p:txBody>
          <a:bodyPr/>
          <a:lstStyle/>
          <a:p>
            <a:r>
              <a:rPr lang="ru-RU" sz="4000" dirty="0" smtClean="0">
                <a:latin typeface="Monotype Corsiva" pitchFamily="66" charset="0"/>
              </a:rPr>
              <a:t>Витамины – залог здоровья</a:t>
            </a:r>
            <a:br>
              <a:rPr lang="ru-RU" sz="4000" dirty="0" smtClean="0">
                <a:latin typeface="Monotype Corsiva" pitchFamily="66" charset="0"/>
              </a:rPr>
            </a:br>
            <a:r>
              <a:rPr lang="ru-RU" sz="2000" b="0" dirty="0" smtClean="0"/>
              <a:t>В процессе </a:t>
            </a:r>
            <a:r>
              <a:rPr lang="ru-RU" sz="2000" b="0" dirty="0" err="1" smtClean="0"/>
              <a:t>пректно-игровой</a:t>
            </a:r>
            <a:r>
              <a:rPr lang="ru-RU" sz="2000" b="0" dirty="0" smtClean="0"/>
              <a:t> деятельности дети </a:t>
            </a:r>
            <a:br>
              <a:rPr lang="ru-RU" sz="2000" b="0" dirty="0" smtClean="0"/>
            </a:br>
            <a:r>
              <a:rPr lang="ru-RU" sz="2000" b="0" dirty="0" smtClean="0"/>
              <a:t> узнали, что  овощи, фрукты и ягоды содержат витамины, что это не только вкусно, но и полезно.</a:t>
            </a:r>
            <a:br>
              <a:rPr lang="ru-RU" sz="2000" b="0" dirty="0" smtClean="0"/>
            </a:br>
            <a:r>
              <a:rPr lang="ru-RU" sz="2000" b="0" dirty="0" smtClean="0"/>
              <a:t>Перед употреблением их нужно обязательно мыть.</a:t>
            </a:r>
            <a:br>
              <a:rPr lang="ru-RU" sz="2000" b="0" dirty="0" smtClean="0"/>
            </a:br>
            <a:r>
              <a:rPr lang="ru-RU" sz="2000" b="0" dirty="0" smtClean="0"/>
              <a:t>Без овощей нельзя приготовить обед. Полезнее всего есть сырые овощи, фрукты и ягоды так как в них больше всего полезных веществ. Что здоровье во многом зависит от того, что и как мы едим. </a:t>
            </a:r>
            <a:br>
              <a:rPr lang="ru-RU" sz="2000" b="0" dirty="0" smtClean="0"/>
            </a:br>
            <a:r>
              <a:rPr lang="ru-RU" sz="2000" b="0" dirty="0" smtClean="0"/>
              <a:t/>
            </a:r>
            <a:br>
              <a:rPr lang="ru-RU" sz="2000" b="0" dirty="0" smtClean="0"/>
            </a:br>
            <a:r>
              <a:rPr lang="ru-RU" sz="2000" dirty="0" smtClean="0"/>
              <a:t/>
            </a:r>
            <a:br>
              <a:rPr lang="ru-RU" sz="2000" dirty="0" smtClean="0"/>
            </a:br>
            <a:endParaRPr lang="ru-RU" sz="2000" dirty="0"/>
          </a:p>
        </p:txBody>
      </p:sp>
      <p:pic>
        <p:nvPicPr>
          <p:cNvPr id="4" name="Содержимое 4" descr="IMG_0954.JPG"/>
          <p:cNvPicPr>
            <a:picLocks noChangeAspect="1"/>
          </p:cNvPicPr>
          <p:nvPr/>
        </p:nvPicPr>
        <p:blipFill>
          <a:blip r:embed="rId2" cstate="email"/>
          <a:stretch>
            <a:fillRect/>
          </a:stretch>
        </p:blipFill>
        <p:spPr>
          <a:xfrm>
            <a:off x="642910" y="3786190"/>
            <a:ext cx="3286148" cy="250033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Содержимое 5" descr="IMG_1015.JPG"/>
          <p:cNvPicPr>
            <a:picLocks noChangeAspect="1"/>
          </p:cNvPicPr>
          <p:nvPr/>
        </p:nvPicPr>
        <p:blipFill>
          <a:blip r:embed="rId3" cstate="email"/>
          <a:stretch>
            <a:fillRect/>
          </a:stretch>
        </p:blipFill>
        <p:spPr>
          <a:xfrm>
            <a:off x="5214942" y="3714752"/>
            <a:ext cx="3143272" cy="257176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469">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flipV="1">
            <a:off x="1473795" y="6858000"/>
            <a:ext cx="5637010" cy="45719"/>
          </a:xfrm>
        </p:spPr>
        <p:txBody>
          <a:bodyPr>
            <a:normAutofit fontScale="25000" lnSpcReduction="20000"/>
          </a:bodyPr>
          <a:lstStyle/>
          <a:p>
            <a:endParaRPr lang="ru-RU" dirty="0"/>
          </a:p>
        </p:txBody>
      </p:sp>
      <p:sp>
        <p:nvSpPr>
          <p:cNvPr id="3" name="Заголовок 2"/>
          <p:cNvSpPr>
            <a:spLocks noGrp="1"/>
          </p:cNvSpPr>
          <p:nvPr>
            <p:ph type="ctrTitle"/>
          </p:nvPr>
        </p:nvSpPr>
        <p:spPr>
          <a:xfrm>
            <a:off x="0" y="214290"/>
            <a:ext cx="8929718" cy="6643710"/>
          </a:xfrm>
        </p:spPr>
        <p:txBody>
          <a:bodyPr/>
          <a:lstStyle/>
          <a:p>
            <a:pPr>
              <a:buNone/>
            </a:pPr>
            <a:r>
              <a:rPr lang="ru-RU" sz="2800" dirty="0" smtClean="0">
                <a:latin typeface="Monotype Corsiva" pitchFamily="66" charset="0"/>
              </a:rPr>
              <a:t>         Перечень игр которые можно использовать для   </a:t>
            </a:r>
            <a:br>
              <a:rPr lang="ru-RU" sz="2800" dirty="0" smtClean="0">
                <a:latin typeface="Monotype Corsiva" pitchFamily="66" charset="0"/>
              </a:rPr>
            </a:br>
            <a:r>
              <a:rPr lang="ru-RU" sz="2800" dirty="0" smtClean="0">
                <a:latin typeface="Monotype Corsiva" pitchFamily="66" charset="0"/>
              </a:rPr>
              <a:t>  ознакомления детей в   проектной деятельности    </a:t>
            </a:r>
            <a:br>
              <a:rPr lang="ru-RU" sz="2800" dirty="0" smtClean="0">
                <a:latin typeface="Monotype Corsiva" pitchFamily="66" charset="0"/>
              </a:rPr>
            </a:br>
            <a:r>
              <a:rPr lang="ru-RU" sz="2800" dirty="0" smtClean="0">
                <a:latin typeface="Monotype Corsiva" pitchFamily="66" charset="0"/>
              </a:rPr>
              <a:t>                      «Витамины –это здорово»                                     </a:t>
            </a:r>
            <a:r>
              <a:rPr lang="ru-RU" sz="1600" dirty="0" smtClean="0"/>
              <a:t/>
            </a:r>
            <a:br>
              <a:rPr lang="ru-RU" sz="1600" dirty="0" smtClean="0"/>
            </a:br>
            <a:r>
              <a:rPr lang="ru-RU" sz="1600" dirty="0" smtClean="0"/>
              <a:t/>
            </a:r>
            <a:br>
              <a:rPr lang="ru-RU" sz="1600" dirty="0" smtClean="0"/>
            </a:br>
            <a:r>
              <a:rPr lang="ru-RU" sz="2400" dirty="0" smtClean="0">
                <a:latin typeface="Monotype Corsiva" pitchFamily="66" charset="0"/>
              </a:rPr>
              <a:t>Дидактические игры:</a:t>
            </a:r>
            <a:r>
              <a:rPr lang="ru-RU" sz="1600" dirty="0" smtClean="0"/>
              <a:t> </a:t>
            </a:r>
            <a:r>
              <a:rPr lang="ru-RU" sz="1600" b="0" dirty="0" smtClean="0"/>
              <a:t>«Приготовим суп», «С какого дерева упало»,   </a:t>
            </a:r>
            <a:br>
              <a:rPr lang="ru-RU" sz="1600" b="0" dirty="0" smtClean="0"/>
            </a:br>
            <a:r>
              <a:rPr lang="ru-RU" sz="1600" b="0" dirty="0" smtClean="0"/>
              <a:t>                                         «Что где  растёт»,» Найди пару»</a:t>
            </a:r>
            <a:br>
              <a:rPr lang="ru-RU" sz="1600" b="0" dirty="0" smtClean="0"/>
            </a:br>
            <a:r>
              <a:rPr lang="ru-RU" sz="1600" b="0" dirty="0" smtClean="0"/>
              <a:t/>
            </a:r>
            <a:br>
              <a:rPr lang="ru-RU" sz="1600" b="0" dirty="0" smtClean="0"/>
            </a:br>
            <a:r>
              <a:rPr lang="ru-RU" sz="2400" dirty="0" smtClean="0">
                <a:latin typeface="Monotype Corsiva" pitchFamily="66" charset="0"/>
              </a:rPr>
              <a:t>Сюжетно- ролевые игры: </a:t>
            </a:r>
            <a:r>
              <a:rPr lang="ru-RU" sz="1600" b="0" dirty="0" smtClean="0"/>
              <a:t>«Магазин полезных продуктов, «Доктор Айболит»</a:t>
            </a:r>
            <a:br>
              <a:rPr lang="ru-RU" sz="1600" b="0" dirty="0" smtClean="0"/>
            </a:br>
            <a:r>
              <a:rPr lang="ru-RU" sz="1600" b="0" dirty="0" smtClean="0"/>
              <a:t/>
            </a:r>
            <a:br>
              <a:rPr lang="ru-RU" sz="1600" b="0" dirty="0" smtClean="0"/>
            </a:br>
            <a:r>
              <a:rPr lang="ru-RU" sz="2400" dirty="0" smtClean="0">
                <a:latin typeface="Monotype Corsiva" pitchFamily="66" charset="0"/>
              </a:rPr>
              <a:t>Подвижные игры:</a:t>
            </a:r>
            <a:r>
              <a:rPr lang="ru-RU" sz="1600" dirty="0" smtClean="0"/>
              <a:t> </a:t>
            </a:r>
            <a:r>
              <a:rPr lang="ru-RU" sz="1600" b="0" dirty="0" smtClean="0"/>
              <a:t>«Собери витамины», </a:t>
            </a:r>
            <a:r>
              <a:rPr lang="ru-RU" sz="1600" b="0" dirty="0" err="1" smtClean="0"/>
              <a:t>Ловишки</a:t>
            </a:r>
            <a:r>
              <a:rPr lang="ru-RU" sz="1600" b="0" dirty="0" smtClean="0"/>
              <a:t> – убежим от вируса»</a:t>
            </a:r>
            <a:br>
              <a:rPr lang="ru-RU" sz="1600" b="0" dirty="0" smtClean="0"/>
            </a:br>
            <a:r>
              <a:rPr lang="ru-RU" sz="1600" b="0" dirty="0" smtClean="0"/>
              <a:t/>
            </a:r>
            <a:br>
              <a:rPr lang="ru-RU" sz="1600" b="0" dirty="0" smtClean="0"/>
            </a:br>
            <a:r>
              <a:rPr lang="ru-RU" sz="2400" dirty="0" smtClean="0">
                <a:latin typeface="Monotype Corsiva" pitchFamily="66" charset="0"/>
              </a:rPr>
              <a:t>Художественное творчество: </a:t>
            </a:r>
            <a:r>
              <a:rPr lang="ru-RU" sz="1600" b="0" dirty="0" smtClean="0"/>
              <a:t>«Витамины с грядки» ,»Ягоды и фрукты – </a:t>
            </a:r>
            <a:br>
              <a:rPr lang="ru-RU" sz="1600" b="0" dirty="0" smtClean="0"/>
            </a:br>
            <a:r>
              <a:rPr lang="ru-RU" sz="1600" b="0" dirty="0" smtClean="0"/>
              <a:t>                                                        полезные продукты», «Корзина витаминов»,   </a:t>
            </a:r>
            <a:br>
              <a:rPr lang="ru-RU" sz="1600" b="0" dirty="0" smtClean="0"/>
            </a:br>
            <a:r>
              <a:rPr lang="ru-RU" sz="1600" b="0" dirty="0" smtClean="0"/>
              <a:t>                                                       « Кладовая витаминов» .«Витаминовый</a:t>
            </a:r>
            <a:br>
              <a:rPr lang="ru-RU" sz="1600" b="0" dirty="0" smtClean="0"/>
            </a:br>
            <a:r>
              <a:rPr lang="ru-RU" sz="1600" b="0" dirty="0" smtClean="0"/>
              <a:t>                                                        коктейль»  </a:t>
            </a:r>
            <a:br>
              <a:rPr lang="ru-RU" sz="1600" b="0" dirty="0" smtClean="0"/>
            </a:br>
            <a:r>
              <a:rPr lang="ru-RU" sz="2400" dirty="0" smtClean="0">
                <a:latin typeface="Monotype Corsiva" pitchFamily="66" charset="0"/>
              </a:rPr>
              <a:t>Художественная литература: </a:t>
            </a:r>
            <a:r>
              <a:rPr lang="ru-RU" sz="1600" b="0" dirty="0" smtClean="0"/>
              <a:t>«Земляничка» Н.Павлова;  «Хорошо</a:t>
            </a:r>
            <a:br>
              <a:rPr lang="ru-RU" sz="1600" b="0" dirty="0" smtClean="0"/>
            </a:br>
            <a:r>
              <a:rPr lang="ru-RU" sz="1600" b="0" dirty="0" smtClean="0"/>
              <a:t>                                                         спрятанная  котлета» Г.Остер; </a:t>
            </a:r>
            <a:br>
              <a:rPr lang="ru-RU" sz="1600" b="0" dirty="0" smtClean="0"/>
            </a:br>
            <a:r>
              <a:rPr lang="ru-RU" sz="1600" b="0" dirty="0" smtClean="0"/>
              <a:t>                                                         «Теплый хлеб» К.Паустовский</a:t>
            </a:r>
            <a:r>
              <a:rPr lang="ru-RU" sz="1600" dirty="0" smtClean="0"/>
              <a:t> </a:t>
            </a:r>
            <a:br>
              <a:rPr lang="ru-RU" sz="1600" dirty="0" smtClean="0"/>
            </a:br>
            <a:r>
              <a:rPr lang="ru-RU" sz="1600" dirty="0" smtClean="0"/>
              <a:t>                                                       </a:t>
            </a:r>
            <a:r>
              <a:rPr lang="ru-RU" sz="1600" b="0" dirty="0" smtClean="0"/>
              <a:t> «Бабушкин садик»  С.Георгиев</a:t>
            </a:r>
            <a:br>
              <a:rPr lang="ru-RU" sz="1600" b="0" dirty="0" smtClean="0"/>
            </a:br>
            <a:r>
              <a:rPr lang="ru-RU" sz="2400" dirty="0" smtClean="0">
                <a:latin typeface="Monotype Corsiva" pitchFamily="66" charset="0"/>
              </a:rPr>
              <a:t>Итоговое мероприятие:</a:t>
            </a:r>
            <a:r>
              <a:rPr lang="ru-RU" sz="2400" b="0" dirty="0" smtClean="0">
                <a:latin typeface="Monotype Corsiva" pitchFamily="66" charset="0"/>
              </a:rPr>
              <a:t> </a:t>
            </a:r>
            <a:r>
              <a:rPr lang="ru-RU" sz="1600" b="0" dirty="0" smtClean="0"/>
              <a:t>«Витамины –залог здоровья»  </a:t>
            </a:r>
            <a:endParaRPr lang="ru-RU" sz="1600" b="0" dirty="0"/>
          </a:p>
        </p:txBody>
      </p:sp>
    </p:spTree>
  </p:cSld>
  <p:clrMapOvr>
    <a:masterClrMapping/>
  </p:clrMapOvr>
  <p:transition spd="med" advTm="6469">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817581" y="2143116"/>
            <a:ext cx="7175351" cy="2782341"/>
          </a:xfrm>
        </p:spPr>
        <p:txBody>
          <a:bodyPr/>
          <a:lstStyle/>
          <a:p>
            <a:pPr>
              <a:buNone/>
            </a:pPr>
            <a:r>
              <a:rPr lang="ru-RU" sz="9600" dirty="0" smtClean="0">
                <a:latin typeface="Monotype Corsiva" pitchFamily="66" charset="0"/>
              </a:rPr>
              <a:t>Спасибо за </a:t>
            </a:r>
            <a:br>
              <a:rPr lang="ru-RU" sz="9600" dirty="0" smtClean="0">
                <a:latin typeface="Monotype Corsiva" pitchFamily="66" charset="0"/>
              </a:rPr>
            </a:br>
            <a:r>
              <a:rPr lang="ru-RU" sz="9600" dirty="0" smtClean="0">
                <a:latin typeface="Monotype Corsiva" pitchFamily="66" charset="0"/>
              </a:rPr>
              <a:t>      внимание!</a:t>
            </a:r>
            <a:endParaRPr lang="ru-RU" sz="9600" dirty="0">
              <a:latin typeface="Monotype Corsiva" pitchFamily="66" charset="0"/>
            </a:endParaRPr>
          </a:p>
        </p:txBody>
      </p:sp>
    </p:spTree>
  </p:cSld>
  <p:clrMapOvr>
    <a:masterClrMapping/>
  </p:clrMapOvr>
  <p:transition spd="med" advTm="6469">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flipV="1">
            <a:off x="1473795" y="7101408"/>
            <a:ext cx="5637010" cy="360040"/>
          </a:xfrm>
        </p:spPr>
        <p:txBody>
          <a:bodyPr>
            <a:normAutofit fontScale="92500" lnSpcReduction="20000"/>
          </a:bodyPr>
          <a:lstStyle/>
          <a:p>
            <a:endParaRPr lang="ru-RU" dirty="0"/>
          </a:p>
        </p:txBody>
      </p:sp>
      <p:sp>
        <p:nvSpPr>
          <p:cNvPr id="3" name="Заголовок 2"/>
          <p:cNvSpPr>
            <a:spLocks noGrp="1"/>
          </p:cNvSpPr>
          <p:nvPr>
            <p:ph type="ctrTitle"/>
          </p:nvPr>
        </p:nvSpPr>
        <p:spPr>
          <a:xfrm>
            <a:off x="467545" y="214290"/>
            <a:ext cx="8352928" cy="6383062"/>
          </a:xfrm>
        </p:spPr>
        <p:txBody>
          <a:bodyPr/>
          <a:lstStyle/>
          <a:p>
            <a:r>
              <a:rPr lang="ru-RU" sz="2800" dirty="0" smtClean="0">
                <a:latin typeface="Monotype Corsiva" pitchFamily="66" charset="0"/>
              </a:rPr>
              <a:t>                                    </a:t>
            </a:r>
            <a:r>
              <a:rPr lang="ru-RU" sz="3200" dirty="0" smtClean="0">
                <a:latin typeface="Monotype Corsiva" pitchFamily="66" charset="0"/>
              </a:rPr>
              <a:t>Цель</a:t>
            </a:r>
            <a:r>
              <a:rPr lang="ru-RU" sz="3200" dirty="0">
                <a:latin typeface="Monotype Corsiva" pitchFamily="66" charset="0"/>
              </a:rPr>
              <a:t>:</a:t>
            </a:r>
            <a:r>
              <a:rPr lang="ru-RU" sz="2800" dirty="0"/>
              <a:t/>
            </a:r>
            <a:br>
              <a:rPr lang="ru-RU" sz="2800" dirty="0"/>
            </a:br>
            <a:r>
              <a:rPr lang="ru-RU" sz="1600" b="0" dirty="0" smtClean="0"/>
              <a:t>-вызвать </a:t>
            </a:r>
            <a:r>
              <a:rPr lang="ru-RU" sz="1600" b="0" dirty="0"/>
              <a:t>у детей желание заботится о своем здоровье;</a:t>
            </a:r>
            <a:br>
              <a:rPr lang="ru-RU" sz="1600" b="0" dirty="0"/>
            </a:br>
            <a:r>
              <a:rPr lang="ru-RU" sz="1600" b="0" dirty="0" smtClean="0"/>
              <a:t>-познакомить </a:t>
            </a:r>
            <a:r>
              <a:rPr lang="ru-RU" sz="1600" b="0" dirty="0"/>
              <a:t>с понятием «витамины»;</a:t>
            </a:r>
            <a:br>
              <a:rPr lang="ru-RU" sz="1600" b="0" dirty="0"/>
            </a:br>
            <a:r>
              <a:rPr lang="ru-RU" sz="1600" b="0" dirty="0" smtClean="0"/>
              <a:t>-рассказать </a:t>
            </a:r>
            <a:r>
              <a:rPr lang="ru-RU" sz="1600" b="0" dirty="0"/>
              <a:t>о пользе витаминов, их значении для жизни, </a:t>
            </a:r>
            <a:r>
              <a:rPr lang="ru-RU" sz="1600" b="0" dirty="0" smtClean="0"/>
              <a:t>взаимосвязи  </a:t>
            </a:r>
            <a:br>
              <a:rPr lang="ru-RU" sz="1600" b="0" dirty="0" smtClean="0"/>
            </a:br>
            <a:r>
              <a:rPr lang="ru-RU" sz="1600" b="0" dirty="0" smtClean="0"/>
              <a:t> здоровья и питания.</a:t>
            </a:r>
            <a:br>
              <a:rPr lang="ru-RU" sz="1600" b="0" dirty="0" smtClean="0"/>
            </a:br>
            <a:r>
              <a:rPr lang="ru-RU" sz="1600" b="0" dirty="0" smtClean="0"/>
              <a:t>  </a:t>
            </a:r>
            <a:br>
              <a:rPr lang="ru-RU" sz="1600" b="0" dirty="0" smtClean="0"/>
            </a:br>
            <a:r>
              <a:rPr lang="ru-RU" sz="2000" b="0" dirty="0" smtClean="0"/>
              <a:t>                                 </a:t>
            </a:r>
            <a:br>
              <a:rPr lang="ru-RU" sz="2000" b="0" dirty="0" smtClean="0"/>
            </a:br>
            <a:r>
              <a:rPr lang="ru-RU" sz="2800" b="0" dirty="0" smtClean="0">
                <a:latin typeface="Monotype Corsiva" pitchFamily="66" charset="0"/>
              </a:rPr>
              <a:t>                                  </a:t>
            </a:r>
            <a:r>
              <a:rPr lang="ru-RU" sz="3200" dirty="0" smtClean="0">
                <a:latin typeface="Monotype Corsiva" pitchFamily="66" charset="0"/>
              </a:rPr>
              <a:t>Задачи: </a:t>
            </a:r>
            <a:r>
              <a:rPr lang="ru-RU" sz="2800" dirty="0" smtClean="0"/>
              <a:t/>
            </a:r>
            <a:br>
              <a:rPr lang="ru-RU" sz="2800" dirty="0" smtClean="0"/>
            </a:br>
            <a:r>
              <a:rPr lang="ru-RU" sz="1600" b="0" dirty="0" smtClean="0"/>
              <a:t>•объяснить детям, как витамины влияют на организм человека, об их пользе</a:t>
            </a:r>
            <a:br>
              <a:rPr lang="ru-RU" sz="1600" b="0" dirty="0" smtClean="0"/>
            </a:br>
            <a:r>
              <a:rPr lang="ru-RU" sz="1600" b="0" dirty="0" smtClean="0"/>
              <a:t>и значении витаминов для здоровья человека;</a:t>
            </a:r>
            <a:br>
              <a:rPr lang="ru-RU" sz="1600" b="0" dirty="0" smtClean="0"/>
            </a:br>
            <a:r>
              <a:rPr lang="ru-RU" sz="1600" b="0" dirty="0" smtClean="0"/>
              <a:t>•помочь детям понять, что здоровье зависит от правильного питания - еда</a:t>
            </a:r>
            <a:br>
              <a:rPr lang="ru-RU" sz="1600" b="0" dirty="0" smtClean="0"/>
            </a:br>
            <a:r>
              <a:rPr lang="ru-RU" sz="1600" b="0" dirty="0" smtClean="0"/>
              <a:t>должна быть не только вкусной, но и полезной;</a:t>
            </a:r>
            <a:br>
              <a:rPr lang="ru-RU" sz="1600" b="0" dirty="0" smtClean="0"/>
            </a:br>
            <a:r>
              <a:rPr lang="ru-RU" sz="1600" b="0" dirty="0" smtClean="0"/>
              <a:t>•развивать внимание, мышление, воображение, активный и пассивный</a:t>
            </a:r>
            <a:br>
              <a:rPr lang="ru-RU" sz="1600" b="0" dirty="0" smtClean="0"/>
            </a:br>
            <a:r>
              <a:rPr lang="ru-RU" sz="1600" b="0" dirty="0" smtClean="0"/>
              <a:t>словарь;</a:t>
            </a:r>
            <a:br>
              <a:rPr lang="ru-RU" sz="1600" b="0" dirty="0" smtClean="0"/>
            </a:br>
            <a:r>
              <a:rPr lang="ru-RU" sz="1600" b="0" dirty="0" smtClean="0"/>
              <a:t>•воспитать у детей желание заботиться о своем здоровье.</a:t>
            </a:r>
            <a:br>
              <a:rPr lang="ru-RU" sz="1600" b="0" dirty="0" smtClean="0"/>
            </a:br>
            <a:r>
              <a:rPr lang="ru-RU" sz="1600" b="0" dirty="0"/>
              <a:t/>
            </a:r>
            <a:br>
              <a:rPr lang="ru-RU" sz="1600" b="0" dirty="0"/>
            </a:br>
            <a:r>
              <a:rPr lang="ru-RU" sz="3200" dirty="0" smtClean="0"/>
              <a:t>               </a:t>
            </a:r>
            <a:br>
              <a:rPr lang="ru-RU" sz="3200" dirty="0" smtClean="0"/>
            </a:br>
            <a:r>
              <a:rPr lang="ru-RU" sz="2800" dirty="0" smtClean="0">
                <a:latin typeface="Monotype Corsiva" pitchFamily="66" charset="0"/>
              </a:rPr>
              <a:t>                </a:t>
            </a:r>
            <a:r>
              <a:rPr lang="ru-RU" sz="3200" dirty="0" smtClean="0">
                <a:latin typeface="Monotype Corsiva" pitchFamily="66" charset="0"/>
              </a:rPr>
              <a:t>Предполагаемый результат:</a:t>
            </a:r>
            <a:r>
              <a:rPr lang="ru-RU" sz="1600" dirty="0" smtClean="0"/>
              <a:t/>
            </a:r>
            <a:br>
              <a:rPr lang="ru-RU" sz="1600" dirty="0" smtClean="0"/>
            </a:br>
            <a:r>
              <a:rPr lang="ru-RU" sz="1600" b="0" dirty="0" smtClean="0"/>
              <a:t>Сформировать у воспитанников знания о правильном питании, о полезных и вредных для здоровья продуктах.</a:t>
            </a:r>
            <a:r>
              <a:rPr lang="ru-RU" sz="3200" b="0" dirty="0" smtClean="0"/>
              <a:t/>
            </a:r>
            <a:br>
              <a:rPr lang="ru-RU" sz="3200" b="0" dirty="0" smtClean="0"/>
            </a:br>
            <a:r>
              <a:rPr lang="ru-RU" sz="3200" dirty="0" smtClean="0"/>
              <a:t/>
            </a:r>
            <a:br>
              <a:rPr lang="ru-RU" sz="3200" dirty="0" smtClean="0"/>
            </a:br>
            <a:endParaRPr lang="ru-RU" sz="3200" dirty="0"/>
          </a:p>
        </p:txBody>
      </p:sp>
    </p:spTree>
    <p:extLst>
      <p:ext uri="{BB962C8B-B14F-4D97-AF65-F5344CB8AC3E}">
        <p14:creationId xmlns:p14="http://schemas.microsoft.com/office/powerpoint/2010/main" xmlns="" val="2585000030"/>
      </p:ext>
    </p:extLst>
  </p:cSld>
  <p:clrMapOvr>
    <a:masterClrMapping/>
  </p:clrMapOvr>
  <p:transition spd="med" advTm="6469">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714348" y="7072338"/>
            <a:ext cx="7715303" cy="357190"/>
          </a:xfrm>
        </p:spPr>
        <p:txBody>
          <a:bodyPr>
            <a:normAutofit fontScale="92500" lnSpcReduction="20000"/>
          </a:bodyPr>
          <a:lstStyle/>
          <a:p>
            <a:endParaRPr lang="ru-RU" dirty="0"/>
          </a:p>
        </p:txBody>
      </p:sp>
      <p:sp>
        <p:nvSpPr>
          <p:cNvPr id="3" name="Заголовок 2"/>
          <p:cNvSpPr>
            <a:spLocks noGrp="1"/>
          </p:cNvSpPr>
          <p:nvPr>
            <p:ph type="ctrTitle"/>
          </p:nvPr>
        </p:nvSpPr>
        <p:spPr>
          <a:xfrm>
            <a:off x="500034" y="500042"/>
            <a:ext cx="8286807" cy="4500594"/>
          </a:xfrm>
        </p:spPr>
        <p:txBody>
          <a:bodyPr/>
          <a:lstStyle/>
          <a:p>
            <a:r>
              <a:rPr lang="ru-RU" sz="2000" b="0" dirty="0" smtClean="0"/>
              <a:t>          </a:t>
            </a:r>
            <a:r>
              <a:rPr lang="ru-RU" sz="3600" dirty="0" smtClean="0">
                <a:latin typeface="Monotype Corsiva" pitchFamily="66" charset="0"/>
              </a:rPr>
              <a:t>Наша пища, или «Зачем мы едим»</a:t>
            </a:r>
            <a:r>
              <a:rPr lang="ru-RU" sz="2000" b="0" dirty="0" smtClean="0"/>
              <a:t/>
            </a:r>
            <a:br>
              <a:rPr lang="ru-RU" sz="2000" b="0" dirty="0" smtClean="0"/>
            </a:br>
            <a:r>
              <a:rPr lang="ru-RU" sz="1400" b="0" dirty="0" smtClean="0"/>
              <a:t/>
            </a:r>
            <a:br>
              <a:rPr lang="ru-RU" sz="1400" b="0" dirty="0" smtClean="0"/>
            </a:br>
            <a:r>
              <a:rPr lang="ru-RU" sz="1400" b="0" dirty="0" smtClean="0"/>
              <a:t>-Как вы думаете для чего мы едим? </a:t>
            </a:r>
            <a:br>
              <a:rPr lang="ru-RU" sz="1400" b="0" dirty="0" smtClean="0"/>
            </a:br>
            <a:r>
              <a:rPr lang="ru-RU" sz="1400" b="0" dirty="0" smtClean="0"/>
              <a:t>-Для того чтобы не быть голодными!</a:t>
            </a:r>
            <a:br>
              <a:rPr lang="ru-RU" sz="1400" b="0" dirty="0" smtClean="0"/>
            </a:br>
            <a:r>
              <a:rPr lang="ru-RU" sz="1400" b="0" dirty="0" smtClean="0"/>
              <a:t>И для этого тоже, но не всё так просто. Если вдуматься хорошенько, мы едим для того. чтобы жит. Без питания не может обойтись ни одно живое существо. Пища помогает нам расти, даёт энергию, благодаря которой мы можем, прыгать, бегать, двигаться. Для того чтобы мы с вами были здоровы нужно употреблять такие продукты в которых содержаться белки, жиры, углеводы, витамины, минеральные соли и вода.</a:t>
            </a:r>
            <a:r>
              <a:rPr lang="ru-RU" sz="1400" dirty="0" smtClean="0"/>
              <a:t/>
            </a:r>
            <a:br>
              <a:rPr lang="ru-RU" sz="1400" dirty="0" smtClean="0"/>
            </a:br>
            <a:r>
              <a:rPr lang="ru-RU" sz="1400" dirty="0" smtClean="0"/>
              <a:t>Белки – </a:t>
            </a:r>
            <a:r>
              <a:rPr lang="ru-RU" sz="1400" b="0" dirty="0" smtClean="0"/>
              <a:t>куриное яйцо. </a:t>
            </a:r>
            <a:r>
              <a:rPr lang="ru-RU" sz="1400" dirty="0" smtClean="0"/>
              <a:t/>
            </a:r>
            <a:br>
              <a:rPr lang="ru-RU" sz="1400" dirty="0" smtClean="0"/>
            </a:br>
            <a:r>
              <a:rPr lang="ru-RU" sz="1400" dirty="0" smtClean="0"/>
              <a:t>Жиры </a:t>
            </a:r>
            <a:r>
              <a:rPr lang="ru-RU" sz="1400" b="0" dirty="0" smtClean="0"/>
              <a:t>– сливочное масло.</a:t>
            </a:r>
            <a:br>
              <a:rPr lang="ru-RU" sz="1400" b="0" dirty="0" smtClean="0"/>
            </a:br>
            <a:r>
              <a:rPr lang="ru-RU" sz="1400" dirty="0" smtClean="0"/>
              <a:t>Углеводы – </a:t>
            </a:r>
            <a:r>
              <a:rPr lang="ru-RU" sz="1400" b="0" dirty="0" smtClean="0"/>
              <a:t>представьте кусочек сахара.</a:t>
            </a:r>
            <a:br>
              <a:rPr lang="ru-RU" sz="1400" b="0" dirty="0" smtClean="0"/>
            </a:br>
            <a:r>
              <a:rPr lang="ru-RU" sz="1400" dirty="0" smtClean="0"/>
              <a:t>Витамины – </a:t>
            </a:r>
            <a:r>
              <a:rPr lang="ru-RU" sz="1400" b="0" dirty="0" smtClean="0"/>
              <a:t>(А,В,С,</a:t>
            </a:r>
            <a:r>
              <a:rPr lang="en-US" sz="1400" b="0" dirty="0" smtClean="0"/>
              <a:t>D</a:t>
            </a:r>
            <a:r>
              <a:rPr lang="ru-RU" sz="1400" b="0" dirty="0" smtClean="0"/>
              <a:t>,</a:t>
            </a:r>
            <a:r>
              <a:rPr lang="en-US" sz="1400" b="0" dirty="0" smtClean="0"/>
              <a:t>E</a:t>
            </a:r>
            <a:r>
              <a:rPr lang="ru-RU" sz="1400" b="0" dirty="0" smtClean="0"/>
              <a:t>,</a:t>
            </a:r>
            <a:r>
              <a:rPr lang="en-US" sz="1400" b="0" dirty="0" smtClean="0"/>
              <a:t>F</a:t>
            </a:r>
            <a:r>
              <a:rPr lang="ru-RU" sz="1400" b="0" dirty="0" smtClean="0"/>
              <a:t> и другие.</a:t>
            </a:r>
            <a:br>
              <a:rPr lang="ru-RU" sz="1400" b="0" dirty="0" smtClean="0"/>
            </a:br>
            <a:r>
              <a:rPr lang="ru-RU" sz="1400" dirty="0" smtClean="0"/>
              <a:t>Вода – </a:t>
            </a:r>
            <a:r>
              <a:rPr lang="ru-RU" sz="1400" b="0" dirty="0" smtClean="0"/>
              <a:t>представьте стакан воды.</a:t>
            </a:r>
            <a:br>
              <a:rPr lang="ru-RU" sz="1400" b="0" dirty="0" smtClean="0"/>
            </a:br>
            <a:r>
              <a:rPr lang="ru-RU" sz="1400" dirty="0" smtClean="0"/>
              <a:t>Минеральные соли – </a:t>
            </a:r>
            <a:r>
              <a:rPr lang="ru-RU" sz="1400" b="0" dirty="0" smtClean="0"/>
              <a:t>это фосфор, йод, кальций, калий, железо, марганец, медь и т-другие. </a:t>
            </a:r>
            <a:br>
              <a:rPr lang="ru-RU" sz="1400" b="0" dirty="0" smtClean="0"/>
            </a:br>
            <a:r>
              <a:rPr lang="ru-RU" sz="1400" b="0" dirty="0" smtClean="0"/>
              <a:t>Для чего нужны все эти вещества?</a:t>
            </a:r>
            <a:br>
              <a:rPr lang="ru-RU" sz="1400" b="0" dirty="0" smtClean="0"/>
            </a:br>
            <a:r>
              <a:rPr lang="ru-RU" sz="1400" b="0" dirty="0" smtClean="0"/>
              <a:t>Во – первых, мы сами состоим из этих удивительных веществ.</a:t>
            </a:r>
            <a:br>
              <a:rPr lang="ru-RU" sz="1400" b="0" dirty="0" smtClean="0"/>
            </a:br>
            <a:r>
              <a:rPr lang="ru-RU" sz="1400" b="0" dirty="0" smtClean="0"/>
              <a:t>Во – вторых, мы растём, а для роста нужны белки. </a:t>
            </a:r>
            <a:br>
              <a:rPr lang="ru-RU" sz="1400" b="0" dirty="0" smtClean="0"/>
            </a:br>
            <a:r>
              <a:rPr lang="ru-RU" sz="1400" b="0" dirty="0" smtClean="0"/>
              <a:t>В – третьих, мы двигаемся, тратим энергию, а получаем эту энергию из углеводов и жиров.</a:t>
            </a:r>
            <a:br>
              <a:rPr lang="ru-RU" sz="1400" b="0" dirty="0" smtClean="0"/>
            </a:br>
            <a:r>
              <a:rPr lang="ru-RU" sz="1400" b="0" dirty="0" smtClean="0"/>
              <a:t>И. конечно, работа нашего организма невозможна без воды, витаминов и минеральных веществ.</a:t>
            </a:r>
            <a:br>
              <a:rPr lang="ru-RU" sz="1400" b="0" dirty="0" smtClean="0"/>
            </a:br>
            <a:r>
              <a:rPr lang="ru-RU" sz="1400" dirty="0" smtClean="0"/>
              <a:t/>
            </a:r>
            <a:br>
              <a:rPr lang="ru-RU" sz="1400" dirty="0" smtClean="0"/>
            </a:br>
            <a:r>
              <a:rPr lang="ru-RU" sz="1400" b="0" dirty="0" smtClean="0"/>
              <a:t/>
            </a:r>
            <a:br>
              <a:rPr lang="ru-RU" sz="1400" b="0" dirty="0" smtClean="0"/>
            </a:br>
            <a:r>
              <a:rPr lang="ru-RU" sz="1400" b="0" dirty="0" smtClean="0"/>
              <a:t>-</a:t>
            </a:r>
            <a:endParaRPr lang="ru-RU" sz="1400" b="0" dirty="0"/>
          </a:p>
        </p:txBody>
      </p:sp>
    </p:spTree>
  </p:cSld>
  <p:clrMapOvr>
    <a:masterClrMapping/>
  </p:clrMapOvr>
  <p:transition spd="med" advTm="6469">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473795" y="7143776"/>
            <a:ext cx="5637010" cy="285752"/>
          </a:xfrm>
        </p:spPr>
        <p:txBody>
          <a:bodyPr>
            <a:normAutofit fontScale="70000" lnSpcReduction="20000"/>
          </a:bodyPr>
          <a:lstStyle/>
          <a:p>
            <a:endParaRPr lang="ru-RU" dirty="0"/>
          </a:p>
        </p:txBody>
      </p:sp>
      <p:sp>
        <p:nvSpPr>
          <p:cNvPr id="3" name="Заголовок 2"/>
          <p:cNvSpPr>
            <a:spLocks noGrp="1"/>
          </p:cNvSpPr>
          <p:nvPr>
            <p:ph type="ctrTitle"/>
          </p:nvPr>
        </p:nvSpPr>
        <p:spPr>
          <a:xfrm>
            <a:off x="214281" y="285728"/>
            <a:ext cx="8643999" cy="4786346"/>
          </a:xfrm>
        </p:spPr>
        <p:txBody>
          <a:bodyPr/>
          <a:lstStyle/>
          <a:p>
            <a:r>
              <a:rPr lang="ru-RU" sz="2800" dirty="0" smtClean="0"/>
              <a:t>             </a:t>
            </a:r>
            <a:r>
              <a:rPr lang="ru-RU" sz="3600" dirty="0" smtClean="0">
                <a:latin typeface="Monotype Corsiva" pitchFamily="66" charset="0"/>
              </a:rPr>
              <a:t>Что такое витамины?</a:t>
            </a:r>
            <a:r>
              <a:rPr lang="ru-RU" sz="2800" dirty="0" smtClean="0"/>
              <a:t/>
            </a:r>
            <a:br>
              <a:rPr lang="ru-RU" sz="2800" dirty="0" smtClean="0"/>
            </a:br>
            <a:r>
              <a:rPr lang="ru-RU" sz="2800" dirty="0" smtClean="0"/>
              <a:t/>
            </a:r>
            <a:br>
              <a:rPr lang="ru-RU" sz="2800" dirty="0" smtClean="0"/>
            </a:br>
            <a:r>
              <a:rPr lang="ru-RU" sz="2000" b="0" dirty="0" smtClean="0"/>
              <a:t>Витамины помогают нам быть бодрыми и здоровыми. </a:t>
            </a:r>
            <a:br>
              <a:rPr lang="ru-RU" sz="2000" b="0" dirty="0" smtClean="0"/>
            </a:br>
            <a:r>
              <a:rPr lang="ru-RU" sz="2000" b="0" dirty="0" smtClean="0"/>
              <a:t>Они  содержаться в овощах, фруктах и ягодах.</a:t>
            </a:r>
            <a:endParaRPr lang="ru-RU" sz="2000" b="0" dirty="0"/>
          </a:p>
        </p:txBody>
      </p:sp>
      <p:pic>
        <p:nvPicPr>
          <p:cNvPr id="6" name="i-main-pic" descr="Картинка 19 из 84000">
            <a:hlinkClick r:id="rId2" tgtFrame="_blank"/>
          </p:cNvPr>
          <p:cNvPicPr/>
          <p:nvPr/>
        </p:nvPicPr>
        <p:blipFill>
          <a:blip r:embed="rId3" cstate="email"/>
          <a:srcRect/>
          <a:stretch>
            <a:fillRect/>
          </a:stretch>
        </p:blipFill>
        <p:spPr bwMode="auto">
          <a:xfrm>
            <a:off x="1500166" y="2143116"/>
            <a:ext cx="5786478" cy="3929089"/>
          </a:xfrm>
          <a:prstGeom prst="ellipse">
            <a:avLst/>
          </a:prstGeom>
          <a:ln>
            <a:noFill/>
          </a:ln>
          <a:effectLst>
            <a:softEdge rad="112500"/>
          </a:effectLst>
        </p:spPr>
      </p:pic>
    </p:spTree>
  </p:cSld>
  <p:clrMapOvr>
    <a:masterClrMapping/>
  </p:clrMapOvr>
  <p:transition spd="med" advTm="6469">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28596" y="3500438"/>
            <a:ext cx="8572560" cy="2736873"/>
          </a:xfrm>
        </p:spPr>
        <p:txBody>
          <a:bodyPr>
            <a:normAutofit lnSpcReduction="10000"/>
          </a:bodyPr>
          <a:lstStyle/>
          <a:p>
            <a:r>
              <a:rPr lang="ru-RU" sz="2800" b="1" dirty="0">
                <a:latin typeface="Monotype Corsiva" pitchFamily="66" charset="0"/>
              </a:rPr>
              <a:t>Витамин А                                 </a:t>
            </a:r>
            <a:r>
              <a:rPr lang="ru-RU" sz="2800" b="1" dirty="0" smtClean="0">
                <a:latin typeface="Monotype Corsiva" pitchFamily="66" charset="0"/>
              </a:rPr>
              <a:t>         Витамин В </a:t>
            </a:r>
            <a:endParaRPr lang="ru-RU" sz="2800" b="1" dirty="0">
              <a:latin typeface="Monotype Corsiva" pitchFamily="66" charset="0"/>
            </a:endParaRPr>
          </a:p>
          <a:p>
            <a:r>
              <a:rPr lang="ru-RU" sz="1800" dirty="0" smtClean="0"/>
              <a:t> Содержится в печени,                       Витамины группы «В»  содержатся                     </a:t>
            </a:r>
          </a:p>
          <a:p>
            <a:r>
              <a:rPr lang="ru-RU" sz="1800" dirty="0" smtClean="0"/>
              <a:t>в печени, сливочном масле,               сухих дрожжах, хлебе, горохе, </a:t>
            </a:r>
            <a:r>
              <a:rPr lang="ru-RU" sz="1800" dirty="0" err="1" smtClean="0"/>
              <a:t>фасоле</a:t>
            </a:r>
            <a:r>
              <a:rPr lang="ru-RU" sz="1800" dirty="0" smtClean="0"/>
              <a:t>,</a:t>
            </a:r>
          </a:p>
          <a:p>
            <a:r>
              <a:rPr lang="ru-RU" sz="1800" dirty="0" smtClean="0"/>
              <a:t>яичном желтке, сливках,                    крупах, орехах, мясе, рыбе, молоке,</a:t>
            </a:r>
          </a:p>
          <a:p>
            <a:r>
              <a:rPr lang="ru-RU" sz="1800" dirty="0" smtClean="0"/>
              <a:t>рыбьем жире, моркови,                      картофеле, бананах, яичном желтке.</a:t>
            </a:r>
          </a:p>
          <a:p>
            <a:r>
              <a:rPr lang="ru-RU" sz="1800" dirty="0" smtClean="0"/>
              <a:t>абрикосах, листьях петрушки</a:t>
            </a:r>
          </a:p>
          <a:p>
            <a:r>
              <a:rPr lang="ru-RU" sz="1800" dirty="0" smtClean="0"/>
              <a:t> и шпината, тыкве.</a:t>
            </a:r>
          </a:p>
          <a:p>
            <a:endParaRPr lang="ru-RU" sz="5600" dirty="0"/>
          </a:p>
          <a:p>
            <a:endParaRPr lang="ru-RU" dirty="0"/>
          </a:p>
        </p:txBody>
      </p:sp>
      <p:pic>
        <p:nvPicPr>
          <p:cNvPr id="4" name="Рисунок 3" descr="C:\Users\1\Desktop\для проекта\kartochki_ovoshi.jpg"/>
          <p:cNvPicPr/>
          <p:nvPr/>
        </p:nvPicPr>
        <p:blipFill rotWithShape="1">
          <a:blip r:embed="rId2"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285720" y="357166"/>
            <a:ext cx="1714512" cy="14287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pic>
        <p:nvPicPr>
          <p:cNvPr id="5" name="Рисунок 4"/>
          <p:cNvPicPr/>
          <p:nvPr/>
        </p:nvPicPr>
        <p:blipFill rotWithShape="1">
          <a:blip r:embed="rId3"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1857356" y="1928802"/>
            <a:ext cx="1643074" cy="135732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pic>
        <p:nvPicPr>
          <p:cNvPr id="6" name="Рисунок 5" descr="C:\Users\1\Desktop\дет сад №1\дидактический материал\карточки и птицы\kartochki_orehi.jpg"/>
          <p:cNvPicPr/>
          <p:nvPr/>
        </p:nvPicPr>
        <p:blipFill rotWithShape="1">
          <a:blip r:embed="rId4"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4429124" y="428604"/>
            <a:ext cx="1500198" cy="14287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pic>
        <p:nvPicPr>
          <p:cNvPr id="7" name="Рисунок 6" descr="C:\Users\1\Desktop\дет сад №1\дидактический материал\карточки и птицы\normal_s98894155.jpg"/>
          <p:cNvPicPr/>
          <p:nvPr/>
        </p:nvPicPr>
        <p:blipFill rotWithShape="1">
          <a:blip r:embed="rId5"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6500826" y="1714488"/>
            <a:ext cx="1714512" cy="15716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extLst>
      <p:ext uri="{BB962C8B-B14F-4D97-AF65-F5344CB8AC3E}">
        <p14:creationId xmlns:p14="http://schemas.microsoft.com/office/powerpoint/2010/main" xmlns="" val="3128432591"/>
      </p:ext>
    </p:extLst>
  </p:cSld>
  <p:clrMapOvr>
    <a:masterClrMapping/>
  </p:clrMapOvr>
  <p:transition spd="med" advTm="6469">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95536" y="3786190"/>
            <a:ext cx="8352927" cy="2928958"/>
          </a:xfrm>
        </p:spPr>
        <p:txBody>
          <a:bodyPr>
            <a:normAutofit fontScale="92500" lnSpcReduction="10000"/>
          </a:bodyPr>
          <a:lstStyle/>
          <a:p>
            <a:r>
              <a:rPr lang="ru-RU" sz="2800" b="1" dirty="0">
                <a:latin typeface="Monotype Corsiva" pitchFamily="66" charset="0"/>
              </a:rPr>
              <a:t>Витамин </a:t>
            </a:r>
            <a:r>
              <a:rPr lang="ru-RU" sz="2800" b="1" dirty="0" smtClean="0">
                <a:latin typeface="Monotype Corsiva" pitchFamily="66" charset="0"/>
              </a:rPr>
              <a:t>Д                                                          Витамин С</a:t>
            </a:r>
            <a:endParaRPr lang="ru-RU" sz="2800" b="1" dirty="0">
              <a:latin typeface="Monotype Corsiva" pitchFamily="66" charset="0"/>
            </a:endParaRPr>
          </a:p>
          <a:p>
            <a:r>
              <a:rPr lang="ru-RU" sz="1800" dirty="0"/>
              <a:t>Рыбий жир всего полезней</a:t>
            </a:r>
            <a:r>
              <a:rPr lang="ru-RU" sz="1800" dirty="0" smtClean="0"/>
              <a:t>,                               От простуды и ангины</a:t>
            </a:r>
            <a:endParaRPr lang="ru-RU" sz="1800" dirty="0"/>
          </a:p>
          <a:p>
            <a:r>
              <a:rPr lang="ru-RU" sz="1800" dirty="0"/>
              <a:t>Хоть противный - надо </a:t>
            </a:r>
            <a:r>
              <a:rPr lang="ru-RU" sz="1800" dirty="0" smtClean="0"/>
              <a:t>пить                               Помогают апельсины</a:t>
            </a:r>
            <a:endParaRPr lang="ru-RU" sz="1800" dirty="0"/>
          </a:p>
          <a:p>
            <a:r>
              <a:rPr lang="ru-RU" sz="1800" dirty="0"/>
              <a:t>Он спасает от болезней</a:t>
            </a:r>
            <a:r>
              <a:rPr lang="ru-RU" sz="1800" dirty="0" smtClean="0"/>
              <a:t>,                                    Ну а лучше съесть лимон,</a:t>
            </a:r>
            <a:endParaRPr lang="ru-RU" sz="1800" dirty="0"/>
          </a:p>
          <a:p>
            <a:r>
              <a:rPr lang="ru-RU" sz="1800" dirty="0"/>
              <a:t>Без болезней - лучше жить</a:t>
            </a:r>
            <a:r>
              <a:rPr lang="ru-RU" sz="1800" dirty="0" smtClean="0"/>
              <a:t>!                               Хоть и очень кислый он!</a:t>
            </a:r>
          </a:p>
          <a:p>
            <a:endParaRPr lang="ru-RU" sz="1400" dirty="0" smtClean="0"/>
          </a:p>
          <a:p>
            <a:r>
              <a:rPr lang="ru-RU" sz="1400" dirty="0" smtClean="0"/>
              <a:t>(содержится :в твороге, сыре, рыбе,                                     (содержится :в  лимоне, апельсине,</a:t>
            </a:r>
          </a:p>
          <a:p>
            <a:r>
              <a:rPr lang="ru-RU" sz="1400" dirty="0" smtClean="0"/>
              <a:t> картофеле, петрушке)                                                            клюкве, капусте, томате, луке, </a:t>
            </a:r>
          </a:p>
          <a:p>
            <a:r>
              <a:rPr lang="ru-RU" sz="1400" dirty="0" smtClean="0"/>
              <a:t>                                                                                                редиске)</a:t>
            </a:r>
            <a:endParaRPr lang="ru-RU" sz="1400" dirty="0"/>
          </a:p>
          <a:p>
            <a:endParaRPr lang="ru-RU" dirty="0"/>
          </a:p>
        </p:txBody>
      </p:sp>
      <p:pic>
        <p:nvPicPr>
          <p:cNvPr id="4" name="Рисунок 3"/>
          <p:cNvPicPr/>
          <p:nvPr/>
        </p:nvPicPr>
        <p:blipFill rotWithShape="1">
          <a:blip r:embed="rId2"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428596" y="642918"/>
            <a:ext cx="1571635" cy="12858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pic>
        <p:nvPicPr>
          <p:cNvPr id="5" name="Рисунок 4" descr="C:\Users\1\Desktop\для проекта\normal_1~3.jpg"/>
          <p:cNvPicPr/>
          <p:nvPr/>
        </p:nvPicPr>
        <p:blipFill rotWithShape="1">
          <a:blip r:embed="rId3"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2000232" y="2143116"/>
            <a:ext cx="1800225" cy="12001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pic>
        <p:nvPicPr>
          <p:cNvPr id="6" name="Рисунок 5" descr="C:\Users\1\Desktop\для проекта\normal_3~6.jpg"/>
          <p:cNvPicPr/>
          <p:nvPr/>
        </p:nvPicPr>
        <p:blipFill rotWithShape="1">
          <a:blip r:embed="rId4"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4786314" y="571480"/>
            <a:ext cx="1643074"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pic>
        <p:nvPicPr>
          <p:cNvPr id="7" name="Рисунок 6"/>
          <p:cNvPicPr/>
          <p:nvPr/>
        </p:nvPicPr>
        <p:blipFill rotWithShape="1">
          <a:blip r:embed="rId5"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7072330" y="571480"/>
            <a:ext cx="1571636"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pic>
        <p:nvPicPr>
          <p:cNvPr id="8" name="Рисунок 7"/>
          <p:cNvPicPr/>
          <p:nvPr/>
        </p:nvPicPr>
        <p:blipFill rotWithShape="1">
          <a:blip r:embed="rId6"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5857884" y="2214554"/>
            <a:ext cx="1714512" cy="12144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extLst>
      <p:ext uri="{BB962C8B-B14F-4D97-AF65-F5344CB8AC3E}">
        <p14:creationId xmlns:p14="http://schemas.microsoft.com/office/powerpoint/2010/main" xmlns="" val="2546084729"/>
      </p:ext>
    </p:extLst>
  </p:cSld>
  <p:clrMapOvr>
    <a:masterClrMapping/>
  </p:clrMapOvr>
  <p:transition spd="med" advTm="6469">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857356" y="4714885"/>
            <a:ext cx="5715039" cy="1785950"/>
          </a:xfrm>
        </p:spPr>
        <p:txBody>
          <a:bodyPr>
            <a:normAutofit fontScale="92500"/>
          </a:bodyPr>
          <a:lstStyle/>
          <a:p>
            <a:r>
              <a:rPr lang="ru-RU" sz="3000" b="1" dirty="0" smtClean="0">
                <a:latin typeface="Monotype Corsiva" pitchFamily="66" charset="0"/>
              </a:rPr>
              <a:t>Витамин «Е» </a:t>
            </a:r>
            <a:r>
              <a:rPr lang="ru-RU" dirty="0" smtClean="0"/>
              <a:t>содержится в растительных маслах, молоке, мясе и печени животных, яйцах, злаковых, </a:t>
            </a:r>
            <a:r>
              <a:rPr lang="ru-RU" dirty="0" err="1" smtClean="0"/>
              <a:t>бобовых,брокколи</a:t>
            </a:r>
            <a:r>
              <a:rPr lang="ru-RU" dirty="0" smtClean="0"/>
              <a:t> , ягодах шиповника, облепихи, черешне, рябине, семенах яблок и груш, орехах.</a:t>
            </a:r>
          </a:p>
          <a:p>
            <a:endParaRPr lang="ru-RU" dirty="0"/>
          </a:p>
        </p:txBody>
      </p:sp>
      <p:sp>
        <p:nvSpPr>
          <p:cNvPr id="3" name="Заголовок 2"/>
          <p:cNvSpPr>
            <a:spLocks noGrp="1"/>
          </p:cNvSpPr>
          <p:nvPr>
            <p:ph type="ctrTitle"/>
          </p:nvPr>
        </p:nvSpPr>
        <p:spPr>
          <a:xfrm>
            <a:off x="928662" y="571481"/>
            <a:ext cx="7175351" cy="3714776"/>
          </a:xfrm>
        </p:spPr>
        <p:txBody>
          <a:bodyPr/>
          <a:lstStyle/>
          <a:p>
            <a:endParaRPr lang="ru-RU" sz="2800" dirty="0"/>
          </a:p>
        </p:txBody>
      </p:sp>
      <p:pic>
        <p:nvPicPr>
          <p:cNvPr id="4" name="Рисунок 3"/>
          <p:cNvPicPr/>
          <p:nvPr/>
        </p:nvPicPr>
        <p:blipFill rotWithShape="1">
          <a:blip r:embed="rId2"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571472" y="785794"/>
            <a:ext cx="2428892" cy="18049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pic>
        <p:nvPicPr>
          <p:cNvPr id="5" name="Рисунок 4"/>
          <p:cNvPicPr/>
          <p:nvPr/>
        </p:nvPicPr>
        <p:blipFill rotWithShape="1">
          <a:blip r:embed="rId3"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5715008" y="857232"/>
            <a:ext cx="2286016" cy="17145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pic>
        <p:nvPicPr>
          <p:cNvPr id="6" name="Рисунок 5" descr="C:\Users\1\Desktop\дет сад №1\дидактический материал\карточки и птицы\kartochki_fruit.jpg"/>
          <p:cNvPicPr/>
          <p:nvPr/>
        </p:nvPicPr>
        <p:blipFill rotWithShape="1">
          <a:blip r:embed="rId4" cstate="emai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p:blipFill>
        <p:spPr bwMode="auto">
          <a:xfrm>
            <a:off x="3214678" y="2690812"/>
            <a:ext cx="2286016" cy="17383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transition spd="med" advTm="6469">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3" y="285728"/>
            <a:ext cx="6357981" cy="1143008"/>
          </a:xfrm>
        </p:spPr>
        <p:txBody>
          <a:bodyPr/>
          <a:lstStyle/>
          <a:p>
            <a:pPr>
              <a:buNone/>
            </a:pPr>
            <a:r>
              <a:rPr lang="ru-RU" sz="3200" dirty="0" smtClean="0">
                <a:latin typeface="Monotype Corsiva" pitchFamily="66" charset="0"/>
              </a:rPr>
              <a:t>Рассматривание иллюстраций с овощами, фруктами и ягодами</a:t>
            </a:r>
            <a:r>
              <a:rPr lang="ru-RU" sz="3200" dirty="0" smtClean="0"/>
              <a:t/>
            </a:r>
            <a:br>
              <a:rPr lang="ru-RU" sz="3200" dirty="0" smtClean="0"/>
            </a:br>
            <a:r>
              <a:rPr lang="ru-RU" sz="2800" dirty="0" smtClean="0"/>
              <a:t/>
            </a:r>
            <a:br>
              <a:rPr lang="ru-RU" sz="2800" dirty="0" smtClean="0"/>
            </a:br>
            <a:endParaRPr lang="ru-RU" sz="2800" dirty="0"/>
          </a:p>
        </p:txBody>
      </p:sp>
      <p:pic>
        <p:nvPicPr>
          <p:cNvPr id="6" name="Содержимое 5" descr="IMG_1016.JPG"/>
          <p:cNvPicPr>
            <a:picLocks noGrp="1" noChangeAspect="1"/>
          </p:cNvPicPr>
          <p:nvPr>
            <p:ph sz="quarter" idx="13"/>
          </p:nvPr>
        </p:nvPicPr>
        <p:blipFill>
          <a:blip r:embed="rId2" cstate="email"/>
          <a:stretch>
            <a:fillRect/>
          </a:stretch>
        </p:blipFill>
        <p:spPr>
          <a:xfrm>
            <a:off x="1475657" y="1700808"/>
            <a:ext cx="3341224" cy="2448272"/>
          </a:xfrm>
          <a:prstGeom prst="rect">
            <a:avLst/>
          </a:prstGeom>
          <a:noFill/>
          <a:ln>
            <a:noFill/>
          </a:ln>
        </p:spPr>
      </p:pic>
    </p:spTree>
  </p:cSld>
  <p:clrMapOvr>
    <a:masterClrMapping/>
  </p:clrMapOvr>
  <p:transition spd="med" advTm="6469">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714480" y="214290"/>
            <a:ext cx="5539201" cy="928695"/>
          </a:xfrm>
        </p:spPr>
        <p:txBody>
          <a:bodyPr>
            <a:normAutofit lnSpcReduction="10000"/>
          </a:bodyPr>
          <a:lstStyle/>
          <a:p>
            <a:r>
              <a:rPr lang="ru-RU" sz="2000" b="1" dirty="0" smtClean="0">
                <a:latin typeface="Monotype Corsiva" pitchFamily="66" charset="0"/>
              </a:rPr>
              <a:t>                </a:t>
            </a:r>
            <a:r>
              <a:rPr lang="ru-RU" sz="3200" b="1" dirty="0" smtClean="0">
                <a:latin typeface="Monotype Corsiva" pitchFamily="66" charset="0"/>
              </a:rPr>
              <a:t>Витаминовые загадки : </a:t>
            </a:r>
          </a:p>
          <a:p>
            <a:r>
              <a:rPr lang="ru-RU" sz="2000" i="1" dirty="0" smtClean="0"/>
              <a:t>«Овощи и фрукты – полезные продукты»</a:t>
            </a:r>
            <a:endParaRPr lang="ru-RU" sz="2000" i="1" dirty="0"/>
          </a:p>
        </p:txBody>
      </p:sp>
      <p:sp>
        <p:nvSpPr>
          <p:cNvPr id="3" name="Заголовок 2"/>
          <p:cNvSpPr>
            <a:spLocks noGrp="1"/>
          </p:cNvSpPr>
          <p:nvPr>
            <p:ph type="ctrTitle"/>
          </p:nvPr>
        </p:nvSpPr>
        <p:spPr>
          <a:xfrm>
            <a:off x="500035" y="1142984"/>
            <a:ext cx="8143932" cy="5429288"/>
          </a:xfrm>
        </p:spPr>
        <p:txBody>
          <a:bodyPr/>
          <a:lstStyle/>
          <a:p>
            <a:r>
              <a:rPr lang="ru-RU" sz="1400" b="0" dirty="0" smtClean="0"/>
              <a:t/>
            </a:r>
            <a:br>
              <a:rPr lang="ru-RU" sz="1400" b="0" dirty="0" smtClean="0"/>
            </a:br>
            <a:r>
              <a:rPr lang="ru-RU" sz="1400" b="0" dirty="0" smtClean="0"/>
              <a:t>1. Я кругла и крепка, темно-красные бока.                                        </a:t>
            </a:r>
            <a:br>
              <a:rPr lang="ru-RU" sz="1400" b="0" dirty="0" smtClean="0"/>
            </a:br>
            <a:r>
              <a:rPr lang="ru-RU" sz="1400" b="0" dirty="0" smtClean="0"/>
              <a:t>Я гожусь на обед, и в борщи, и в винегрет. </a:t>
            </a:r>
            <a:br>
              <a:rPr lang="ru-RU" sz="1400" b="0" dirty="0" smtClean="0"/>
            </a:br>
            <a:r>
              <a:rPr lang="ru-RU" sz="1400" b="0" dirty="0" smtClean="0"/>
              <a:t>(Свекла)</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2. Как на нашей грядке выросли загадки –        </a:t>
            </a:r>
            <a:br>
              <a:rPr lang="ru-RU" sz="1400" b="0" dirty="0" smtClean="0"/>
            </a:br>
            <a:r>
              <a:rPr lang="ru-RU" sz="1400" b="0" dirty="0" smtClean="0"/>
              <a:t>Сочные да крупные, вот такие круглые.</a:t>
            </a:r>
            <a:br>
              <a:rPr lang="ru-RU" sz="1400" b="0" dirty="0" smtClean="0"/>
            </a:br>
            <a:r>
              <a:rPr lang="ru-RU" sz="1400" b="0" dirty="0" smtClean="0"/>
              <a:t>Летом зеленеют, к осени краснеют. </a:t>
            </a:r>
            <a:br>
              <a:rPr lang="ru-RU" sz="1400" b="0" dirty="0" smtClean="0"/>
            </a:br>
            <a:r>
              <a:rPr lang="ru-RU" sz="1400" b="0" dirty="0" smtClean="0"/>
              <a:t>(Помидоры)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3. Что за скрип? Что за хруст?                        </a:t>
            </a:r>
            <a:br>
              <a:rPr lang="ru-RU" sz="1400" b="0" dirty="0" smtClean="0"/>
            </a:br>
            <a:r>
              <a:rPr lang="ru-RU" sz="1400" b="0" dirty="0" smtClean="0"/>
              <a:t>Это что еще за куст?</a:t>
            </a:r>
            <a:br>
              <a:rPr lang="ru-RU" sz="1400" b="0" dirty="0" smtClean="0"/>
            </a:br>
            <a:r>
              <a:rPr lang="ru-RU" sz="1400" b="0" dirty="0" smtClean="0"/>
              <a:t>Как же быть без хруста, если я…. </a:t>
            </a:r>
            <a:br>
              <a:rPr lang="ru-RU" sz="1400" b="0" dirty="0" smtClean="0"/>
            </a:br>
            <a:r>
              <a:rPr lang="ru-RU" sz="1400" b="0" dirty="0" smtClean="0"/>
              <a:t>(Капуста)</a:t>
            </a:r>
            <a:br>
              <a:rPr lang="ru-RU" sz="1400" b="0" dirty="0" smtClean="0"/>
            </a:br>
            <a:r>
              <a:rPr lang="ru-RU" sz="1400" b="0" dirty="0" smtClean="0"/>
              <a:t/>
            </a:r>
            <a:br>
              <a:rPr lang="ru-RU" sz="1400" b="0" dirty="0" smtClean="0"/>
            </a:br>
            <a:r>
              <a:rPr lang="ru-RU" sz="1400" b="0" dirty="0" smtClean="0"/>
              <a:t/>
            </a:r>
            <a:br>
              <a:rPr lang="ru-RU" sz="1400" b="0" dirty="0" smtClean="0"/>
            </a:br>
            <a:r>
              <a:rPr lang="ru-RU" sz="1400" b="0" dirty="0" smtClean="0"/>
              <a:t/>
            </a:r>
            <a:br>
              <a:rPr lang="ru-RU" sz="1400" b="0" dirty="0" smtClean="0"/>
            </a:br>
            <a:endParaRPr lang="ru-RU" sz="1400" b="0" dirty="0"/>
          </a:p>
        </p:txBody>
      </p:sp>
      <p:pic>
        <p:nvPicPr>
          <p:cNvPr id="4" name="Рисунок 3" descr="C:\Users\1\Desktop\дет сад №1\дидактический материал\Новая папка (4)\%F1%EA%E0%ED%E8%F0%EE%E2%E0%ED%E8%E50002.jpg"/>
          <p:cNvPicPr/>
          <p:nvPr/>
        </p:nvPicPr>
        <p:blipFill>
          <a:blip r:embed="rId2" cstate="emai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929322" y="4857760"/>
            <a:ext cx="2500330" cy="15716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descr="C:\Users\1\Desktop\дет сад №1\дидактический материал\Новая папка (4)\%F1%EA%E0%ED%E8%F0%EE%E2%E0%ED%E8%E54.jpg"/>
          <p:cNvPicPr/>
          <p:nvPr/>
        </p:nvPicPr>
        <p:blipFill>
          <a:blip r:embed="rId3" cstate="emai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929322" y="3071810"/>
            <a:ext cx="2357454" cy="15716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Рисунок 6" descr="C:\Users\1\Desktop\дет сад №1\дидактический материал\Новая папка (4)\%F1%EA%E0%ED%E8%F0%EE%E2%E0%ED%E8%E50006.jpg"/>
          <p:cNvPicPr/>
          <p:nvPr/>
        </p:nvPicPr>
        <p:blipFill>
          <a:blip r:embed="rId4" cstate="email">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786446" y="1142984"/>
            <a:ext cx="2286016" cy="15716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advTm="6469">
    <p:wheel spokes="8"/>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TotalTime>
  <Words>261</Words>
  <Application>Microsoft Office PowerPoint</Application>
  <PresentationFormat>Экран (4:3)</PresentationFormat>
  <Paragraphs>33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Воздушный поток</vt:lpstr>
      <vt:lpstr>                               Проект                     «Витамины – это здорово»                                                                                                                        Составила: Кириллова С. В.                                                                                                                     воспитатель средней групп                                                                                                                     МАДОУ ГЦРР д/с1 «Аленушка»                                                                                                                      Тюменской  области                                                                                                                       р.п. Голышманово                           (Участники проекта: Кириллова С.В и воспитанники группы «Солнышко» Д\С №1 «Алёнушка»)     »  </vt:lpstr>
      <vt:lpstr>                                    Цель: -вызвать у детей желание заботится о своем здоровье; -познакомить с понятием «витамины»; -рассказать о пользе витаминов, их значении для жизни, взаимосвязи    здоровья и питания.                                                                        Задачи:  •объяснить детям, как витамины влияют на организм человека, об их пользе и значении витаминов для здоровья человека; •помочь детям понять, что здоровье зависит от правильного питания - еда должна быть не только вкусной, но и полезной; •развивать внимание, мышление, воображение, активный и пассивный словарь; •воспитать у детей желание заботиться о своем здоровье.                                  Предполагаемый результат: Сформировать у воспитанников знания о правильном питании, о полезных и вредных для здоровья продуктах.  </vt:lpstr>
      <vt:lpstr>          Наша пища, или «Зачем мы едим»  -Как вы думаете для чего мы едим?  -Для того чтобы не быть голодными! И для этого тоже, но не всё так просто. Если вдуматься хорошенько, мы едим для того. чтобы жит. Без питания не может обойтись ни одно живое существо. Пища помогает нам расти, даёт энергию, благодаря которой мы можем, прыгать, бегать, двигаться. Для того чтобы мы с вами были здоровы нужно употреблять такие продукты в которых содержаться белки, жиры, углеводы, витамины, минеральные соли и вода. Белки – куриное яйцо.  Жиры – сливочное масло. Углеводы – представьте кусочек сахара. Витамины – (А,В,С,D,E,F и другие. Вода – представьте стакан воды. Минеральные соли – это фосфор, йод, кальций, калий, железо, марганец, медь и т-другие.  Для чего нужны все эти вещества? Во – первых, мы сами состоим из этих удивительных веществ. Во – вторых, мы растём, а для роста нужны белки.  В – третьих, мы двигаемся, тратим энергию, а получаем эту энергию из углеводов и жиров. И. конечно, работа нашего организма невозможна без воды, витаминов и минеральных веществ.   -</vt:lpstr>
      <vt:lpstr>             Что такое витамины?  Витамины помогают нам быть бодрыми и здоровыми.  Они  содержаться в овощах, фруктах и ягодах.</vt:lpstr>
      <vt:lpstr>Слайд 5</vt:lpstr>
      <vt:lpstr>Слайд 6</vt:lpstr>
      <vt:lpstr>Слайд 7</vt:lpstr>
      <vt:lpstr>Рассматривание иллюстраций с овощами, фруктами и ягодами  </vt:lpstr>
      <vt:lpstr> 1. Я кругла и крепка, темно-красные бока.                                         Я гожусь на обед, и в борщи, и в винегрет.  (Свекла)      2. Как на нашей грядке выросли загадки –         Сочные да крупные, вот такие круглые. Летом зеленеют, к осени краснеют.  (Помидоры)       3. Что за скрип? Что за хруст?                         Это что еще за куст? Как же быть без хруста, если я….  (Капуста)    </vt:lpstr>
      <vt:lpstr> 4. Летом – в огороде свежие, зеленые,                  А зимою в бочке – крепкие, соленые.  (Огурец)      6. Вот так чудо в новом роде:  рыбы нету в огороде, А икру добыли, в банки разложили.  (Баклажаны)      7. Говорят, я горький. Говорят, я сладкий.                              Стрелочкой зеленой я расту на грядке. Я полезный самый, в том даю я слово. Ешьте меня всяким, будете здоровы. (Лук)            </vt:lpstr>
      <vt:lpstr>8.Само с кулачок, красный,  желтый бочок. Тронешь пальцем – гладко,  а откусишь – сладко. (Яблоко)    9.Крупный я и гладкий.  Большой, тяжелый, сладкий. Мякоть моя красная, снадобье  прекрасное. (Арбуз)    10. На белом пальчике – красивый                                                 наперсток. (Малина)        11.У мамы дочки, висят на шнурочке.  (Клубника, земляника)       </vt:lpstr>
      <vt:lpstr>       Игра: «Огуречик»                      Игра: «Полечим бабушку»          </vt:lpstr>
      <vt:lpstr>    Приготовление витаминного салата</vt:lpstr>
      <vt:lpstr>Витамины – залог здоровья В процессе пректно-игровой деятельности дети   узнали, что  овощи, фрукты и ягоды содержат витамины, что это не только вкусно, но и полезно. Перед употреблением их нужно обязательно мыть. Без овощей нельзя приготовить обед. Полезнее всего есть сырые овощи, фрукты и ягоды так как в них больше всего полезных веществ. Что здоровье во многом зависит от того, что и как мы едим.    </vt:lpstr>
      <vt:lpstr>         Перечень игр которые можно использовать для      ознакомления детей в   проектной деятельности                           «Витамины –это здорово»                                       Дидактические игры: «Приготовим суп», «С какого дерева упало»,                                             «Что где  растёт»,» Найди пару»  Сюжетно- ролевые игры: «Магазин полезных продуктов, «Доктор Айболит»  Подвижные игры: «Собери витамины», Ловишки – убежим от вируса»  Художественное творчество: «Витамины с грядки» ,»Ягоды и фрукты –                                                          полезные продукты», «Корзина витаминов»,                                                           « Кладовая витаминов» .«Витаминовый                                                         коктейль»   Художественная литература: «Земляничка» Н.Павлова;  «Хорошо                                                          спрятанная  котлета» Г.Остер;                                                           «Теплый хлеб» К.Паустовский                                                          «Бабушкин садик»  С.Георгиев Итоговое мероприятие: «Витамины –залог здоровья»  </vt:lpstr>
      <vt:lpstr>Спасибо за        внимание!</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«Витамины – это здорово!»                                                                                   Составила: Кириллова с. В.                                                                                воспитатель средней группы                                                                                МАДОУ ГЦРР д/с1 «Аленушка»                                                                                 Тюменской  области                                                                                  р.п. Голышманово                                »</dc:title>
  <dc:creator>1</dc:creator>
  <cp:lastModifiedBy>Директор</cp:lastModifiedBy>
  <cp:revision>61</cp:revision>
  <dcterms:created xsi:type="dcterms:W3CDTF">2014-01-30T18:06:24Z</dcterms:created>
  <dcterms:modified xsi:type="dcterms:W3CDTF">2014-12-28T16:00:09Z</dcterms:modified>
</cp:coreProperties>
</file>