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9" r:id="rId14"/>
    <p:sldId id="268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957BDE-4831-40B5-A5D9-C6FE3251D99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849884-F104-4ECE-AD79-F31B1C79EE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319367" cy="23042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Script Thin pen" pitchFamily="2" charset="0"/>
                <a:cs typeface="FreesiaUPC" pitchFamily="34" charset="-34"/>
              </a:rPr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>
                <a:solidFill>
                  <a:schemeClr val="tx2">
                    <a:lumMod val="50000"/>
                  </a:schemeClr>
                </a:solidFill>
                <a:effectLst/>
              </a:rPr>
              <a:t>Лук зеленый, посмотри - вырастили малыши!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6408712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Муниципальное автономное дошкольное образовательное </a:t>
            </a:r>
            <a:r>
              <a:rPr lang="ru-RU" dirty="0" smtClean="0"/>
              <a:t>учреждение </a:t>
            </a:r>
            <a:r>
              <a:rPr lang="ru-RU" dirty="0"/>
              <a:t>центр развития ребенка – детский сад № 18 </a:t>
            </a:r>
            <a:br>
              <a:rPr lang="ru-RU" dirty="0"/>
            </a:br>
            <a:r>
              <a:rPr lang="ru-RU" dirty="0"/>
              <a:t>города Кропоткин муниципального образования Кавказский </a:t>
            </a:r>
            <a:r>
              <a:rPr lang="ru-RU" dirty="0" smtClean="0"/>
              <a:t>район</a:t>
            </a:r>
          </a:p>
          <a:p>
            <a:r>
              <a:rPr lang="ru-RU" dirty="0" smtClean="0"/>
              <a:t> группа «Мотылёк», средний дошкольный возраст </a:t>
            </a:r>
          </a:p>
          <a:p>
            <a:r>
              <a:rPr lang="ru-RU" dirty="0" smtClean="0"/>
              <a:t>(4- 5 лет)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Василенко Наталия Алексеевна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Гребенюк Светлана Николаевна</a:t>
            </a:r>
          </a:p>
          <a:p>
            <a:pPr algn="ctr"/>
            <a:r>
              <a:rPr lang="ru-RU" dirty="0" smtClean="0"/>
              <a:t>2014 год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1258">
            <a:off x="5925320" y="3934666"/>
            <a:ext cx="2780182" cy="208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6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Загадки о луке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1772816"/>
            <a:ext cx="6400800" cy="381642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400" dirty="0" smtClean="0"/>
              <a:t>Сто застежек,</a:t>
            </a:r>
          </a:p>
          <a:p>
            <a:pPr marL="45720" indent="0">
              <a:buNone/>
            </a:pPr>
            <a:r>
              <a:rPr lang="ru-RU" sz="1400" dirty="0" smtClean="0"/>
              <a:t>И все без застежек!</a:t>
            </a:r>
          </a:p>
          <a:p>
            <a:pPr marL="45720" indent="0">
              <a:buNone/>
            </a:pPr>
            <a:r>
              <a:rPr lang="ru-RU" sz="1400" dirty="0" smtClean="0"/>
              <a:t>Кто его раздевает,</a:t>
            </a:r>
          </a:p>
          <a:p>
            <a:pPr marL="45720" indent="0">
              <a:buNone/>
            </a:pPr>
            <a:r>
              <a:rPr lang="ru-RU" sz="1400" dirty="0" smtClean="0"/>
              <a:t>Тот слезы проливает!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Скинули с Егорушки золотые перышки-</a:t>
            </a:r>
          </a:p>
          <a:p>
            <a:pPr marL="4572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Заставил Егорушка плакать без горюшка.</a:t>
            </a:r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	В десять одежек плотно одет,</a:t>
            </a:r>
          </a:p>
          <a:p>
            <a:pPr marL="4572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	Часто приходит к нам на обед,</a:t>
            </a:r>
          </a:p>
          <a:p>
            <a:pPr marL="4572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	Но лишь за стол ты его позовешь,</a:t>
            </a:r>
          </a:p>
          <a:p>
            <a:pPr marL="4572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	Сам не заметишь, как слезы прольешь.</a:t>
            </a:r>
          </a:p>
          <a:p>
            <a:pPr marL="45720" indent="0">
              <a:buNone/>
            </a:pPr>
            <a:endParaRPr lang="ru-RU" sz="1400" dirty="0"/>
          </a:p>
        </p:txBody>
      </p:sp>
      <p:pic>
        <p:nvPicPr>
          <p:cNvPr id="4098" name="Picture 2" descr="C:\Users\Владелец\Desktop\ФОТО ДЕКАБРЬ\124CANON\IMG_0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960440" cy="29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Наши конкурсы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0499">
            <a:off x="5630130" y="1234069"/>
            <a:ext cx="3167707" cy="2375780"/>
          </a:xfrm>
        </p:spPr>
      </p:pic>
      <p:pic>
        <p:nvPicPr>
          <p:cNvPr id="9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4784"/>
            <a:ext cx="4128459" cy="3096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494116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работы победителей конкурса</a:t>
            </a:r>
          </a:p>
          <a:p>
            <a:r>
              <a:rPr lang="ru-RU" b="1" dirty="0"/>
              <a:t>«Поделка: Смешные луковицы!»</a:t>
            </a:r>
          </a:p>
          <a:p>
            <a:endParaRPr lang="ru-RU" dirty="0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6631652" y="3501008"/>
            <a:ext cx="2483768" cy="223224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Очищающий рецепт</a:t>
            </a:r>
          </a:p>
          <a:p>
            <a:r>
              <a:rPr lang="ru-RU" sz="1200" dirty="0">
                <a:solidFill>
                  <a:schemeClr val="tx1"/>
                </a:solidFill>
              </a:rPr>
              <a:t> Измельченный лист, стебли и  луковички черемши с оливковым маслом  едят как салат  3 дня. При этом очищается  кишечно-желудочный тракт.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8144" y="580526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Работы на конкурс</a:t>
            </a:r>
          </a:p>
          <a:p>
            <a:r>
              <a:rPr lang="ru-RU" b="1" dirty="0"/>
              <a:t>«Народный </a:t>
            </a:r>
            <a:r>
              <a:rPr lang="ru-RU" b="1" dirty="0" smtClean="0"/>
              <a:t>рецепт-</a:t>
            </a:r>
          </a:p>
          <a:p>
            <a:r>
              <a:rPr lang="ru-RU" b="1" dirty="0" smtClean="0"/>
              <a:t> </a:t>
            </a:r>
            <a:r>
              <a:rPr lang="ru-RU" b="1" dirty="0"/>
              <a:t>лук от семи недуг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16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5692189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Вот такие чудеса творит наш Лучок!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5616" y="980728"/>
            <a:ext cx="3346704" cy="639762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rgbClr val="FF0000"/>
                </a:solidFill>
              </a:rPr>
              <a:t>С родителями провели беседу о пользе </a:t>
            </a:r>
            <a:r>
              <a:rPr lang="ru-RU" sz="1400" dirty="0" err="1" smtClean="0">
                <a:solidFill>
                  <a:srgbClr val="FF0000"/>
                </a:solidFill>
              </a:rPr>
              <a:t>аромо</a:t>
            </a:r>
            <a:r>
              <a:rPr lang="ru-RU" sz="1400" dirty="0" smtClean="0">
                <a:solidFill>
                  <a:srgbClr val="FF0000"/>
                </a:solidFill>
              </a:rPr>
              <a:t>-терапии и они подтвердили, что после использования таких киндер- кулонов дети стали меньше болеть!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835696" y="1484784"/>
            <a:ext cx="2983505" cy="2586735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Такие </a:t>
            </a:r>
            <a:r>
              <a:rPr lang="ru-RU" dirty="0" err="1" smtClean="0"/>
              <a:t>аромо</a:t>
            </a:r>
            <a:r>
              <a:rPr lang="ru-RU" dirty="0" smtClean="0"/>
              <a:t>- кулоны с чесноком позволили снизить заболеваемость детей в группе.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8064" y="836712"/>
            <a:ext cx="3346704" cy="639762"/>
          </a:xfrm>
        </p:spPr>
        <p:txBody>
          <a:bodyPr/>
          <a:lstStyle/>
          <a:p>
            <a:r>
              <a:rPr lang="ru-RU" sz="1400" dirty="0" smtClean="0">
                <a:solidFill>
                  <a:srgbClr val="FF0000"/>
                </a:solidFill>
              </a:rPr>
              <a:t>Доступность и наглядность работ позволяют искренне и быстро заинтересовывать детей и вовлекать их в совместную деятельность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564904"/>
            <a:ext cx="1467196" cy="110143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501008"/>
            <a:ext cx="2808312" cy="21062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8024" y="393305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Изучение внутреннего строения лука вызывает истинный восторг у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4054153" cy="2850562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Использованные ресурсы: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«Экспериментальная деятельность детей 4- 6 лет», Л.Н. </a:t>
            </a:r>
            <a:r>
              <a:rPr lang="ru-RU" dirty="0" err="1" smtClean="0"/>
              <a:t>Менщикова</a:t>
            </a:r>
            <a:r>
              <a:rPr lang="ru-RU" dirty="0" smtClean="0"/>
              <a:t>, изд. «Учитель», 2008г.;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Сайт «</a:t>
            </a:r>
            <a:r>
              <a:rPr lang="en-US" dirty="0" smtClean="0"/>
              <a:t>www MAAAM.ru</a:t>
            </a:r>
            <a:r>
              <a:rPr lang="ru-RU" dirty="0" smtClean="0"/>
              <a:t>»;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Фотографии авторские;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Возраст детей 4- 5 лет.</a:t>
            </a:r>
            <a:endParaRPr lang="ru-RU" dirty="0"/>
          </a:p>
        </p:txBody>
      </p:sp>
      <p:pic>
        <p:nvPicPr>
          <p:cNvPr id="5122" name="Picture 2" descr="C:\Users\Владелец\Desktop\ФОТО ДЕКАБРЬ\124CANON\IMG_00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5482629" cy="411234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7281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7016" y="-171400"/>
            <a:ext cx="8856984" cy="331236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dirty="0" smtClean="0"/>
              <a:t>         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Цель: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/>
              <a:t>-</a:t>
            </a:r>
            <a:r>
              <a:rPr lang="ru-RU" sz="1600" dirty="0" smtClean="0">
                <a:solidFill>
                  <a:schemeClr val="tx1"/>
                </a:solidFill>
              </a:rPr>
              <a:t>Расширить знание детей  о создании условий, необходимых для роста лука и влиянии природных условий для развития растений;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-Закрепить представления детей о последовательности развития растения;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-Дать представление детям о свойствах зеленого лука, о способах его выращивания и ухода за ним;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-Расширить представления детей об употреблении зеленого лука в пищу и витаминной ценности продукта;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Задачи </a:t>
            </a:r>
            <a:r>
              <a:rPr lang="ru-RU" sz="3200" dirty="0">
                <a:solidFill>
                  <a:srgbClr val="FF0000"/>
                </a:solidFill>
              </a:rPr>
              <a:t>проекта: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1560" y="2636912"/>
            <a:ext cx="3346450" cy="3475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Образовательные</a:t>
            </a:r>
          </a:p>
          <a:p>
            <a:pPr>
              <a:buFont typeface="Wingdings" pitchFamily="2" charset="2"/>
              <a:buChar char="q"/>
            </a:pPr>
            <a:r>
              <a:rPr lang="ru-RU" sz="1300" dirty="0" smtClean="0">
                <a:solidFill>
                  <a:schemeClr val="tx1"/>
                </a:solidFill>
              </a:rPr>
              <a:t>Формирование основ экологической культуры в процессе ознакомления с миром через практическую деятельность с живыми объектами, наблюдения, опыты, исследования и работу с дидактическими материалами совместно с детьми.</a:t>
            </a:r>
          </a:p>
          <a:p>
            <a:pPr>
              <a:buFont typeface="Wingdings" pitchFamily="2" charset="2"/>
              <a:buChar char="q"/>
            </a:pPr>
            <a:r>
              <a:rPr lang="ru-RU" sz="1300" dirty="0" smtClean="0">
                <a:solidFill>
                  <a:schemeClr val="tx1"/>
                </a:solidFill>
              </a:rPr>
              <a:t>На примере конкретных растений раскрытие связи строения и их функционирование, зависимость строения организма от условий среды обитания.</a:t>
            </a:r>
          </a:p>
          <a:p>
            <a:pPr>
              <a:buFont typeface="Wingdings" pitchFamily="2" charset="2"/>
              <a:buChar char="q"/>
            </a:pPr>
            <a:r>
              <a:rPr lang="ru-RU" sz="1300" dirty="0" smtClean="0">
                <a:solidFill>
                  <a:schemeClr val="tx1"/>
                </a:solidFill>
              </a:rPr>
              <a:t>Показ положительного и отрицательного влияния человека на окружающий мир.</a:t>
            </a:r>
          </a:p>
          <a:p>
            <a:pPr marL="45720" indent="0">
              <a:buFont typeface="Georgia" pitchFamily="18" charset="0"/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5436096" y="2708920"/>
            <a:ext cx="3348037" cy="3473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3800" b="1" dirty="0" smtClean="0">
                <a:solidFill>
                  <a:schemeClr val="tx1"/>
                </a:solidFill>
              </a:rPr>
              <a:t> Воспитательные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>
                <a:solidFill>
                  <a:schemeClr val="tx1"/>
                </a:solidFill>
              </a:rPr>
              <a:t>Воспитание желания и умений сохранять окружающий мир природы.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>
                <a:solidFill>
                  <a:schemeClr val="tx1"/>
                </a:solidFill>
              </a:rPr>
              <a:t>Воспитание чувства ответственности за состояние окружающей среды, эмоционального отношения к природным объектам.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500" dirty="0" smtClean="0">
                <a:solidFill>
                  <a:schemeClr val="tx1"/>
                </a:solidFill>
              </a:rPr>
              <a:t>  Развивающие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>
                <a:solidFill>
                  <a:schemeClr val="tx1"/>
                </a:solidFill>
              </a:rPr>
              <a:t>Развитие системы умений и навыков взаимодействия с природой.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>
                <a:solidFill>
                  <a:schemeClr val="tx1"/>
                </a:solidFill>
              </a:rPr>
              <a:t>Формирование навыков рационального </a:t>
            </a:r>
            <a:r>
              <a:rPr lang="ru-RU" sz="2500" dirty="0" err="1" smtClean="0">
                <a:solidFill>
                  <a:schemeClr val="tx1"/>
                </a:solidFill>
              </a:rPr>
              <a:t>природоиспользования</a:t>
            </a:r>
            <a:r>
              <a:rPr lang="ru-RU" sz="25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500" dirty="0" smtClean="0">
                <a:solidFill>
                  <a:schemeClr val="tx1"/>
                </a:solidFill>
              </a:rPr>
              <a:t>Охрана и укрепление здоровья детей, развитие навыков здорового образа жизни.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/>
          <p:cNvSpPr txBox="1">
            <a:spLocks/>
          </p:cNvSpPr>
          <p:nvPr/>
        </p:nvSpPr>
        <p:spPr>
          <a:xfrm>
            <a:off x="395536" y="476672"/>
            <a:ext cx="8568952" cy="619268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Ожидаемый результат реализации проекта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Дети должны научиться ежедневно ухаживать зимой за луком в комнатных условиях.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Дети должны иметь представления о необходимых условиях для выращивания зеленого лука (свет, тепло, полив).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Дети должны иметь начальные представления об экспериментальной деятельности, способах измерения, сравнения, фиксации изменений, происходящих с луком.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Дети должны расширять кругозор, интерес к растительному миру и основам безопасности при приеме овощей в пищу.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Участники проекта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Дети средней группы «Мотылёк» МАДОУ ЦРР- Д/С №18, родители и воспитатели группы.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Работа с родителями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Беседа с родителями «Экспериментальная деятельность детей».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Проведение </a:t>
            </a:r>
            <a:r>
              <a:rPr lang="ru-RU" sz="1400" dirty="0" err="1" smtClean="0">
                <a:solidFill>
                  <a:schemeClr val="tx1"/>
                </a:solidFill>
              </a:rPr>
              <a:t>видеоконсультации</a:t>
            </a:r>
            <a:r>
              <a:rPr lang="ru-RU" sz="1400" dirty="0" smtClean="0">
                <a:solidFill>
                  <a:schemeClr val="tx1"/>
                </a:solidFill>
              </a:rPr>
              <a:t> с родителями: «Роль фитонцидов в профилактике простудных заболеваний».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Предложить родителям принести головку репчатого лука для эксперимента.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</a:rPr>
              <a:t>Объявить конкурсы «Народный рецепт- лук от семи недуг», «Поделка: Смешные луковицы!»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0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20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Этапы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3346704" cy="455484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1-й Этап Подготовительный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Создание экспериментальной зоны;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Подготовка материалов и оборудования;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Ознакомление с литературой о луке;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Разучивание загадок, стихов, поговорок о луке;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2-й Этап Исследовательский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Рассматривание внешнего вида репчатого лука до начала эксперимента;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Создание разных условий для роста лука (свет, вода, тепло)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Наблюдение за ростом корешков, зеленых листочков, изменением количества воды в стаканчиках, изменением объема луковиц и сравнение длины зелени и корешков;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3346704" cy="448283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3-й Этап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Заключительный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</a:rPr>
              <a:t>Получение опыта экспериментальной деятельности;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</a:rPr>
              <a:t>Закрепление знаний о последовательности и необходимых условиях для роста лука;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</a:rPr>
              <a:t>Приобретение знаний о полезных свойствах лука и применении его в народной медицине;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</a:rPr>
              <a:t>Подведение итогов конкурсов;</a:t>
            </a:r>
          </a:p>
          <a:p>
            <a:pPr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</a:rPr>
              <a:t>Совместный с родителями праздник «В гостях у Чиполино»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2887" cy="5616624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Так начинался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эксперимент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48680"/>
            <a:ext cx="4168833" cy="31255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429000"/>
            <a:ext cx="3635896" cy="2726922"/>
          </a:xfrm>
          <a:prstGeom prst="rect">
            <a:avLst/>
          </a:prstGeom>
        </p:spPr>
      </p:pic>
      <p:sp>
        <p:nvSpPr>
          <p:cNvPr id="14" name="Двойная стрелка влево/вверх 13"/>
          <p:cNvSpPr/>
          <p:nvPr/>
        </p:nvSpPr>
        <p:spPr>
          <a:xfrm rot="15194408">
            <a:off x="5340800" y="1384510"/>
            <a:ext cx="2043906" cy="2222432"/>
          </a:xfrm>
          <a:prstGeom prst="leftUpArrow">
            <a:avLst>
              <a:gd name="adj1" fmla="val 12751"/>
              <a:gd name="adj2" fmla="val 25000"/>
              <a:gd name="adj3" fmla="val 25000"/>
            </a:avLst>
          </a:prstGeom>
          <a:gradFill flip="none" rotWithShape="1">
            <a:gsLst>
              <a:gs pos="66256">
                <a:srgbClr val="F87200">
                  <a:lumMod val="58000"/>
                  <a:lumOff val="42000"/>
                  <a:alpha val="48000"/>
                </a:srgbClr>
              </a:gs>
              <a:gs pos="27518">
                <a:srgbClr val="E46400"/>
              </a:gs>
              <a:gs pos="46640">
                <a:srgbClr val="EE6B00"/>
              </a:gs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60032" y="260648"/>
            <a:ext cx="4176464" cy="1006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>
                <a:solidFill>
                  <a:srgbClr val="FF0000"/>
                </a:solidFill>
              </a:rPr>
              <a:t>Начинаем опыты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4283968" y="4149080"/>
            <a:ext cx="2808312" cy="270892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48880"/>
            <a:ext cx="2016224" cy="15121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340768"/>
            <a:ext cx="2915816" cy="2186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548680"/>
            <a:ext cx="3371867" cy="252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6300192" y="34290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 воды, даже в почве… роста нет!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37890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воду пьем по-разному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07707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рост корешков и цвет луковицы оказывает влияние тепло и свет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8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3636085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Играем в «Лаборантов»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556792"/>
            <a:ext cx="3388660" cy="2139518"/>
          </a:xfrm>
        </p:spPr>
        <p:txBody>
          <a:bodyPr>
            <a:noAutofit/>
          </a:bodyPr>
          <a:lstStyle/>
          <a:p>
            <a:r>
              <a:rPr lang="ru-RU" dirty="0" smtClean="0"/>
              <a:t>Детям очень нравится играть в лаборантов, проводя ежедневные наблюдения  и «измерения» корешков и  листьев лука. Измерения условной меркой помогли детям убедиться:  репчатый лук, за которым правильно ухаживали дети (полив, установка в светлое и теплое место) растет быстрей и лучше. Рассматривание результатов опыта, через увеличительное стекло, позволило им самостоятельно  делать выводы и рассказывать о них.</a:t>
            </a:r>
            <a:endParaRPr lang="ru-RU" dirty="0"/>
          </a:p>
        </p:txBody>
      </p:sp>
      <p:pic>
        <p:nvPicPr>
          <p:cNvPr id="1026" name="Picture 2" descr="C:\Users\Владелец\Desktop\ФОТО ДЕКАБРЬ\124CANON\IMG_0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2981846" cy="223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esktop\ФОТО ДЕКАБРЬ\124CANON\IMG_0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335893" cy="25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елец\Desktop\ФОТО ДЕКАБРЬ\124CANON\IMG_00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751513" cy="20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ладелец\Desktop\ФОТО ДЕКАБРЬ\124CANON\IMG_00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2460771" cy="18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ладелец\Desktop\ФОТО ДЕКАБРЬ\124CANON\IMG_00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2448272" cy="18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Наблюдаем, сравниваем</a:t>
            </a:r>
            <a:r>
              <a:rPr lang="ru-RU" sz="32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2195736" cy="16468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162545"/>
            <a:ext cx="4139952" cy="2695455"/>
          </a:xfrm>
          <a:prstGeom prst="rect">
            <a:avLst/>
          </a:prstGeom>
        </p:spPr>
      </p:pic>
      <p:pic>
        <p:nvPicPr>
          <p:cNvPr id="2050" name="Picture 2" descr="C:\Users\Владелец\Desktop\ФОТО ДЕКАБРЬ\124CANON\IMG_00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327525" cy="24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елец\Desktop\ФОТО ДЕКАБРЬ\124CANON\IMG_00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2154">
            <a:off x="2164993" y="1687659"/>
            <a:ext cx="3583982" cy="26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елец\Desktop\ФОТО ДЕКАБРЬ\124CANON\IMG_002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3937">
            <a:off x="323528" y="4509120"/>
            <a:ext cx="2696650" cy="20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3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Наш центр активности и экспериментирования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92896"/>
            <a:ext cx="2768236" cy="20761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5184576" cy="1224136"/>
          </a:xfrm>
        </p:spPr>
        <p:txBody>
          <a:bodyPr>
            <a:normAutofit lnSpcReduction="10000"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На глазах у детей и при  непосредственном их участии из обыкновенной луковицы  выросло «новое» растение- зеленый лучок!</a:t>
            </a:r>
          </a:p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Доступность, наглядность и игровая форма эксперимента позволяет привлечь внимание детей, активизировать их познавательные и умственные способности.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581128"/>
            <a:ext cx="2771800" cy="2078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3361">
            <a:off x="5580112" y="4509120"/>
            <a:ext cx="2843808" cy="2132856"/>
          </a:xfrm>
          <a:prstGeom prst="rect">
            <a:avLst/>
          </a:prstGeom>
        </p:spPr>
      </p:pic>
      <p:pic>
        <p:nvPicPr>
          <p:cNvPr id="3074" name="Picture 2" descr="C:\Users\Владелец\Desktop\ФОТО ДЕКАБРЬ\123CANON\IMG_00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764161" cy="28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2378</TotalTime>
  <Words>718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Проект Лук зеленый, посмотри - вырастили малыши!</vt:lpstr>
      <vt:lpstr>                                               Цель: -Расширить знание детей  о создании условий, необходимых для роста лука и влиянии природных условий для развития растений; -Закрепить представления детей о последовательности развития растения; -Дать представление детям о свойствах зеленого лука, о способах его выращивания и ухода за ним; -Расширить представления детей об употреблении зеленого лука в пищу и витаминной ценности продукта;                                        Задачи проекта: </vt:lpstr>
      <vt:lpstr>Презентация PowerPoint</vt:lpstr>
      <vt:lpstr>Этапы проекта</vt:lpstr>
      <vt:lpstr>Так начинался  эксперимент             </vt:lpstr>
      <vt:lpstr>Презентация PowerPoint</vt:lpstr>
      <vt:lpstr>Играем в «Лаборантов»</vt:lpstr>
      <vt:lpstr>Наблюдаем, сравниваем!</vt:lpstr>
      <vt:lpstr>Наш центр активности и экспериментирования </vt:lpstr>
      <vt:lpstr>Загадки о луке</vt:lpstr>
      <vt:lpstr>Наши конкурсы</vt:lpstr>
      <vt:lpstr>Вот такие чудеса творит наш Лучок!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вырастили ЛУК</dc:title>
  <dc:creator>Владелец</dc:creator>
  <cp:lastModifiedBy>Владелец</cp:lastModifiedBy>
  <cp:revision>64</cp:revision>
  <cp:lastPrinted>2014-12-09T06:46:23Z</cp:lastPrinted>
  <dcterms:created xsi:type="dcterms:W3CDTF">2012-02-25T07:46:01Z</dcterms:created>
  <dcterms:modified xsi:type="dcterms:W3CDTF">2014-12-15T19:56:07Z</dcterms:modified>
</cp:coreProperties>
</file>