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9" r:id="rId4"/>
    <p:sldId id="260" r:id="rId5"/>
    <p:sldId id="261" r:id="rId6"/>
    <p:sldId id="266" r:id="rId7"/>
    <p:sldId id="262" r:id="rId8"/>
    <p:sldId id="268" r:id="rId9"/>
    <p:sldId id="263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2FBF-093A-4258-B510-5628C0867F5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CDCB89-344B-4AC8-B6EC-7B6650C66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2FBF-093A-4258-B510-5628C0867F5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CB89-344B-4AC8-B6EC-7B6650C66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2FBF-093A-4258-B510-5628C0867F5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CB89-344B-4AC8-B6EC-7B6650C66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2FBF-093A-4258-B510-5628C0867F5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CDCB89-344B-4AC8-B6EC-7B6650C66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2FBF-093A-4258-B510-5628C0867F5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CB89-344B-4AC8-B6EC-7B6650C662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2FBF-093A-4258-B510-5628C0867F5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CB89-344B-4AC8-B6EC-7B6650C66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2FBF-093A-4258-B510-5628C0867F5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CDCB89-344B-4AC8-B6EC-7B6650C662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2FBF-093A-4258-B510-5628C0867F5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CB89-344B-4AC8-B6EC-7B6650C66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2FBF-093A-4258-B510-5628C0867F5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CB89-344B-4AC8-B6EC-7B6650C66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2FBF-093A-4258-B510-5628C0867F5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CB89-344B-4AC8-B6EC-7B6650C66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2FBF-093A-4258-B510-5628C0867F5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CB89-344B-4AC8-B6EC-7B6650C662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E72FBF-093A-4258-B510-5628C0867F5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CDCB89-344B-4AC8-B6EC-7B6650C662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6777318" cy="173198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возрастного развития ребенка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7704856" cy="127444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 закономерности     развития детей раннего возраста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62" y="90872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Особенности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родителей, отношения в семье, тип воспитания — все оказывает решающее воздействие на психику ребенка, особенно в этот непростой период. Любите, играйте, беседуйте с ребенком, учитывая его потребности. Уважайте его личность и учите уважать других. Этим Вы поможете малышу быстрее и безболезненнее перерасти свой кризис 3 лет.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81084"/>
            <a:ext cx="6232897" cy="337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      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от 3-7 лет</a:t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/>
              <a:t>                                             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Дошкольный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 от 3 до 6-7 лет. Ведущий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деятельности 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– сюжетно-ролевая игра.</a:t>
            </a:r>
          </a:p>
        </p:txBody>
      </p:sp>
      <p:pic>
        <p:nvPicPr>
          <p:cNvPr id="5122" name="Picture 2" descr="C:\Users\Alex\Desktop\210\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97" y="4005064"/>
            <a:ext cx="3048000" cy="2286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x\Desktop\210\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65" y="2496800"/>
            <a:ext cx="3048000" cy="2286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412776"/>
            <a:ext cx="48965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i="1" dirty="0">
                <a:latin typeface="Times New Roman" pitchFamily="18" charset="0"/>
                <a:cs typeface="Times New Roman" panose="02020603050405020304" pitchFamily="18" charset="0"/>
              </a:rPr>
              <a:t>развитии ребенка психологи </a:t>
            </a:r>
            <a:r>
              <a:rPr lang="ru-RU" sz="2800" i="1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       выделяют </a:t>
            </a:r>
            <a:r>
              <a:rPr lang="ru-RU" sz="2800" i="1" dirty="0">
                <a:latin typeface="Times New Roman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800" i="1" dirty="0" smtClean="0">
                <a:latin typeface="Times New Roman" pitchFamily="18" charset="0"/>
                <a:cs typeface="Times New Roman" panose="02020603050405020304" pitchFamily="18" charset="0"/>
              </a:rPr>
              <a:t>возрастные  периоды</a:t>
            </a:r>
            <a:r>
              <a:rPr lang="ru-RU" sz="2800" dirty="0"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новорожденность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младенчество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возраст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576941" cy="282672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Период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Новорожденным называют ребёнка в возрасте до 2 месяцев, до момента появления комплекса оживления.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lex\Desktop\210\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69294" cy="316835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79208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23494"/>
            <a:ext cx="4536504" cy="4025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ладенческий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от 2 месяцев до 1 года.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деятельность младенческого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общение</a:t>
            </a:r>
          </a:p>
        </p:txBody>
      </p:sp>
      <p:pic>
        <p:nvPicPr>
          <p:cNvPr id="1027" name="Picture 3" descr="C:\Users\Alex\Desktop\210\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23495"/>
            <a:ext cx="3936437" cy="29523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solidFill>
                  <a:schemeClr val="tx1"/>
                </a:solidFill>
              </a:rPr>
              <a:t>Первый кризис – кризис первого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 Кризис </a:t>
            </a:r>
            <a:r>
              <a:rPr lang="ru-RU" sz="4000" dirty="0">
                <a:solidFill>
                  <a:schemeClr val="tx1"/>
                </a:solidFill>
              </a:rPr>
              <a:t>первого года наступает в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>
                <a:solidFill>
                  <a:schemeClr val="tx1"/>
                </a:solidFill>
              </a:rPr>
              <a:t>период от девяти месяцев до полутора лет и бывает у всех.</a:t>
            </a:r>
          </a:p>
          <a:p>
            <a:pPr marL="0" indent="0" algn="just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 Нужно </a:t>
            </a:r>
            <a:r>
              <a:rPr lang="ru-RU" sz="4000" dirty="0">
                <a:solidFill>
                  <a:schemeClr val="tx1"/>
                </a:solidFill>
              </a:rPr>
              <a:t>четко представлять, что и почему происходит с вашим годовалым ребенком. </a:t>
            </a:r>
          </a:p>
          <a:p>
            <a:pPr marL="0" indent="0" algn="just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 Для </a:t>
            </a:r>
            <a:r>
              <a:rPr lang="ru-RU" sz="4000" dirty="0">
                <a:solidFill>
                  <a:schemeClr val="tx1"/>
                </a:solidFill>
              </a:rPr>
              <a:t>кризиса первого года характерны следующие признаки:</a:t>
            </a:r>
          </a:p>
          <a:p>
            <a:pPr marL="0" indent="0" algn="just">
              <a:buNone/>
            </a:pPr>
            <a:r>
              <a:rPr lang="ru-RU" sz="4000" dirty="0" smtClean="0">
                <a:solidFill>
                  <a:schemeClr val="tx1"/>
                </a:solidFill>
                <a:latin typeface="Calibri"/>
              </a:rPr>
              <a:t>•</a:t>
            </a:r>
            <a:r>
              <a:rPr lang="ru-RU" sz="4000" dirty="0" smtClean="0">
                <a:solidFill>
                  <a:schemeClr val="tx1"/>
                </a:solidFill>
              </a:rPr>
              <a:t>    «</a:t>
            </a:r>
            <a:r>
              <a:rPr lang="ru-RU" sz="4000" dirty="0">
                <a:solidFill>
                  <a:schemeClr val="tx1"/>
                </a:solidFill>
              </a:rPr>
              <a:t>трудновоспитуемость» – ребенок, словно не </a:t>
            </a:r>
            <a:r>
              <a:rPr lang="ru-RU" sz="4000" dirty="0" smtClean="0">
                <a:solidFill>
                  <a:schemeClr val="tx1"/>
                </a:solidFill>
              </a:rPr>
              <a:t>слышит </a:t>
            </a:r>
            <a:r>
              <a:rPr lang="ru-RU" sz="4000" dirty="0">
                <a:solidFill>
                  <a:schemeClr val="tx1"/>
                </a:solidFill>
              </a:rPr>
              <a:t>ваших слов, требует к себе повышенного </a:t>
            </a:r>
            <a:r>
              <a:rPr lang="ru-RU" sz="4000" dirty="0" smtClean="0">
                <a:solidFill>
                  <a:schemeClr val="tx1"/>
                </a:solidFill>
              </a:rPr>
              <a:t>внимания</a:t>
            </a:r>
            <a:r>
              <a:rPr lang="ru-RU" sz="4000" dirty="0">
                <a:solidFill>
                  <a:schemeClr val="tx1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4000" dirty="0">
                <a:solidFill>
                  <a:schemeClr val="tx1"/>
                </a:solidFill>
                <a:latin typeface="Calibri"/>
              </a:rPr>
              <a:t>•</a:t>
            </a:r>
            <a:r>
              <a:rPr lang="ru-RU" sz="4000" dirty="0" smtClean="0">
                <a:solidFill>
                  <a:schemeClr val="tx1"/>
                </a:solidFill>
              </a:rPr>
              <a:t>   </a:t>
            </a:r>
            <a:r>
              <a:rPr lang="en-US" sz="4000" dirty="0" smtClean="0">
                <a:solidFill>
                  <a:schemeClr val="tx1"/>
                </a:solidFill>
              </a:rPr>
              <a:t>  </a:t>
            </a:r>
            <a:r>
              <a:rPr lang="ru-RU" sz="4000" dirty="0" smtClean="0">
                <a:solidFill>
                  <a:schemeClr val="tx1"/>
                </a:solidFill>
              </a:rPr>
              <a:t>резко </a:t>
            </a:r>
            <a:r>
              <a:rPr lang="ru-RU" sz="4000" dirty="0">
                <a:solidFill>
                  <a:schemeClr val="tx1"/>
                </a:solidFill>
              </a:rPr>
              <a:t>возрастает желание сделать все самому;</a:t>
            </a:r>
          </a:p>
          <a:p>
            <a:pPr marL="0" indent="0" algn="just">
              <a:buNone/>
            </a:pPr>
            <a:r>
              <a:rPr lang="ru-RU" sz="4000" dirty="0" smtClean="0">
                <a:solidFill>
                  <a:schemeClr val="tx1"/>
                </a:solidFill>
                <a:latin typeface="Calibri"/>
              </a:rPr>
              <a:t>•</a:t>
            </a:r>
            <a:r>
              <a:rPr lang="ru-RU" sz="4000" dirty="0" smtClean="0">
                <a:solidFill>
                  <a:schemeClr val="tx1"/>
                </a:solidFill>
              </a:rPr>
              <a:t>  </a:t>
            </a:r>
            <a:r>
              <a:rPr lang="en-US" sz="4000" dirty="0" smtClean="0">
                <a:solidFill>
                  <a:schemeClr val="tx1"/>
                </a:solidFill>
              </a:rPr>
              <a:t>   </a:t>
            </a:r>
            <a:r>
              <a:rPr lang="ru-RU" sz="4000" dirty="0" smtClean="0">
                <a:solidFill>
                  <a:schemeClr val="tx1"/>
                </a:solidFill>
              </a:rPr>
              <a:t>малыш </a:t>
            </a:r>
            <a:r>
              <a:rPr lang="ru-RU" sz="4000" dirty="0">
                <a:solidFill>
                  <a:schemeClr val="tx1"/>
                </a:solidFill>
              </a:rPr>
              <a:t>обостренно реагирует на замечания;</a:t>
            </a:r>
          </a:p>
          <a:p>
            <a:pPr marL="0" indent="0" algn="just">
              <a:buNone/>
            </a:pPr>
            <a:r>
              <a:rPr lang="ru-RU" sz="4000" dirty="0" smtClean="0">
                <a:solidFill>
                  <a:schemeClr val="tx1"/>
                </a:solidFill>
                <a:latin typeface="Calibri"/>
              </a:rPr>
              <a:t>•</a:t>
            </a:r>
            <a:r>
              <a:rPr lang="ru-RU" sz="4000" dirty="0" smtClean="0">
                <a:solidFill>
                  <a:schemeClr val="tx1"/>
                </a:solidFill>
              </a:rPr>
              <a:t>    </a:t>
            </a:r>
            <a:r>
              <a:rPr lang="en-US" sz="4000" dirty="0" smtClean="0">
                <a:solidFill>
                  <a:schemeClr val="tx1"/>
                </a:solidFill>
              </a:rPr>
              <a:t>  </a:t>
            </a:r>
            <a:r>
              <a:rPr lang="ru-RU" sz="4000" dirty="0" smtClean="0">
                <a:solidFill>
                  <a:schemeClr val="tx1"/>
                </a:solidFill>
              </a:rPr>
              <a:t>учащаются </a:t>
            </a:r>
            <a:r>
              <a:rPr lang="ru-RU" sz="4000" dirty="0">
                <a:solidFill>
                  <a:schemeClr val="tx1"/>
                </a:solidFill>
              </a:rPr>
              <a:t>капризы на, казалось бы, пустом месте.</a:t>
            </a:r>
          </a:p>
          <a:p>
            <a:pPr marL="0" indent="0" algn="just">
              <a:buNone/>
            </a:pPr>
            <a:r>
              <a:rPr lang="ru-RU" sz="4000" dirty="0">
                <a:solidFill>
                  <a:schemeClr val="tx1"/>
                </a:solidFill>
              </a:rPr>
              <a:t>    </a:t>
            </a:r>
            <a:r>
              <a:rPr lang="ru-RU" sz="4000" dirty="0" smtClean="0">
                <a:solidFill>
                  <a:schemeClr val="tx1"/>
                </a:solidFill>
              </a:rPr>
              <a:t>   В </a:t>
            </a:r>
            <a:r>
              <a:rPr lang="ru-RU" sz="4000" dirty="0">
                <a:solidFill>
                  <a:schemeClr val="tx1"/>
                </a:solidFill>
              </a:rPr>
              <a:t>конце 1 года жизни малыш начинает понимать: я — ребенок, а он — взрослый. Мы — разные! </a:t>
            </a:r>
            <a:r>
              <a:rPr lang="ru-RU" sz="4000" dirty="0" smtClean="0">
                <a:solidFill>
                  <a:schemeClr val="tx1"/>
                </a:solidFill>
              </a:rPr>
              <a:t>В </a:t>
            </a:r>
            <a:r>
              <a:rPr lang="ru-RU" sz="4000" dirty="0">
                <a:solidFill>
                  <a:schemeClr val="tx1"/>
                </a:solidFill>
              </a:rPr>
              <a:t>этом суть первого кризиса.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8343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Отнеситесь </a:t>
            </a:r>
            <a:r>
              <a:rPr lang="ru-RU" sz="2400" dirty="0"/>
              <a:t>с пониманием к потребностям своего годовалого </a:t>
            </a:r>
            <a:r>
              <a:rPr lang="ru-RU" sz="2400" dirty="0" smtClean="0"/>
              <a:t>малыша, </a:t>
            </a:r>
            <a:r>
              <a:rPr lang="ru-RU" sz="2400" dirty="0"/>
              <a:t>помогите ему удовлетворить свои самостоятельные устремления, не подавляйте его инициативу и экспериментаторские способности, это очень важно для развития личности. Многих конфликтных ситуаций можно избежать, если подключить чувство юмора, творческий подход и умение играть. Ваша основная задача – направить кипучую энергию в мирное русло, а опасному или неприемлемому устремлению найти адекватную замену. Кризисы приходят и уходят, значит, нужно учиться спокойно с ними справляться!</a:t>
            </a:r>
          </a:p>
        </p:txBody>
      </p:sp>
    </p:spTree>
    <p:extLst>
      <p:ext uri="{BB962C8B-B14F-4D97-AF65-F5344CB8AC3E}">
        <p14:creationId xmlns:p14="http://schemas.microsoft.com/office/powerpoint/2010/main" val="21958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936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возраст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года до трех лет)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ситуация развития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характерная для раннего детства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↕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↕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Взрослый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343400" cy="4724400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Alex\Desktop\210\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048000" cy="2286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x\Desktop\210\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048000" cy="2286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79"/>
            <a:ext cx="4464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/>
              </a:rPr>
              <a:t>•</a:t>
            </a:r>
            <a:r>
              <a:rPr lang="ru-RU" sz="2400" dirty="0" smtClean="0"/>
              <a:t>предметная </a:t>
            </a:r>
            <a:r>
              <a:rPr lang="ru-RU" sz="2400" dirty="0"/>
              <a:t>деятельность          </a:t>
            </a:r>
            <a:r>
              <a:rPr lang="ru-RU" sz="2400" dirty="0" smtClean="0"/>
              <a:t>    и </a:t>
            </a:r>
            <a:r>
              <a:rPr lang="ru-RU" sz="2400" dirty="0"/>
              <a:t>деловое общение со </a:t>
            </a:r>
            <a:r>
              <a:rPr lang="ru-RU" sz="2400" dirty="0" smtClean="0"/>
              <a:t>        взрослым</a:t>
            </a:r>
          </a:p>
          <a:p>
            <a:endParaRPr lang="ru-RU" sz="2400" dirty="0"/>
          </a:p>
          <a:p>
            <a:r>
              <a:rPr lang="ru-RU" sz="2400" dirty="0" smtClean="0">
                <a:latin typeface="Calibri"/>
              </a:rPr>
              <a:t>•</a:t>
            </a:r>
            <a:r>
              <a:rPr lang="ru-RU" sz="2400" dirty="0" smtClean="0"/>
              <a:t>активная речь</a:t>
            </a:r>
          </a:p>
          <a:p>
            <a:endParaRPr lang="ru-RU" sz="2400" dirty="0"/>
          </a:p>
          <a:p>
            <a:r>
              <a:rPr lang="ru-RU" sz="2400" dirty="0" smtClean="0">
                <a:latin typeface="Calibri"/>
              </a:rPr>
              <a:t>•</a:t>
            </a:r>
            <a:r>
              <a:rPr lang="ru-RU" sz="2400" dirty="0" smtClean="0"/>
              <a:t>произвольное поведение</a:t>
            </a:r>
          </a:p>
          <a:p>
            <a:endParaRPr lang="ru-RU" sz="2400" dirty="0"/>
          </a:p>
          <a:p>
            <a:r>
              <a:rPr lang="ru-RU" sz="2400" dirty="0" smtClean="0">
                <a:latin typeface="Calibri"/>
              </a:rPr>
              <a:t>•</a:t>
            </a:r>
            <a:r>
              <a:rPr lang="ru-RU" sz="2400" dirty="0" smtClean="0"/>
              <a:t>формирование </a:t>
            </a:r>
            <a:r>
              <a:rPr lang="ru-RU" sz="2400" dirty="0"/>
              <a:t>потребности в общении со </a:t>
            </a:r>
            <a:r>
              <a:rPr lang="ru-RU" sz="2400" dirty="0" smtClean="0"/>
              <a:t>сверстниками</a:t>
            </a:r>
          </a:p>
          <a:p>
            <a:endParaRPr lang="ru-RU" sz="2400" dirty="0"/>
          </a:p>
          <a:p>
            <a:r>
              <a:rPr lang="ru-RU" sz="2400" dirty="0" smtClean="0">
                <a:latin typeface="Calibri"/>
              </a:rPr>
              <a:t>•</a:t>
            </a:r>
            <a:r>
              <a:rPr lang="ru-RU" sz="2400" dirty="0" smtClean="0"/>
              <a:t>начало </a:t>
            </a:r>
            <a:r>
              <a:rPr lang="ru-RU" sz="2400" dirty="0"/>
              <a:t>символической </a:t>
            </a:r>
            <a:r>
              <a:rPr lang="ru-RU" sz="2400" dirty="0" smtClean="0"/>
              <a:t>игры</a:t>
            </a:r>
          </a:p>
          <a:p>
            <a:endParaRPr lang="ru-RU" sz="2400" dirty="0"/>
          </a:p>
          <a:p>
            <a:r>
              <a:rPr lang="ru-RU" sz="2400" dirty="0" smtClean="0">
                <a:latin typeface="Calibri"/>
              </a:rPr>
              <a:t>•</a:t>
            </a:r>
            <a:r>
              <a:rPr lang="ru-RU" sz="2400" dirty="0" smtClean="0"/>
              <a:t>самосознание </a:t>
            </a:r>
            <a:r>
              <a:rPr lang="ru-RU" sz="2400" dirty="0"/>
              <a:t>и самостоятельность</a:t>
            </a:r>
          </a:p>
        </p:txBody>
      </p:sp>
      <p:pic>
        <p:nvPicPr>
          <p:cNvPr id="3074" name="Picture 2" descr="C:\Users\Alex\Desktop\210\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25" y="764704"/>
            <a:ext cx="3048000" cy="2286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x\Desktop\210\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25" y="3645024"/>
            <a:ext cx="3048000" cy="2286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ТРЕХ ЛЕТ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Помните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психологическая задача этого периода для родителей — отделение и индивидуализация ребенка, которая выполняется благодаря умению родителей давать ему возможность почувствовать себя «большим». Помощь ребенку должна стать нормой поведения для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братите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свою личность и на издержки семейного воспитания. Если в семье возникают проблемы с упрямством ребенка, то, значит, Вы слишком регламентируете деятельность ребенка, требуя беспрекословного подчинения жесткому распорядку и своим представлениям о должном поведении. </a:t>
            </a:r>
          </a:p>
        </p:txBody>
      </p:sp>
    </p:spTree>
    <p:extLst>
      <p:ext uri="{BB962C8B-B14F-4D97-AF65-F5344CB8AC3E}">
        <p14:creationId xmlns:p14="http://schemas.microsoft.com/office/powerpoint/2010/main" val="26176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495</TotalTime>
  <Words>472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Этапы возрастного развития ребенка</vt:lpstr>
      <vt:lpstr>Презентация PowerPoint</vt:lpstr>
      <vt:lpstr>        Период новорожденности</vt:lpstr>
      <vt:lpstr>Младенчество</vt:lpstr>
      <vt:lpstr>Первый кризис – кризис первого года</vt:lpstr>
      <vt:lpstr>Презентация PowerPoint</vt:lpstr>
      <vt:lpstr>Ранний возраст  (от года до трех лет)</vt:lpstr>
      <vt:lpstr>Презентация PowerPoint</vt:lpstr>
      <vt:lpstr>КРИЗИС ТРЕХ ЛЕТ</vt:lpstr>
      <vt:lpstr>Презентация PowerPoint</vt:lpstr>
      <vt:lpstr>       Дошкольный возраст от 3-7 лет                                             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развития ребенка</dc:title>
  <dc:creator>Калашников</dc:creator>
  <cp:lastModifiedBy>Калашников</cp:lastModifiedBy>
  <cp:revision>40</cp:revision>
  <dcterms:created xsi:type="dcterms:W3CDTF">2014-02-14T20:37:35Z</dcterms:created>
  <dcterms:modified xsi:type="dcterms:W3CDTF">2014-02-16T18:39:44Z</dcterms:modified>
</cp:coreProperties>
</file>