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333" r:id="rId2"/>
    <p:sldId id="276" r:id="rId3"/>
    <p:sldId id="306" r:id="rId4"/>
    <p:sldId id="307" r:id="rId5"/>
    <p:sldId id="308" r:id="rId6"/>
    <p:sldId id="309" r:id="rId7"/>
    <p:sldId id="310" r:id="rId8"/>
    <p:sldId id="296" r:id="rId9"/>
    <p:sldId id="305" r:id="rId10"/>
    <p:sldId id="324" r:id="rId11"/>
    <p:sldId id="332" r:id="rId12"/>
    <p:sldId id="282" r:id="rId13"/>
    <p:sldId id="283" r:id="rId14"/>
    <p:sldId id="299" r:id="rId15"/>
    <p:sldId id="301" r:id="rId16"/>
    <p:sldId id="303" r:id="rId17"/>
    <p:sldId id="32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1" autoAdjust="0"/>
    <p:restoredTop sz="94747" autoAdjust="0"/>
  </p:normalViewPr>
  <p:slideViewPr>
    <p:cSldViewPr>
      <p:cViewPr varScale="1">
        <p:scale>
          <a:sx n="104" d="100"/>
          <a:sy n="104" d="100"/>
        </p:scale>
        <p:origin x="-1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8" y="27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72"/>
    </p:cViewPr>
  </p:sorterViewPr>
  <p:notesViewPr>
    <p:cSldViewPr>
      <p:cViewPr varScale="1">
        <p:scale>
          <a:sx n="53" d="100"/>
          <a:sy n="53" d="100"/>
        </p:scale>
        <p:origin x="-19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4FB63-1E09-4A0C-86C3-60FB8C3ADA3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DFDBA-139B-4E5F-8723-0B359BE0B5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43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66B4E-C21F-41CE-BCF4-D7542345E265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E731B-8110-4615-B439-E68E0179E1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70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Bookman Old Style" pitchFamily="18" charset="0"/>
              </a:rPr>
              <a:t>Педагогический совет № 4</a:t>
            </a:r>
            <a:endParaRPr lang="ru-RU" sz="32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Bookman Old Style" pitchFamily="18" charset="0"/>
              </a:rPr>
              <a:t>“</a:t>
            </a:r>
            <a:r>
              <a:rPr lang="ru-RU" sz="2000" b="1" dirty="0">
                <a:latin typeface="Bookman Old Style" pitchFamily="18" charset="0"/>
              </a:rPr>
              <a:t>Организация работы </a:t>
            </a:r>
            <a:r>
              <a:rPr lang="ru-RU" sz="2000" b="1" dirty="0" smtClean="0">
                <a:latin typeface="Bookman Old Style" pitchFamily="18" charset="0"/>
              </a:rPr>
              <a:t>ДОУ</a:t>
            </a:r>
            <a:r>
              <a:rPr lang="ru-RU" sz="2000" b="1" dirty="0" smtClean="0">
                <a:latin typeface="Bookman Old Style" pitchFamily="18" charset="0"/>
              </a:rPr>
              <a:t> </a:t>
            </a:r>
            <a:r>
              <a:rPr lang="ru-RU" sz="2000" b="1" dirty="0" smtClean="0">
                <a:latin typeface="Bookman Old Style" pitchFamily="18" charset="0"/>
              </a:rPr>
              <a:t>в целях коррекции </a:t>
            </a:r>
            <a:r>
              <a:rPr lang="ru-RU" sz="2000" b="1" dirty="0">
                <a:latin typeface="Bookman Old Style" pitchFamily="18" charset="0"/>
              </a:rPr>
              <a:t>и развития </a:t>
            </a:r>
            <a:r>
              <a:rPr lang="ru-RU" sz="2000" b="1" dirty="0" smtClean="0">
                <a:latin typeface="Bookman Old Style" pitchFamily="18" charset="0"/>
              </a:rPr>
              <a:t>речевой деятельности  </a:t>
            </a:r>
            <a:r>
              <a:rPr lang="ru-RU" sz="2000" b="1" dirty="0">
                <a:latin typeface="Bookman Old Style" pitchFamily="18" charset="0"/>
              </a:rPr>
              <a:t>детей с ограниченными возможностями </a:t>
            </a:r>
            <a:r>
              <a:rPr lang="ru-RU" sz="2000" b="1" dirty="0" smtClean="0">
                <a:latin typeface="Bookman Old Style" pitchFamily="18" charset="0"/>
              </a:rPr>
              <a:t>здоровья через </a:t>
            </a:r>
            <a:r>
              <a:rPr lang="en-US" sz="2000" b="1" dirty="0" smtClean="0">
                <a:latin typeface="Bookman Old Style" pitchFamily="18" charset="0"/>
              </a:rPr>
              <a:t>”</a:t>
            </a:r>
            <a:endParaRPr lang="ru-RU" sz="2000" b="1" dirty="0" smtClean="0">
              <a:latin typeface="Bookman Old Style" pitchFamily="18" charset="0"/>
            </a:endParaRPr>
          </a:p>
          <a:p>
            <a:endParaRPr lang="ru-RU" b="1" dirty="0"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sz="1800" b="1" dirty="0" smtClean="0"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sz="1800" b="1" dirty="0"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sz="1800" b="1" dirty="0" smtClean="0"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sz="1800" b="1" dirty="0"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sz="1800" b="1" dirty="0" smtClean="0">
              <a:latin typeface="Bookman Old Style" pitchFamily="18" charset="0"/>
            </a:endParaRPr>
          </a:p>
          <a:p>
            <a:pPr marL="0" indent="0" algn="r">
              <a:buNone/>
            </a:pPr>
            <a:r>
              <a:rPr lang="ru-RU" sz="1800" b="1" dirty="0" smtClean="0">
                <a:latin typeface="Bookman Old Style" pitchFamily="18" charset="0"/>
              </a:rPr>
              <a:t>Подготовила </a:t>
            </a:r>
            <a:r>
              <a:rPr lang="ru-RU" sz="1800" b="1" dirty="0">
                <a:latin typeface="Bookman Old Style" pitchFamily="18" charset="0"/>
              </a:rPr>
              <a:t>и провела</a:t>
            </a:r>
            <a:r>
              <a:rPr lang="en-US" sz="1800" b="1" dirty="0">
                <a:latin typeface="Bookman Old Style" pitchFamily="18" charset="0"/>
              </a:rPr>
              <a:t>:</a:t>
            </a:r>
            <a:r>
              <a:rPr lang="ru-RU" sz="1800" b="1" dirty="0">
                <a:latin typeface="Bookman Old Style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1800" b="1" dirty="0" smtClean="0">
                <a:latin typeface="Bookman Old Style" pitchFamily="18" charset="0"/>
              </a:rPr>
              <a:t>старший </a:t>
            </a:r>
            <a:r>
              <a:rPr lang="ru-RU" sz="1800" b="1" dirty="0">
                <a:latin typeface="Bookman Old Style" pitchFamily="18" charset="0"/>
              </a:rPr>
              <a:t>воспитатель </a:t>
            </a:r>
            <a:r>
              <a:rPr lang="en-US" sz="1800" b="1" dirty="0">
                <a:latin typeface="Bookman Old Style" pitchFamily="18" charset="0"/>
              </a:rPr>
              <a:t>I</a:t>
            </a:r>
            <a:r>
              <a:rPr lang="ru-RU" sz="1800" b="1" dirty="0">
                <a:latin typeface="Bookman Old Style" pitchFamily="18" charset="0"/>
              </a:rPr>
              <a:t> кв. категории </a:t>
            </a:r>
            <a:endParaRPr lang="ru-RU" sz="1800" b="1" dirty="0" smtClean="0">
              <a:latin typeface="Bookman Old Style" pitchFamily="18" charset="0"/>
            </a:endParaRPr>
          </a:p>
          <a:p>
            <a:pPr marL="0" indent="0" algn="r">
              <a:buNone/>
            </a:pPr>
            <a:r>
              <a:rPr lang="ru-RU" sz="1800" b="1" dirty="0" smtClean="0">
                <a:latin typeface="Bookman Old Style" pitchFamily="18" charset="0"/>
              </a:rPr>
              <a:t>Матвеева </a:t>
            </a:r>
            <a:r>
              <a:rPr lang="ru-RU" sz="1800" b="1" dirty="0">
                <a:latin typeface="Bookman Old Style" pitchFamily="18" charset="0"/>
              </a:rPr>
              <a:t>М.С</a:t>
            </a:r>
            <a:r>
              <a:rPr lang="ru-RU" sz="1800" dirty="0" smtClean="0">
                <a:latin typeface="Bookman Old Style" pitchFamily="18" charset="0"/>
              </a:rPr>
              <a:t>.</a:t>
            </a:r>
          </a:p>
          <a:p>
            <a:pPr marL="0" indent="0" algn="r">
              <a:buNone/>
            </a:pPr>
            <a:endParaRPr lang="ru-RU" sz="1800" dirty="0"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sz="1800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1300" b="1" i="1" dirty="0" smtClean="0">
                <a:latin typeface="Bookman Old Style" pitchFamily="18" charset="0"/>
              </a:rPr>
              <a:t>Апрель</a:t>
            </a:r>
            <a:r>
              <a:rPr lang="en-US" sz="1300" b="1" i="1" dirty="0" smtClean="0">
                <a:latin typeface="Bookman Old Style" pitchFamily="18" charset="0"/>
              </a:rPr>
              <a:t>,</a:t>
            </a:r>
            <a:r>
              <a:rPr lang="ru-RU" sz="1300" b="1" i="1" dirty="0" smtClean="0">
                <a:latin typeface="Bookman Old Style" pitchFamily="18" charset="0"/>
              </a:rPr>
              <a:t> 2014г.</a:t>
            </a:r>
            <a:endParaRPr lang="ru-RU" sz="1300" b="1" i="1" dirty="0">
              <a:latin typeface="Bookman Old Style" pitchFamily="18" charset="0"/>
            </a:endParaRPr>
          </a:p>
          <a:p>
            <a:pPr algn="r"/>
            <a:endParaRPr lang="ru-RU" sz="1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16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/>
          <a:lstStyle/>
          <a:p>
            <a:pPr algn="ctr">
              <a:buNone/>
            </a:pPr>
            <a:r>
              <a:rPr lang="ru-RU" sz="2000" b="1" i="1" dirty="0" smtClean="0"/>
              <a:t>Задание </a:t>
            </a:r>
          </a:p>
          <a:p>
            <a:pPr>
              <a:buNone/>
            </a:pPr>
            <a:r>
              <a:rPr lang="ru-RU" sz="1800" b="1" i="1" dirty="0" smtClean="0"/>
              <a:t> </a:t>
            </a:r>
            <a:r>
              <a:rPr lang="ru-RU" sz="2400" b="1" i="1" dirty="0" smtClean="0"/>
              <a:t>Поставьте ударение в словах</a:t>
            </a:r>
          </a:p>
          <a:p>
            <a:pPr>
              <a:buNone/>
            </a:pPr>
            <a:r>
              <a:rPr lang="ru-RU" sz="2400" b="1" i="1" dirty="0" smtClean="0"/>
              <a:t>  Алфавит, баловать, договор, звонит, каталог, намерение,  хвоя. </a:t>
            </a:r>
          </a:p>
          <a:p>
            <a:pPr>
              <a:buNone/>
            </a:pPr>
            <a:r>
              <a:rPr lang="ru-RU" sz="2400" b="1" i="1" dirty="0" smtClean="0"/>
              <a:t>  Исправьте ошибки в предложениях. </a:t>
            </a:r>
          </a:p>
          <a:p>
            <a:pPr>
              <a:buNone/>
            </a:pPr>
            <a:r>
              <a:rPr lang="ru-RU" sz="2400" b="1" i="1" dirty="0" smtClean="0"/>
              <a:t>Сегодня холодно, поэтому я одела шубу.</a:t>
            </a:r>
          </a:p>
          <a:p>
            <a:pPr>
              <a:buNone/>
            </a:pPr>
            <a:r>
              <a:rPr lang="ru-RU" sz="2400" b="1" i="1" dirty="0" smtClean="0"/>
              <a:t>К праздничному столу купили пять кило банан.</a:t>
            </a:r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r>
              <a:rPr lang="ru-RU" sz="2400" b="1" i="1" dirty="0" smtClean="0"/>
              <a:t> Кулинария, туника, обеспечение, начать, предложить, свекла, эксперт.</a:t>
            </a:r>
          </a:p>
          <a:p>
            <a:pPr>
              <a:buNone/>
            </a:pPr>
            <a:r>
              <a:rPr lang="ru-RU" sz="2400" b="1" i="1" dirty="0" smtClean="0"/>
              <a:t>  Исправьте ошибки в предложениях. </a:t>
            </a:r>
          </a:p>
          <a:p>
            <a:pPr>
              <a:buNone/>
            </a:pPr>
            <a:r>
              <a:rPr lang="ru-RU" sz="2400" b="1" i="1" dirty="0" smtClean="0"/>
              <a:t>В магазин завезли импортные моющие обои.</a:t>
            </a:r>
          </a:p>
          <a:p>
            <a:pPr>
              <a:buNone/>
            </a:pPr>
            <a:r>
              <a:rPr lang="ru-RU" sz="2400" b="1" i="1" dirty="0" err="1" smtClean="0"/>
              <a:t>Отсюдова</a:t>
            </a:r>
            <a:r>
              <a:rPr lang="ru-RU" sz="2400" b="1" i="1" dirty="0" smtClean="0"/>
              <a:t> было хорошо видно море.</a:t>
            </a:r>
          </a:p>
          <a:p>
            <a:pPr>
              <a:buNone/>
            </a:pPr>
            <a:r>
              <a:rPr lang="ru-RU" sz="2400" b="1" i="1" dirty="0" smtClean="0"/>
              <a:t> </a:t>
            </a:r>
          </a:p>
          <a:p>
            <a:pPr>
              <a:buNone/>
            </a:pPr>
            <a:endParaRPr lang="ru-RU" sz="2400" b="1" i="1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:\DCIM\100___03\IMG_00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61054" y="658619"/>
            <a:ext cx="6768753" cy="545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043890" cy="128588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Методы и приемы формирования грамматически правильной речи</a:t>
            </a:r>
            <a:endParaRPr lang="ru-RU" sz="36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i="1" dirty="0" smtClean="0">
                <a:latin typeface="Bookman Old Style" pitchFamily="18" charset="0"/>
              </a:rPr>
              <a:t>Методы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latin typeface="Bookman Old Style" pitchFamily="18" charset="0"/>
              </a:rPr>
              <a:t>Дидактические игры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latin typeface="Bookman Old Style" pitchFamily="18" charset="0"/>
              </a:rPr>
              <a:t>Игры-драматизации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latin typeface="Bookman Old Style" pitchFamily="18" charset="0"/>
              </a:rPr>
              <a:t>Словесные упражнения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latin typeface="Bookman Old Style" pitchFamily="18" charset="0"/>
              </a:rPr>
              <a:t>Рассматривание картин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latin typeface="Bookman Old Style" pitchFamily="18" charset="0"/>
              </a:rPr>
              <a:t>Пересказ коротких рассказов и сказок.</a:t>
            </a:r>
          </a:p>
          <a:p>
            <a:endParaRPr lang="ru-RU" dirty="0"/>
          </a:p>
        </p:txBody>
      </p:sp>
    </p:spTree>
  </p:cSld>
  <p:clrMapOvr>
    <a:masterClrMapping/>
  </p:clrMapOvr>
  <p:transition advTm="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83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72518" cy="1000132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latin typeface="Bookman Old Style" pitchFamily="18" charset="0"/>
              </a:rPr>
              <a:t>“</a:t>
            </a:r>
            <a:r>
              <a:rPr lang="ru-RU" b="1" i="1" dirty="0" smtClean="0">
                <a:solidFill>
                  <a:schemeClr val="tx1"/>
                </a:solidFill>
                <a:latin typeface="Bookman Old Style" pitchFamily="18" charset="0"/>
              </a:rPr>
              <a:t>Назови ласково</a:t>
            </a:r>
            <a:r>
              <a:rPr lang="en-US" b="1" i="1" dirty="0" smtClean="0">
                <a:solidFill>
                  <a:schemeClr val="tx1"/>
                </a:solidFill>
                <a:latin typeface="Bookman Old Style" pitchFamily="18" charset="0"/>
              </a:rPr>
              <a:t>”</a:t>
            </a:r>
            <a:endParaRPr lang="ru-RU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latin typeface="Bookman Old Style" pitchFamily="18" charset="0"/>
              </a:rPr>
              <a:t>Например: индюк – индюшонок и т.д.</a:t>
            </a:r>
            <a:br>
              <a:rPr lang="ru-RU" sz="2800" b="1" i="1" dirty="0" smtClean="0">
                <a:latin typeface="Bookman Old Style" pitchFamily="18" charset="0"/>
              </a:rPr>
            </a:br>
            <a:r>
              <a:rPr lang="ru-RU" b="1" i="1" dirty="0" smtClean="0">
                <a:latin typeface="Bookman Old Style" pitchFamily="18" charset="0"/>
              </a:rPr>
              <a:t/>
            </a:r>
            <a:br>
              <a:rPr lang="ru-RU" b="1" i="1" dirty="0" smtClean="0">
                <a:latin typeface="Bookman Old Style" pitchFamily="18" charset="0"/>
              </a:rPr>
            </a:br>
            <a:endParaRPr lang="ru-RU" b="1" i="1" dirty="0">
              <a:latin typeface="Bookman Old Style" pitchFamily="18" charset="0"/>
            </a:endParaRPr>
          </a:p>
        </p:txBody>
      </p:sp>
      <p:pic>
        <p:nvPicPr>
          <p:cNvPr id="4" name="Picture 4" descr="4indukk"/>
          <p:cNvPicPr>
            <a:picLocks noChangeAspect="1" noChangeArrowheads="1"/>
          </p:cNvPicPr>
          <p:nvPr/>
        </p:nvPicPr>
        <p:blipFill>
          <a:blip r:embed="rId2">
            <a:lum bright="2000" contrast="-4000"/>
          </a:blip>
          <a:srcRect/>
          <a:stretch>
            <a:fillRect/>
          </a:stretch>
        </p:blipFill>
        <p:spPr bwMode="auto">
          <a:xfrm>
            <a:off x="285720" y="2143116"/>
            <a:ext cx="2428892" cy="192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ЗАЯ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928802"/>
            <a:ext cx="2714644" cy="21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КОШ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714752"/>
            <a:ext cx="2000264" cy="267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ЦЫПЛЕНОК"/>
          <p:cNvPicPr>
            <a:picLocks noChangeAspect="1" noChangeArrowheads="1"/>
          </p:cNvPicPr>
          <p:nvPr/>
        </p:nvPicPr>
        <p:blipFill>
          <a:blip r:embed="rId5">
            <a:lum bright="10000"/>
          </a:blip>
          <a:srcRect/>
          <a:stretch>
            <a:fillRect/>
          </a:stretch>
        </p:blipFill>
        <p:spPr bwMode="auto">
          <a:xfrm>
            <a:off x="2000232" y="4357694"/>
            <a:ext cx="2428892" cy="213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 lnSpcReduction="20000"/>
          </a:bodyPr>
          <a:lstStyle/>
          <a:p>
            <a:pPr algn="just" eaLnBrk="0" hangingPunct="0">
              <a:buFontTx/>
              <a:buChar char="•"/>
              <a:tabLst>
                <a:tab pos="914400" algn="l"/>
              </a:tabLst>
            </a:pPr>
            <a:r>
              <a:rPr lang="ru-RU" sz="3600" b="1" i="1" dirty="0" smtClean="0">
                <a:latin typeface="Bookman Old Style" pitchFamily="18" charset="0"/>
                <a:cs typeface="Times New Roman" pitchFamily="18" charset="0"/>
              </a:rPr>
              <a:t>«Доскажи словечко».</a:t>
            </a:r>
            <a:endParaRPr lang="ru-RU" sz="3600" b="1" i="1" dirty="0" smtClean="0">
              <a:latin typeface="Bookman Old Style" pitchFamily="18" charset="0"/>
            </a:endParaRPr>
          </a:p>
          <a:p>
            <a:pPr algn="just" eaLnBrk="0" hangingPunct="0">
              <a:tabLst>
                <a:tab pos="914400" algn="l"/>
              </a:tabLst>
            </a:pPr>
            <a:r>
              <a:rPr lang="ru-RU" sz="2800" b="1" i="1" dirty="0" smtClean="0">
                <a:latin typeface="Bookman Old Style" pitchFamily="18" charset="0"/>
                <a:cs typeface="Times New Roman" pitchFamily="18" charset="0"/>
              </a:rPr>
              <a:t>    Вы начинаете фразу, а ребенок заканчивает её. Например: ворона каркает, а воробей … (чирикает). Сова  летает,  а заяц … (прыгает, бегает). У коровы теленок, а у лошади … (жеребенок) и т.п.</a:t>
            </a:r>
            <a:endParaRPr lang="ru-RU" sz="2800" b="1" i="1" dirty="0" smtClean="0">
              <a:latin typeface="Bookman Old Style" pitchFamily="18" charset="0"/>
            </a:endParaRPr>
          </a:p>
          <a:p>
            <a:pPr indent="11430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3600" b="1" i="1" dirty="0" smtClean="0">
                <a:latin typeface="Bookman Old Style" pitchFamily="18" charset="0"/>
                <a:cs typeface="Times New Roman" pitchFamily="18" charset="0"/>
              </a:rPr>
              <a:t>Подбирать слова:</a:t>
            </a:r>
            <a:endParaRPr lang="ru-RU" sz="3600" b="1" i="1" dirty="0" smtClean="0">
              <a:latin typeface="Bookman Old Style" pitchFamily="18" charset="0"/>
            </a:endParaRPr>
          </a:p>
          <a:p>
            <a:pPr indent="114300" algn="just" eaLnBrk="0" hangingPunct="0">
              <a:tabLst>
                <a:tab pos="457200" algn="l"/>
              </a:tabLst>
            </a:pPr>
            <a:r>
              <a:rPr lang="ru-RU" sz="2800" b="1" i="1" dirty="0" smtClean="0">
                <a:latin typeface="Bookman Old Style" pitchFamily="18" charset="0"/>
                <a:cs typeface="Times New Roman" pitchFamily="18" charset="0"/>
              </a:rPr>
              <a:t>    Шить ... платье, штопать ... носки, завязывать ... шнурки, вязать ...шарф, мычит … корова, ржет … лошадь, удочка нужна … рыбаку, указка нужна … учителю, кисточка нужна ... художнику, швейная машина - … швее, весы - … продавцу, ружье - … охотнику.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pPr lvl="1" eaLnBrk="0" hangingPunct="0">
              <a:buNone/>
              <a:tabLst>
                <a:tab pos="342900" algn="l"/>
              </a:tabLst>
            </a:pPr>
            <a:r>
              <a:rPr lang="ru-RU" sz="4400" b="1" i="1" dirty="0" smtClean="0">
                <a:latin typeface="Bookman Old Style" pitchFamily="18" charset="0"/>
                <a:cs typeface="Times New Roman" pitchFamily="18" charset="0"/>
              </a:rPr>
              <a:t>«Исправь ошибки»</a:t>
            </a:r>
            <a:endParaRPr lang="ru-RU" sz="4400" b="1" i="1" dirty="0" smtClean="0">
              <a:latin typeface="Bookman Old Style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ru-RU" sz="2800" b="1" i="1" dirty="0" smtClean="0">
                <a:latin typeface="Bookman Old Style" pitchFamily="18" charset="0"/>
                <a:cs typeface="Times New Roman" pitchFamily="18" charset="0"/>
              </a:rPr>
              <a:t>Детям предлагается прослушать предложения, определить все ли в них правильно, и исправить ошибки.</a:t>
            </a:r>
            <a:endParaRPr lang="ru-RU" sz="2800" b="1" i="1" dirty="0" smtClean="0">
              <a:latin typeface="Bookman Old Style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ru-RU" sz="2800" b="1" i="1" dirty="0" smtClean="0">
                <a:latin typeface="Bookman Old Style" pitchFamily="18" charset="0"/>
                <a:cs typeface="Times New Roman" pitchFamily="18" charset="0"/>
              </a:rPr>
              <a:t>Красивая ваза стояла по столе. У небе светит солнце. Дым валит с трубы. Кошка вылезает под шкафа. Из дерева опадают листья. Лодка  плыла от береги. Малыш подбежал к сестры. Кресло  стоит у диваны. На  трубы вьется дым. Бабушка приехала с деревни.</a:t>
            </a:r>
            <a:endParaRPr lang="ru-RU" sz="2800" b="1" i="1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072494" cy="18573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000" b="1" i="1" dirty="0" smtClean="0">
                <a:solidFill>
                  <a:schemeClr val="bg1"/>
                </a:solidFill>
                <a:latin typeface="Bookman Old Style" pitchFamily="18" charset="0"/>
              </a:rPr>
              <a:t>Методические приемы для обучения грамматическим навыкам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229600" cy="4752988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bg1"/>
                </a:solidFill>
                <a:latin typeface="Bookman Old Style" pitchFamily="18" charset="0"/>
              </a:rPr>
              <a:t>Образец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Bookman Old Style" pitchFamily="18" charset="0"/>
              </a:rPr>
              <a:t>Объяснение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Bookman Old Style" pitchFamily="18" charset="0"/>
              </a:rPr>
              <a:t>Сравнение двух форм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Bookman Old Style" pitchFamily="18" charset="0"/>
              </a:rPr>
              <a:t>Повторение 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Bookman Old Style" pitchFamily="18" charset="0"/>
              </a:rPr>
              <a:t>Создание проблемной ситуации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Bookman Old Style" pitchFamily="18" charset="0"/>
              </a:rPr>
              <a:t>Подсказ нужной формы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Bookman Old Style" pitchFamily="18" charset="0"/>
              </a:rPr>
              <a:t>Вопросы подсказывающего и оценочного характера и др.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8959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 smtClean="0"/>
              <a:t>Задание</a:t>
            </a:r>
          </a:p>
          <a:p>
            <a:pPr>
              <a:buNone/>
            </a:pPr>
            <a:r>
              <a:rPr lang="ru-RU" sz="2000" b="1" i="1" dirty="0" smtClean="0"/>
              <a:t>     </a:t>
            </a:r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r>
              <a:rPr lang="ru-RU" sz="2000" b="1" i="1" dirty="0" smtClean="0"/>
              <a:t> Во время игры педагог услышал разговор двух детей.  Один из ребят говорит другому: «У всех </a:t>
            </a:r>
            <a:r>
              <a:rPr lang="ru-RU" sz="2000" b="1" i="1" dirty="0" err="1" smtClean="0"/>
              <a:t>куклов</a:t>
            </a:r>
            <a:r>
              <a:rPr lang="ru-RU" sz="2000" b="1" i="1" dirty="0" smtClean="0"/>
              <a:t> сними туфли, неси без </a:t>
            </a:r>
            <a:r>
              <a:rPr lang="ru-RU" sz="2000" b="1" i="1" dirty="0" err="1" smtClean="0"/>
              <a:t>туфлев</a:t>
            </a:r>
            <a:r>
              <a:rPr lang="ru-RU" sz="2000" b="1" i="1" dirty="0" smtClean="0"/>
              <a:t>». </a:t>
            </a:r>
          </a:p>
          <a:p>
            <a:pPr>
              <a:buNone/>
            </a:pPr>
            <a:r>
              <a:rPr lang="ru-RU" sz="2000" b="1" i="1" dirty="0" smtClean="0"/>
              <a:t>Как должен отреагировать взрослый на ошибку в речи ребенка?</a:t>
            </a:r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r>
              <a:rPr lang="ru-RU" sz="2000" b="1" i="1" dirty="0" smtClean="0"/>
              <a:t> </a:t>
            </a:r>
          </a:p>
          <a:p>
            <a:endParaRPr lang="ru-RU" b="1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290"/>
            <a:ext cx="7858148" cy="63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00166" y="571480"/>
            <a:ext cx="67866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latin typeface="Bookman Old Style" pitchFamily="18" charset="0"/>
              </a:rPr>
              <a:t>Ф</a:t>
            </a:r>
            <a:r>
              <a:rPr lang="ru-RU" sz="3200" b="1" i="1" dirty="0" smtClean="0">
                <a:latin typeface="Bookman Old Style" pitchFamily="18" charset="0"/>
              </a:rPr>
              <a:t>ормирование </a:t>
            </a:r>
            <a:r>
              <a:rPr lang="ru-RU" sz="3200" b="1" i="1" dirty="0" smtClean="0">
                <a:latin typeface="Bookman Old Style" pitchFamily="18" charset="0"/>
              </a:rPr>
              <a:t>грамматически правильной речи у детей дошкольного возраста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40528" y="4509120"/>
            <a:ext cx="457200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latin typeface="Bookman Old Style" pitchFamily="18" charset="0"/>
              </a:rPr>
              <a:t>Подготовила и провела</a:t>
            </a:r>
            <a:r>
              <a:rPr lang="en-US" b="1" dirty="0">
                <a:latin typeface="Bookman Old Style" pitchFamily="18" charset="0"/>
              </a:rPr>
              <a:t>:</a:t>
            </a:r>
            <a:r>
              <a:rPr lang="ru-RU" b="1" dirty="0">
                <a:latin typeface="Bookman Old Style" pitchFamily="18" charset="0"/>
              </a:rPr>
              <a:t> </a:t>
            </a:r>
          </a:p>
          <a:p>
            <a:pPr algn="r"/>
            <a:r>
              <a:rPr lang="ru-RU" b="1" dirty="0">
                <a:latin typeface="Bookman Old Style" pitchFamily="18" charset="0"/>
              </a:rPr>
              <a:t>старший воспитатель </a:t>
            </a:r>
            <a:r>
              <a:rPr lang="en-US" b="1" dirty="0">
                <a:latin typeface="Bookman Old Style" pitchFamily="18" charset="0"/>
              </a:rPr>
              <a:t>I</a:t>
            </a:r>
            <a:r>
              <a:rPr lang="ru-RU" b="1" dirty="0">
                <a:latin typeface="Bookman Old Style" pitchFamily="18" charset="0"/>
              </a:rPr>
              <a:t> кв. категории </a:t>
            </a:r>
          </a:p>
          <a:p>
            <a:pPr algn="r"/>
            <a:r>
              <a:rPr lang="ru-RU" b="1" dirty="0">
                <a:latin typeface="Bookman Old Style" pitchFamily="18" charset="0"/>
              </a:rPr>
              <a:t>Матвеева М.С</a:t>
            </a:r>
            <a:r>
              <a:rPr lang="ru-RU" dirty="0">
                <a:latin typeface="Bookman Old Style" pitchFamily="18" charset="0"/>
              </a:rPr>
              <a:t>.</a:t>
            </a:r>
          </a:p>
          <a:p>
            <a:pPr algn="r"/>
            <a:endParaRPr lang="ru-RU" dirty="0">
              <a:latin typeface="Bookman Old Style" pitchFamily="18" charset="0"/>
            </a:endParaRPr>
          </a:p>
          <a:p>
            <a:pPr algn="r"/>
            <a:endParaRPr lang="ru-RU" dirty="0">
              <a:latin typeface="Bookman Old Style" pitchFamily="18" charset="0"/>
            </a:endParaRPr>
          </a:p>
          <a:p>
            <a:pPr algn="ctr"/>
            <a:r>
              <a:rPr lang="ru-RU" sz="1300" b="1" i="1" dirty="0">
                <a:latin typeface="Bookman Old Style" pitchFamily="18" charset="0"/>
              </a:rPr>
              <a:t>Апрель</a:t>
            </a:r>
            <a:r>
              <a:rPr lang="en-US" sz="1300" b="1" i="1" dirty="0">
                <a:latin typeface="Bookman Old Style" pitchFamily="18" charset="0"/>
              </a:rPr>
              <a:t>,</a:t>
            </a:r>
            <a:r>
              <a:rPr lang="ru-RU" sz="1300" b="1" i="1" dirty="0">
                <a:latin typeface="Bookman Old Style" pitchFamily="18" charset="0"/>
              </a:rPr>
              <a:t> 2014г.</a:t>
            </a:r>
            <a:endParaRPr lang="ru-RU" sz="1300" b="1" i="1" dirty="0">
              <a:latin typeface="Bookman Old Style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1436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endParaRPr lang="ru-RU" sz="1600" b="1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sz="1600" b="1" i="1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sz="1600" b="1" i="1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« Овладение грамматически правильной речью 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оказывает влияние на мышление ребенка. 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В дошкольном возрасте у ребенка 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нужно воспитывать привычку 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говорить грамматически правильно.»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К. Д. Ушинский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1861914" cy="123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Bookman Old Style" pitchFamily="18" charset="0"/>
              </a:rPr>
              <a:t>Особенности развития грамматического строя речи у детей дошкольного возраста </a:t>
            </a:r>
            <a:br>
              <a:rPr lang="ru-RU" sz="14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Bookman Old Style" pitchFamily="18" charset="0"/>
              </a:rPr>
              <a:t>(составлена по фактическим материалам книги А. Н. Гвоздева «Вопросы изучения детской </a:t>
            </a:r>
            <a:r>
              <a:rPr lang="ru-RU" sz="1400" b="1" i="1" smtClean="0">
                <a:solidFill>
                  <a:schemeClr val="tx1"/>
                </a:solidFill>
                <a:latin typeface="Bookman Old Style" pitchFamily="18" charset="0"/>
              </a:rPr>
              <a:t>речи»</a:t>
            </a:r>
            <a:endParaRPr lang="ru-RU" sz="14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827079"/>
              </p:ext>
            </p:extLst>
          </p:nvPr>
        </p:nvGraphicFramePr>
        <p:xfrm>
          <a:off x="457200" y="92868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Раздел грамматики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2-3 г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3-4г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4-5л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5-6</a:t>
                      </a:r>
                      <a:r>
                        <a:rPr lang="ru-RU" dirty="0" smtClean="0"/>
                        <a:t>л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6-7л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45539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Морфология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Начало  формирования умения согласовывать прилагательное  с </a:t>
                      </a:r>
                      <a:r>
                        <a:rPr lang="ru-RU" sz="1400" dirty="0" err="1" smtClean="0"/>
                        <a:t>сущ</a:t>
                      </a:r>
                      <a:r>
                        <a:rPr lang="en-US" sz="1400" dirty="0" smtClean="0"/>
                        <a:t>-</a:t>
                      </a:r>
                      <a:r>
                        <a:rPr lang="ru-RU" sz="1400" dirty="0" err="1" smtClean="0"/>
                        <a:t>ными</a:t>
                      </a:r>
                      <a:r>
                        <a:rPr lang="ru-RU" sz="1400" dirty="0" smtClean="0"/>
                        <a:t> в косвенных падежах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 Усвоение падежных окончаний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 а ( рога)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- я ( стулья)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мн</a:t>
                      </a:r>
                      <a:r>
                        <a:rPr lang="en-US" sz="1400" baseline="0" dirty="0" smtClean="0"/>
                        <a:t>.</a:t>
                      </a:r>
                      <a:r>
                        <a:rPr lang="ru-RU" sz="1400" baseline="0" dirty="0" smtClean="0"/>
                        <a:t> Числа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- </a:t>
                      </a:r>
                      <a:r>
                        <a:rPr lang="ru-RU" sz="1400" baseline="0" dirty="0" err="1" smtClean="0"/>
                        <a:t>ов</a:t>
                      </a:r>
                      <a:endParaRPr lang="ru-RU" sz="14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- </a:t>
                      </a:r>
                      <a:r>
                        <a:rPr lang="ru-RU" sz="1400" baseline="0" dirty="0" err="1" smtClean="0"/>
                        <a:t>ами</a:t>
                      </a:r>
                      <a:endParaRPr lang="ru-RU" sz="14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- ах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err="1" smtClean="0"/>
                        <a:t>Усвоениеформ</a:t>
                      </a:r>
                      <a:r>
                        <a:rPr lang="ru-RU" sz="1400" baseline="0" dirty="0" smtClean="0"/>
                        <a:t> возвратных глаголов  и  приставок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Согласуют слова в роде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 числе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падеже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Употребление </a:t>
                      </a:r>
                      <a:r>
                        <a:rPr lang="ru-RU" sz="1400" dirty="0" err="1" smtClean="0"/>
                        <a:t>сущ-х</a:t>
                      </a:r>
                      <a:r>
                        <a:rPr lang="ru-RU" sz="1400" dirty="0" smtClean="0"/>
                        <a:t> с предлогами</a:t>
                      </a:r>
                      <a:r>
                        <a:rPr lang="en-US" sz="1400" dirty="0" smtClean="0"/>
                        <a:t>:</a:t>
                      </a:r>
                      <a:r>
                        <a:rPr lang="ru-RU" sz="1400" dirty="0" smtClean="0"/>
                        <a:t>в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на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под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за</a:t>
                      </a:r>
                      <a:r>
                        <a:rPr lang="en-US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Совершенствование умен правильно использовать предлоги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baseline="0" dirty="0" smtClean="0"/>
                        <a:t> Употребление форм повелительного наклонения  глаголов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Совершенствование умения  согласовывать</a:t>
                      </a:r>
                      <a:r>
                        <a:rPr lang="ru-RU" sz="1400" baseline="0" dirty="0" smtClean="0"/>
                        <a:t> в предложении </a:t>
                      </a:r>
                      <a:r>
                        <a:rPr lang="ru-RU" sz="1400" baseline="0" dirty="0" err="1" smtClean="0"/>
                        <a:t>сущ-е</a:t>
                      </a:r>
                      <a:r>
                        <a:rPr lang="ru-RU" sz="1400" baseline="0" dirty="0" smtClean="0"/>
                        <a:t> с числительными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прилагательными 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формирование </a:t>
                      </a:r>
                      <a:r>
                        <a:rPr lang="ru-RU" sz="1400" baseline="0" dirty="0" err="1" smtClean="0"/>
                        <a:t>уменияиспользовать</a:t>
                      </a:r>
                      <a:r>
                        <a:rPr lang="ru-RU" sz="1400" baseline="0" dirty="0" smtClean="0"/>
                        <a:t> несклоняемые </a:t>
                      </a:r>
                      <a:r>
                        <a:rPr lang="ru-RU" sz="1400" baseline="0" dirty="0" err="1" smtClean="0"/>
                        <a:t>сущ-е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Закрепление умения согласовывать в предложении </a:t>
                      </a:r>
                      <a:r>
                        <a:rPr lang="ru-RU" sz="1400" dirty="0" err="1" smtClean="0"/>
                        <a:t>сущ-е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 с числительными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прилагательными и местоимения с </a:t>
                      </a:r>
                      <a:r>
                        <a:rPr lang="ru-RU" sz="1400" baseline="0" dirty="0" err="1" smtClean="0"/>
                        <a:t>сущ-ми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14313"/>
          <a:ext cx="82296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r>
                        <a:rPr lang="ru-RU" sz="1600" baseline="0" dirty="0" smtClean="0"/>
                        <a:t> грамма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тики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2-3г</a:t>
                      </a:r>
                      <a:r>
                        <a:rPr lang="en-US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3-4г</a:t>
                      </a:r>
                      <a:r>
                        <a:rPr lang="en-US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4-5</a:t>
                      </a:r>
                      <a:r>
                        <a:rPr lang="ru-RU" sz="1600" dirty="0" smtClean="0"/>
                        <a:t>л</a:t>
                      </a:r>
                      <a:r>
                        <a:rPr lang="en-US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5-6</a:t>
                      </a:r>
                      <a:r>
                        <a:rPr lang="ru-RU" sz="1600" dirty="0" smtClean="0"/>
                        <a:t>л</a:t>
                      </a:r>
                      <a:r>
                        <a:rPr lang="en-US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6-7</a:t>
                      </a:r>
                      <a:r>
                        <a:rPr lang="ru-RU" sz="1600" dirty="0" smtClean="0"/>
                        <a:t>л</a:t>
                      </a:r>
                      <a:r>
                        <a:rPr lang="en-US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Словообразо</a:t>
                      </a:r>
                      <a:endParaRPr lang="ru-RU" sz="1400" dirty="0" smtClean="0"/>
                    </a:p>
                    <a:p>
                      <a:pPr algn="ctr"/>
                      <a:r>
                        <a:rPr lang="ru-RU" sz="1400" dirty="0" err="1" smtClean="0"/>
                        <a:t>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Начало усвоения  суффиксов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увеличенноси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принадлежности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Употребление </a:t>
                      </a:r>
                      <a:r>
                        <a:rPr lang="ru-RU" sz="1400" dirty="0" err="1" smtClean="0"/>
                        <a:t>сущ-х</a:t>
                      </a:r>
                      <a:r>
                        <a:rPr lang="ru-RU" sz="1400" dirty="0" smtClean="0"/>
                        <a:t> в форме </a:t>
                      </a:r>
                      <a:r>
                        <a:rPr lang="ru-RU" sz="1400" dirty="0" err="1" smtClean="0"/>
                        <a:t>ед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мн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 Числа в род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падеже( ленточек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baseline="0" dirty="0" smtClean="0"/>
                        <a:t> яблок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рук) 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употребление  </a:t>
                      </a:r>
                      <a:r>
                        <a:rPr lang="ru-RU" sz="1400" baseline="0" dirty="0" err="1" smtClean="0"/>
                        <a:t>сущ-х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обозначающих  детёнышей животных  </a:t>
                      </a:r>
                      <a:r>
                        <a:rPr lang="en-US" sz="1400" baseline="0" dirty="0" smtClean="0"/>
                        <a:t>.</a:t>
                      </a:r>
                      <a:r>
                        <a:rPr lang="ru-RU" sz="1400" baseline="0" dirty="0" smtClean="0"/>
                        <a:t> Усвоение  сравнительной степени прилагательных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наречий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Образуют   форму </a:t>
                      </a:r>
                      <a:r>
                        <a:rPr lang="ru-RU" sz="1400" dirty="0" err="1" smtClean="0"/>
                        <a:t>мн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числа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сущ</a:t>
                      </a:r>
                      <a:r>
                        <a:rPr lang="en-US" sz="1400" baseline="0" dirty="0" smtClean="0"/>
                        <a:t>-</a:t>
                      </a:r>
                      <a:r>
                        <a:rPr lang="ru-RU" sz="1400" baseline="0" dirty="0" err="1" smtClean="0"/>
                        <a:t>х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обозанчающих</a:t>
                      </a:r>
                      <a:r>
                        <a:rPr lang="ru-RU" sz="1400" baseline="0" dirty="0" smtClean="0"/>
                        <a:t> детёнышей животных(по аналогии)</a:t>
                      </a:r>
                      <a:r>
                        <a:rPr lang="en-US" sz="1400" baseline="0" dirty="0" smtClean="0"/>
                        <a:t>.</a:t>
                      </a:r>
                      <a:r>
                        <a:rPr lang="ru-RU" sz="1400" baseline="0" dirty="0" smtClean="0"/>
                        <a:t> Употребление их в им</a:t>
                      </a:r>
                      <a:r>
                        <a:rPr lang="en-US" sz="1400" baseline="0" dirty="0" smtClean="0"/>
                        <a:t>.,</a:t>
                      </a:r>
                      <a:r>
                        <a:rPr lang="ru-RU" sz="1400" baseline="0" dirty="0" smtClean="0"/>
                        <a:t> род</a:t>
                      </a:r>
                      <a:r>
                        <a:rPr lang="en-US" sz="1400" baseline="0" dirty="0" smtClean="0"/>
                        <a:t>.</a:t>
                      </a:r>
                      <a:r>
                        <a:rPr lang="ru-RU" sz="1400" baseline="0" dirty="0" smtClean="0"/>
                        <a:t> падежах ( котята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котят</a:t>
                      </a:r>
                      <a:r>
                        <a:rPr lang="en-US" sz="1400" baseline="0" dirty="0" smtClean="0"/>
                        <a:t>),</a:t>
                      </a:r>
                      <a:r>
                        <a:rPr lang="ru-RU" sz="1400" baseline="0" dirty="0" smtClean="0"/>
                        <a:t> правильно используют форму </a:t>
                      </a:r>
                      <a:r>
                        <a:rPr lang="ru-RU" sz="1400" baseline="0" dirty="0" err="1" smtClean="0"/>
                        <a:t>мн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ru-RU" sz="1400" baseline="0" dirty="0" smtClean="0"/>
                        <a:t>числа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род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ru-RU" sz="1400" baseline="0" dirty="0" err="1" smtClean="0"/>
                        <a:t>п</a:t>
                      </a:r>
                      <a:r>
                        <a:rPr lang="en-US" sz="1400" baseline="0" dirty="0" smtClean="0"/>
                        <a:t>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сущ-х</a:t>
                      </a:r>
                      <a:r>
                        <a:rPr lang="en-US" sz="1400" baseline="0" dirty="0" smtClean="0"/>
                        <a:t>.</a:t>
                      </a:r>
                      <a:r>
                        <a:rPr lang="ru-RU" sz="1400" baseline="0" dirty="0" smtClean="0"/>
                        <a:t>( яблок)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сравнительные степени прилагательных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наречий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Образуют форму  </a:t>
                      </a:r>
                      <a:r>
                        <a:rPr lang="ru-RU" sz="1400" dirty="0" err="1" smtClean="0"/>
                        <a:t>мн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 числа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err="1" smtClean="0"/>
                        <a:t>сущ-х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 обозначающих детёнышей животных 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 однокоренные слова (по образцу)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 Самостоятельное  образование глаголов от других частей речи</a:t>
                      </a:r>
                      <a:r>
                        <a:rPr lang="en-US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Образуют</a:t>
                      </a:r>
                      <a:r>
                        <a:rPr lang="ru-RU" sz="1400" baseline="0" dirty="0" smtClean="0"/>
                        <a:t> ( по образцу) </a:t>
                      </a:r>
                      <a:r>
                        <a:rPr lang="ru-RU" sz="1400" baseline="0" dirty="0" err="1" smtClean="0"/>
                        <a:t>сущ-е</a:t>
                      </a:r>
                      <a:r>
                        <a:rPr lang="ru-RU" sz="1400" baseline="0" dirty="0" smtClean="0"/>
                        <a:t> с суффиксами и приставками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сравнительную и превосходную степени прилагательных</a:t>
                      </a:r>
                      <a:r>
                        <a:rPr lang="en-US" sz="1400" baseline="0" dirty="0" smtClean="0"/>
                        <a:t>.</a:t>
                      </a:r>
                      <a:r>
                        <a:rPr lang="ru-RU" sz="1400" baseline="0" dirty="0" smtClean="0"/>
                        <a:t> Совершенствование умения  образовывать  однокоренные слова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57232"/>
          <a:ext cx="8229600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9564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 грамма</a:t>
                      </a:r>
                    </a:p>
                    <a:p>
                      <a:pPr algn="ctr"/>
                      <a:r>
                        <a:rPr lang="ru-RU" sz="1600" dirty="0" smtClean="0"/>
                        <a:t>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2-3 г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3-4г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4-5л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5-6</a:t>
                      </a:r>
                      <a:r>
                        <a:rPr lang="ru-RU" dirty="0" smtClean="0"/>
                        <a:t>л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6-7л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3298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r>
                        <a:rPr lang="ru-RU" sz="1400" dirty="0" err="1" smtClean="0"/>
                        <a:t>интаксис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Употребление простого предложения</a:t>
                      </a:r>
                    </a:p>
                    <a:p>
                      <a:pPr algn="l"/>
                      <a:r>
                        <a:rPr lang="ru-RU" sz="1400" dirty="0" smtClean="0"/>
                        <a:t>( до 5-8 слов)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Появление бессоюзных  сложносочиненных предложений</a:t>
                      </a:r>
                      <a:r>
                        <a:rPr lang="en-US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Употребление</a:t>
                      </a:r>
                      <a:r>
                        <a:rPr lang="ru-RU" sz="1400" baseline="0" dirty="0" smtClean="0"/>
                        <a:t>  предложений с однородными  </a:t>
                      </a:r>
                      <a:r>
                        <a:rPr lang="ru-RU" sz="1400" baseline="0" dirty="0" err="1" smtClean="0"/>
                        <a:t>сущ-ными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учатся правильно согласовывать слова в предложении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Правильно согласуют  слова в предложении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 учатся  использовать  простейшие виды сложносочиненных и сложноподчиненных</a:t>
                      </a:r>
                      <a:r>
                        <a:rPr lang="ru-RU" sz="1400" baseline="0" dirty="0" smtClean="0"/>
                        <a:t> предложений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Продолжают</a:t>
                      </a:r>
                      <a:r>
                        <a:rPr lang="ru-RU" sz="1400" baseline="0" dirty="0" smtClean="0"/>
                        <a:t> учиться составлять  простые 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сложные  предложения 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учатся пользоваться  прямой и косвенной речью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Используют  в речи  разнообразные</a:t>
                      </a:r>
                      <a:r>
                        <a:rPr lang="ru-RU" sz="1400" baseline="0" dirty="0" smtClean="0"/>
                        <a:t>  синтаксические конструкции и  виды предложений</a:t>
                      </a:r>
                      <a:r>
                        <a:rPr lang="en-US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 грамма</a:t>
                      </a:r>
                    </a:p>
                    <a:p>
                      <a:pPr algn="ctr"/>
                      <a:r>
                        <a:rPr lang="ru-RU" sz="1600" dirty="0" smtClean="0"/>
                        <a:t>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2-3 г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3-4</a:t>
                      </a:r>
                      <a:r>
                        <a:rPr lang="ru-RU" dirty="0" smtClean="0"/>
                        <a:t>г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4-5</a:t>
                      </a:r>
                      <a:r>
                        <a:rPr lang="ru-RU" dirty="0" smtClean="0"/>
                        <a:t>л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5-6</a:t>
                      </a:r>
                      <a:r>
                        <a:rPr lang="ru-RU" dirty="0" smtClean="0"/>
                        <a:t>л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6-7</a:t>
                      </a:r>
                      <a:r>
                        <a:rPr lang="ru-RU" dirty="0" smtClean="0"/>
                        <a:t>л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Особенности  возраста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 трудности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На месте одних приставок  иногда употребляют другие</a:t>
                      </a:r>
                      <a:r>
                        <a:rPr lang="en-US" sz="1400" dirty="0" smtClean="0"/>
                        <a:t>:</a:t>
                      </a:r>
                    </a:p>
                    <a:p>
                      <a:r>
                        <a:rPr lang="en-US" sz="1400" dirty="0" smtClean="0"/>
                        <a:t>“</a:t>
                      </a:r>
                      <a:r>
                        <a:rPr lang="ru-RU" sz="1400" dirty="0" smtClean="0"/>
                        <a:t> искрасил</a:t>
                      </a:r>
                      <a:r>
                        <a:rPr lang="en-US" sz="1400" dirty="0" smtClean="0"/>
                        <a:t>”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(выкрасил)</a:t>
                      </a:r>
                      <a:r>
                        <a:rPr lang="en-US" sz="1400" dirty="0" smtClean="0"/>
                        <a:t>,” </a:t>
                      </a:r>
                      <a:r>
                        <a:rPr lang="ru-RU" sz="1400" dirty="0" err="1" smtClean="0"/>
                        <a:t>растемнело</a:t>
                      </a:r>
                      <a:r>
                        <a:rPr lang="en-US" sz="1400" dirty="0" smtClean="0"/>
                        <a:t>”.</a:t>
                      </a:r>
                      <a:r>
                        <a:rPr lang="ru-RU" sz="1400" dirty="0" smtClean="0"/>
                        <a:t> Отмечаются</a:t>
                      </a:r>
                      <a:r>
                        <a:rPr lang="ru-RU" sz="1400" baseline="0" dirty="0" smtClean="0"/>
                        <a:t> смешения  рода местоимений</a:t>
                      </a:r>
                      <a:r>
                        <a:rPr lang="en-US" sz="1400" baseline="0" dirty="0" smtClean="0"/>
                        <a:t>:”</a:t>
                      </a:r>
                      <a:r>
                        <a:rPr lang="ru-RU" sz="1400" baseline="0" dirty="0" smtClean="0"/>
                        <a:t> моя папа</a:t>
                      </a:r>
                      <a:r>
                        <a:rPr lang="en-US" sz="1400" baseline="0" dirty="0" smtClean="0"/>
                        <a:t>”(</a:t>
                      </a:r>
                      <a:r>
                        <a:rPr lang="ru-RU" sz="1400" baseline="0" dirty="0" smtClean="0"/>
                        <a:t>мой папа)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ru-RU" sz="1400" baseline="0" dirty="0" smtClean="0"/>
                        <a:t>он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она</a:t>
                      </a:r>
                    </a:p>
                    <a:p>
                      <a:r>
                        <a:rPr lang="ru-RU" sz="1400" baseline="0" dirty="0" smtClean="0"/>
                        <a:t> ( о яблоке  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 свинье)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Словотворчество</a:t>
                      </a:r>
                      <a:r>
                        <a:rPr lang="en-US" sz="1400" dirty="0" smtClean="0"/>
                        <a:t>”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ежинята</a:t>
                      </a:r>
                      <a:r>
                        <a:rPr lang="en-US" sz="1400" dirty="0" smtClean="0"/>
                        <a:t>”-</a:t>
                      </a:r>
                      <a:r>
                        <a:rPr lang="ru-RU" sz="1400" dirty="0" smtClean="0"/>
                        <a:t>ежата</a:t>
                      </a:r>
                      <a:r>
                        <a:rPr lang="en-US" sz="1400" dirty="0" smtClean="0"/>
                        <a:t>,”</a:t>
                      </a:r>
                      <a:r>
                        <a:rPr lang="ru-RU" sz="1400" dirty="0" err="1" smtClean="0"/>
                        <a:t>водопадит</a:t>
                      </a:r>
                      <a:r>
                        <a:rPr lang="en-US" sz="1400" dirty="0" smtClean="0"/>
                        <a:t>”-</a:t>
                      </a:r>
                      <a:r>
                        <a:rPr lang="ru-RU" sz="1400" dirty="0" smtClean="0"/>
                        <a:t>сильно течет вода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 Ошибки  в использовании  чередований  и ударений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 При словообразовании  сохраняется основа</a:t>
                      </a:r>
                      <a:r>
                        <a:rPr lang="en-US" sz="1400" dirty="0" smtClean="0"/>
                        <a:t>:”</a:t>
                      </a:r>
                      <a:r>
                        <a:rPr lang="ru-RU" sz="1400" dirty="0" smtClean="0"/>
                        <a:t>пени</a:t>
                      </a:r>
                      <a:r>
                        <a:rPr lang="en-US" sz="1400" dirty="0" smtClean="0"/>
                        <a:t>”-</a:t>
                      </a:r>
                      <a:r>
                        <a:rPr lang="ru-RU" sz="1400" dirty="0" smtClean="0"/>
                        <a:t>пни</a:t>
                      </a:r>
                      <a:r>
                        <a:rPr lang="en-US" sz="1400" dirty="0" smtClean="0"/>
                        <a:t>,</a:t>
                      </a:r>
                      <a:r>
                        <a:rPr lang="ru-RU" sz="1400" dirty="0" smtClean="0"/>
                        <a:t> Частиц Ы не опускают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 Нарушение</a:t>
                      </a:r>
                      <a:r>
                        <a:rPr lang="ru-RU" sz="1400" baseline="0" dirty="0" smtClean="0"/>
                        <a:t>  в согласовании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в среднем роде</a:t>
                      </a:r>
                      <a:r>
                        <a:rPr lang="en-US" sz="1400" baseline="0" dirty="0" smtClean="0"/>
                        <a:t>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Нарушения</a:t>
                      </a:r>
                      <a:r>
                        <a:rPr lang="ru-RU" sz="1400" baseline="0" dirty="0" smtClean="0"/>
                        <a:t>  в согласовании числительного  с </a:t>
                      </a:r>
                      <a:r>
                        <a:rPr lang="ru-RU" sz="1400" baseline="0" dirty="0" err="1" smtClean="0"/>
                        <a:t>сущ-ными</a:t>
                      </a:r>
                      <a:r>
                        <a:rPr lang="ru-RU" sz="1400" baseline="0" dirty="0" smtClean="0"/>
                        <a:t> в косвенных падежах</a:t>
                      </a:r>
                      <a:r>
                        <a:rPr lang="en-US" sz="1400" baseline="0" dirty="0" smtClean="0"/>
                        <a:t>;</a:t>
                      </a:r>
                      <a:r>
                        <a:rPr lang="ru-RU" sz="1400" baseline="0" dirty="0" smtClean="0"/>
                        <a:t> в чередование в основах глаголов при создании новых форм</a:t>
                      </a:r>
                      <a:r>
                        <a:rPr lang="en-US" sz="1400" baseline="0" smtClean="0"/>
                        <a:t>.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50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Bookman Old Style" pitchFamily="18" charset="0"/>
              </a:rPr>
              <a:t>Причины грамматических ошибок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142984"/>
            <a:ext cx="300036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71802" y="121442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15042" y="1214422"/>
            <a:ext cx="2928958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0" y="4000504"/>
            <a:ext cx="300036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43240" y="407194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43604" y="3929066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0" y="1500174"/>
            <a:ext cx="30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Общие психофизиологические  закономерности развития ребёнка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8926" y="1571612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Трудности овладения грамматическим строем речи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322" y="1428736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Состояние речевого аппарата и уровень развития фонематического восприятия речи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286256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Ограниченный запас знаний об окружающем мире и объём словаря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4286256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Неблагоприятное влияние окружающей речевой среды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43702" y="421481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Недостаточное внимание к  развитию детской речи</a:t>
            </a:r>
            <a:endParaRPr lang="ru-RU" b="1" i="1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>
            <a:endCxn id="8" idx="7"/>
          </p:cNvCxnSpPr>
          <p:nvPr/>
        </p:nvCxnSpPr>
        <p:spPr>
          <a:xfrm rot="10800000" flipV="1">
            <a:off x="2560972" y="3071810"/>
            <a:ext cx="1510963" cy="1211164"/>
          </a:xfrm>
          <a:prstGeom prst="straightConnector1">
            <a:avLst/>
          </a:prstGeom>
          <a:ln cmpd="thickThin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4893471" y="3464719"/>
            <a:ext cx="1428760" cy="642942"/>
          </a:xfrm>
          <a:prstGeom prst="straightConnector1">
            <a:avLst/>
          </a:prstGeom>
          <a:ln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4"/>
          </p:cNvCxnSpPr>
          <p:nvPr/>
        </p:nvCxnSpPr>
        <p:spPr>
          <a:xfrm rot="16200000" flipH="1">
            <a:off x="7304487" y="3446843"/>
            <a:ext cx="857256" cy="10718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Bookman Old Style" pitchFamily="18" charset="0"/>
              </a:rPr>
              <a:t>Пути формирования грамматически правильной речи у дошкольников</a:t>
            </a:r>
            <a:endParaRPr lang="ru-RU" sz="28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endParaRPr lang="ru-RU" b="1" i="1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endParaRPr lang="ru-RU" b="1" i="1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endParaRPr lang="ru-RU" b="1" i="1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Создание благоприятной языковой среды, дающей образцы грамотной речи; повышение речевой культуры взрослых; </a:t>
            </a:r>
          </a:p>
          <a:p>
            <a:pPr algn="ctr">
              <a:buNone/>
            </a:pP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945</Words>
  <Application>Microsoft Office PowerPoint</Application>
  <PresentationFormat>Экран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Педагогический совет № 4</vt:lpstr>
      <vt:lpstr>Презентация PowerPoint</vt:lpstr>
      <vt:lpstr>Презентация PowerPoint</vt:lpstr>
      <vt:lpstr>Особенности развития грамматического строя речи у детей дошкольного возраста  (составлена по фактическим материалам книги А. Н. Гвоздева «Вопросы изучения детской речи»</vt:lpstr>
      <vt:lpstr>Презентация PowerPoint</vt:lpstr>
      <vt:lpstr>Презентация PowerPoint</vt:lpstr>
      <vt:lpstr>Презентация PowerPoint</vt:lpstr>
      <vt:lpstr>Причины грамматических ошибок</vt:lpstr>
      <vt:lpstr>Пути формирования грамматически правильной речи у дошкольников</vt:lpstr>
      <vt:lpstr>Презентация PowerPoint</vt:lpstr>
      <vt:lpstr>Презентация PowerPoint</vt:lpstr>
      <vt:lpstr>Методы и приемы формирования грамматически правильной речи</vt:lpstr>
      <vt:lpstr>“Назови ласково”</vt:lpstr>
      <vt:lpstr>Презентация PowerPoint</vt:lpstr>
      <vt:lpstr>Презентация PowerPoint</vt:lpstr>
      <vt:lpstr> Методические приемы для обучения грамматическим навыкам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cp:lastModifiedBy>Comp</cp:lastModifiedBy>
  <cp:revision>133</cp:revision>
  <dcterms:modified xsi:type="dcterms:W3CDTF">2014-10-15T09:14:05Z</dcterms:modified>
</cp:coreProperties>
</file>