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9"/>
  </p:notesMasterIdLst>
  <p:handoutMasterIdLst>
    <p:handoutMasterId r:id="rId20"/>
  </p:handoutMasterIdLst>
  <p:sldIdLst>
    <p:sldId id="333" r:id="rId2"/>
    <p:sldId id="276" r:id="rId3"/>
    <p:sldId id="306" r:id="rId4"/>
    <p:sldId id="307" r:id="rId5"/>
    <p:sldId id="308" r:id="rId6"/>
    <p:sldId id="309" r:id="rId7"/>
    <p:sldId id="310" r:id="rId8"/>
    <p:sldId id="296" r:id="rId9"/>
    <p:sldId id="305" r:id="rId10"/>
    <p:sldId id="324" r:id="rId11"/>
    <p:sldId id="332" r:id="rId12"/>
    <p:sldId id="282" r:id="rId13"/>
    <p:sldId id="283" r:id="rId14"/>
    <p:sldId id="299" r:id="rId15"/>
    <p:sldId id="301" r:id="rId16"/>
    <p:sldId id="303" r:id="rId17"/>
    <p:sldId id="32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91" autoAdjust="0"/>
    <p:restoredTop sz="94747" autoAdjust="0"/>
  </p:normalViewPr>
  <p:slideViewPr>
    <p:cSldViewPr>
      <p:cViewPr varScale="1">
        <p:scale>
          <a:sx n="104" d="100"/>
          <a:sy n="104" d="100"/>
        </p:scale>
        <p:origin x="-11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38" y="274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72"/>
    </p:cViewPr>
  </p:sorterViewPr>
  <p:notesViewPr>
    <p:cSldViewPr>
      <p:cViewPr varScale="1">
        <p:scale>
          <a:sx n="53" d="100"/>
          <a:sy n="53" d="100"/>
        </p:scale>
        <p:origin x="-192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C4FB63-1E09-4A0C-86C3-60FB8C3ADA34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ADFDBA-139B-4E5F-8723-0B359BE0B5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3436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66B4E-C21F-41CE-BCF4-D7542345E265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7E731B-8110-4615-B439-E68E0179E1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706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578328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chemeClr val="tx1"/>
                </a:solidFill>
                <a:latin typeface="Bookman Old Style" pitchFamily="18" charset="0"/>
              </a:rPr>
              <a:t>Педагогический совет № 4</a:t>
            </a:r>
            <a:endParaRPr lang="ru-RU" sz="3200" b="1" i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405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b="1" dirty="0" smtClean="0">
                <a:latin typeface="Bookman Old Style" pitchFamily="18" charset="0"/>
              </a:rPr>
              <a:t>“</a:t>
            </a:r>
            <a:r>
              <a:rPr lang="ru-RU" sz="2000" b="1" dirty="0">
                <a:latin typeface="Bookman Old Style" pitchFamily="18" charset="0"/>
              </a:rPr>
              <a:t>Организация работы </a:t>
            </a:r>
            <a:r>
              <a:rPr lang="ru-RU" sz="2000" b="1" dirty="0" smtClean="0">
                <a:latin typeface="Bookman Old Style" pitchFamily="18" charset="0"/>
              </a:rPr>
              <a:t>ДОУ</a:t>
            </a:r>
            <a:r>
              <a:rPr lang="ru-RU" sz="2000" b="1" dirty="0" smtClean="0">
                <a:latin typeface="Bookman Old Style" pitchFamily="18" charset="0"/>
              </a:rPr>
              <a:t> </a:t>
            </a:r>
            <a:r>
              <a:rPr lang="ru-RU" sz="2000" b="1" dirty="0" smtClean="0">
                <a:latin typeface="Bookman Old Style" pitchFamily="18" charset="0"/>
              </a:rPr>
              <a:t>в целях коррекции </a:t>
            </a:r>
            <a:r>
              <a:rPr lang="ru-RU" sz="2000" b="1" dirty="0">
                <a:latin typeface="Bookman Old Style" pitchFamily="18" charset="0"/>
              </a:rPr>
              <a:t>и развития </a:t>
            </a:r>
            <a:r>
              <a:rPr lang="ru-RU" sz="2000" b="1" dirty="0" smtClean="0">
                <a:latin typeface="Bookman Old Style" pitchFamily="18" charset="0"/>
              </a:rPr>
              <a:t>речевой деятельности  </a:t>
            </a:r>
            <a:r>
              <a:rPr lang="ru-RU" sz="2000" b="1" dirty="0">
                <a:latin typeface="Bookman Old Style" pitchFamily="18" charset="0"/>
              </a:rPr>
              <a:t>детей с ограниченными возможностями </a:t>
            </a:r>
            <a:r>
              <a:rPr lang="ru-RU" sz="2000" b="1" dirty="0" smtClean="0">
                <a:latin typeface="Bookman Old Style" pitchFamily="18" charset="0"/>
              </a:rPr>
              <a:t>здоровья через </a:t>
            </a:r>
            <a:r>
              <a:rPr lang="en-US" sz="2000" b="1" dirty="0" smtClean="0">
                <a:latin typeface="Bookman Old Style" pitchFamily="18" charset="0"/>
              </a:rPr>
              <a:t>”</a:t>
            </a:r>
            <a:endParaRPr lang="ru-RU" sz="2000" b="1" dirty="0" smtClean="0">
              <a:latin typeface="Bookman Old Style" pitchFamily="18" charset="0"/>
            </a:endParaRPr>
          </a:p>
          <a:p>
            <a:endParaRPr lang="ru-RU" b="1" dirty="0">
              <a:latin typeface="Bookman Old Style" pitchFamily="18" charset="0"/>
            </a:endParaRPr>
          </a:p>
          <a:p>
            <a:pPr marL="0" indent="0" algn="r">
              <a:buNone/>
            </a:pPr>
            <a:endParaRPr lang="ru-RU" sz="1800" b="1" dirty="0" smtClean="0">
              <a:latin typeface="Bookman Old Style" pitchFamily="18" charset="0"/>
            </a:endParaRPr>
          </a:p>
          <a:p>
            <a:pPr marL="0" indent="0" algn="r">
              <a:buNone/>
            </a:pPr>
            <a:endParaRPr lang="ru-RU" sz="1800" b="1" dirty="0">
              <a:latin typeface="Bookman Old Style" pitchFamily="18" charset="0"/>
            </a:endParaRPr>
          </a:p>
          <a:p>
            <a:pPr marL="0" indent="0" algn="r">
              <a:buNone/>
            </a:pPr>
            <a:endParaRPr lang="ru-RU" sz="1800" b="1" dirty="0" smtClean="0">
              <a:latin typeface="Bookman Old Style" pitchFamily="18" charset="0"/>
            </a:endParaRPr>
          </a:p>
          <a:p>
            <a:pPr marL="0" indent="0" algn="r">
              <a:buNone/>
            </a:pPr>
            <a:endParaRPr lang="ru-RU" sz="1800" b="1" dirty="0">
              <a:latin typeface="Bookman Old Style" pitchFamily="18" charset="0"/>
            </a:endParaRPr>
          </a:p>
          <a:p>
            <a:pPr marL="0" indent="0" algn="r">
              <a:buNone/>
            </a:pPr>
            <a:endParaRPr lang="ru-RU" sz="1800" b="1" dirty="0" smtClean="0">
              <a:latin typeface="Bookman Old Style" pitchFamily="18" charset="0"/>
            </a:endParaRPr>
          </a:p>
          <a:p>
            <a:pPr marL="0" indent="0" algn="r">
              <a:buNone/>
            </a:pPr>
            <a:r>
              <a:rPr lang="ru-RU" sz="1800" b="1" dirty="0" smtClean="0">
                <a:latin typeface="Bookman Old Style" pitchFamily="18" charset="0"/>
              </a:rPr>
              <a:t>Подготовила </a:t>
            </a:r>
            <a:r>
              <a:rPr lang="ru-RU" sz="1800" b="1" dirty="0">
                <a:latin typeface="Bookman Old Style" pitchFamily="18" charset="0"/>
              </a:rPr>
              <a:t>и провела</a:t>
            </a:r>
            <a:r>
              <a:rPr lang="en-US" sz="1800" b="1" dirty="0">
                <a:latin typeface="Bookman Old Style" pitchFamily="18" charset="0"/>
              </a:rPr>
              <a:t>:</a:t>
            </a:r>
            <a:r>
              <a:rPr lang="ru-RU" sz="1800" b="1" dirty="0">
                <a:latin typeface="Bookman Old Style" pitchFamily="18" charset="0"/>
              </a:rPr>
              <a:t> </a:t>
            </a:r>
          </a:p>
          <a:p>
            <a:pPr marL="0" indent="0" algn="r">
              <a:buNone/>
            </a:pPr>
            <a:r>
              <a:rPr lang="ru-RU" sz="1800" b="1" dirty="0" smtClean="0">
                <a:latin typeface="Bookman Old Style" pitchFamily="18" charset="0"/>
              </a:rPr>
              <a:t>старший </a:t>
            </a:r>
            <a:r>
              <a:rPr lang="ru-RU" sz="1800" b="1" dirty="0">
                <a:latin typeface="Bookman Old Style" pitchFamily="18" charset="0"/>
              </a:rPr>
              <a:t>воспитатель </a:t>
            </a:r>
            <a:r>
              <a:rPr lang="en-US" sz="1800" b="1" dirty="0">
                <a:latin typeface="Bookman Old Style" pitchFamily="18" charset="0"/>
              </a:rPr>
              <a:t>I</a:t>
            </a:r>
            <a:r>
              <a:rPr lang="ru-RU" sz="1800" b="1" dirty="0">
                <a:latin typeface="Bookman Old Style" pitchFamily="18" charset="0"/>
              </a:rPr>
              <a:t> кв. категории </a:t>
            </a:r>
            <a:endParaRPr lang="ru-RU" sz="1800" b="1" dirty="0" smtClean="0">
              <a:latin typeface="Bookman Old Style" pitchFamily="18" charset="0"/>
            </a:endParaRPr>
          </a:p>
          <a:p>
            <a:pPr marL="0" indent="0" algn="r">
              <a:buNone/>
            </a:pPr>
            <a:r>
              <a:rPr lang="ru-RU" sz="1800" b="1" dirty="0" smtClean="0">
                <a:latin typeface="Bookman Old Style" pitchFamily="18" charset="0"/>
              </a:rPr>
              <a:t>Матвеева </a:t>
            </a:r>
            <a:r>
              <a:rPr lang="ru-RU" sz="1800" b="1" dirty="0">
                <a:latin typeface="Bookman Old Style" pitchFamily="18" charset="0"/>
              </a:rPr>
              <a:t>М.С</a:t>
            </a:r>
            <a:r>
              <a:rPr lang="ru-RU" sz="1800" dirty="0" smtClean="0">
                <a:latin typeface="Bookman Old Style" pitchFamily="18" charset="0"/>
              </a:rPr>
              <a:t>.</a:t>
            </a:r>
          </a:p>
          <a:p>
            <a:pPr marL="0" indent="0" algn="r">
              <a:buNone/>
            </a:pPr>
            <a:endParaRPr lang="ru-RU" sz="1800" dirty="0">
              <a:latin typeface="Bookman Old Style" pitchFamily="18" charset="0"/>
            </a:endParaRPr>
          </a:p>
          <a:p>
            <a:pPr marL="0" indent="0" algn="r">
              <a:buNone/>
            </a:pPr>
            <a:endParaRPr lang="ru-RU" sz="1800" dirty="0" smtClean="0">
              <a:latin typeface="Bookman Old Style" pitchFamily="18" charset="0"/>
            </a:endParaRPr>
          </a:p>
          <a:p>
            <a:pPr marL="0" indent="0" algn="ctr">
              <a:buNone/>
            </a:pPr>
            <a:r>
              <a:rPr lang="ru-RU" sz="1300" b="1" i="1" dirty="0" smtClean="0">
                <a:latin typeface="Bookman Old Style" pitchFamily="18" charset="0"/>
              </a:rPr>
              <a:t>Апрель</a:t>
            </a:r>
            <a:r>
              <a:rPr lang="en-US" sz="1300" b="1" i="1" dirty="0" smtClean="0">
                <a:latin typeface="Bookman Old Style" pitchFamily="18" charset="0"/>
              </a:rPr>
              <a:t>,</a:t>
            </a:r>
            <a:r>
              <a:rPr lang="ru-RU" sz="1300" b="1" i="1" dirty="0" smtClean="0">
                <a:latin typeface="Bookman Old Style" pitchFamily="18" charset="0"/>
              </a:rPr>
              <a:t> 2014г.</a:t>
            </a:r>
            <a:endParaRPr lang="ru-RU" sz="1300" b="1" i="1" dirty="0">
              <a:latin typeface="Bookman Old Style" pitchFamily="18" charset="0"/>
            </a:endParaRPr>
          </a:p>
          <a:p>
            <a:pPr algn="r"/>
            <a:endParaRPr lang="ru-RU" sz="18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9160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143668"/>
          </a:xfrm>
        </p:spPr>
        <p:txBody>
          <a:bodyPr/>
          <a:lstStyle/>
          <a:p>
            <a:pPr algn="ctr">
              <a:buNone/>
            </a:pPr>
            <a:r>
              <a:rPr lang="ru-RU" sz="2000" b="1" i="1" dirty="0" smtClean="0"/>
              <a:t>Задание </a:t>
            </a:r>
          </a:p>
          <a:p>
            <a:pPr>
              <a:buNone/>
            </a:pPr>
            <a:r>
              <a:rPr lang="ru-RU" sz="1800" b="1" i="1" dirty="0" smtClean="0"/>
              <a:t> </a:t>
            </a:r>
            <a:r>
              <a:rPr lang="ru-RU" sz="2400" b="1" i="1" dirty="0" smtClean="0"/>
              <a:t>Поставьте ударение в словах</a:t>
            </a:r>
          </a:p>
          <a:p>
            <a:pPr>
              <a:buNone/>
            </a:pPr>
            <a:r>
              <a:rPr lang="ru-RU" sz="2400" b="1" i="1" dirty="0" smtClean="0"/>
              <a:t>  Алфавит, баловать, договор, звонит, каталог, намерение,  хвоя. </a:t>
            </a:r>
          </a:p>
          <a:p>
            <a:pPr>
              <a:buNone/>
            </a:pPr>
            <a:r>
              <a:rPr lang="ru-RU" sz="2400" b="1" i="1" dirty="0" smtClean="0"/>
              <a:t>  Исправьте ошибки в предложениях. </a:t>
            </a:r>
          </a:p>
          <a:p>
            <a:pPr>
              <a:buNone/>
            </a:pPr>
            <a:r>
              <a:rPr lang="ru-RU" sz="2400" b="1" i="1" dirty="0" smtClean="0"/>
              <a:t>Сегодня холодно, поэтому я одела шубу.</a:t>
            </a:r>
          </a:p>
          <a:p>
            <a:pPr>
              <a:buNone/>
            </a:pPr>
            <a:r>
              <a:rPr lang="ru-RU" sz="2400" b="1" i="1" dirty="0" smtClean="0"/>
              <a:t>К праздничному столу купили пять кило банан.</a:t>
            </a:r>
          </a:p>
          <a:p>
            <a:pPr>
              <a:buNone/>
            </a:pPr>
            <a:endParaRPr lang="ru-RU" sz="2400" b="1" i="1" dirty="0" smtClean="0"/>
          </a:p>
          <a:p>
            <a:pPr>
              <a:buNone/>
            </a:pPr>
            <a:r>
              <a:rPr lang="ru-RU" sz="2400" b="1" i="1" dirty="0" smtClean="0"/>
              <a:t> Кулинария, туника, обеспечение, начать, предложить, свекла, эксперт.</a:t>
            </a:r>
          </a:p>
          <a:p>
            <a:pPr>
              <a:buNone/>
            </a:pPr>
            <a:r>
              <a:rPr lang="ru-RU" sz="2400" b="1" i="1" dirty="0" smtClean="0"/>
              <a:t>  Исправьте ошибки в предложениях. </a:t>
            </a:r>
          </a:p>
          <a:p>
            <a:pPr>
              <a:buNone/>
            </a:pPr>
            <a:r>
              <a:rPr lang="ru-RU" sz="2400" b="1" i="1" dirty="0" smtClean="0"/>
              <a:t>В магазин завезли импортные моющие обои.</a:t>
            </a:r>
          </a:p>
          <a:p>
            <a:pPr>
              <a:buNone/>
            </a:pPr>
            <a:r>
              <a:rPr lang="ru-RU" sz="2400" b="1" i="1" dirty="0" err="1" smtClean="0"/>
              <a:t>Отсюдова</a:t>
            </a:r>
            <a:r>
              <a:rPr lang="ru-RU" sz="2400" b="1" i="1" dirty="0" smtClean="0"/>
              <a:t> было хорошо видно море.</a:t>
            </a:r>
          </a:p>
          <a:p>
            <a:pPr>
              <a:buNone/>
            </a:pPr>
            <a:r>
              <a:rPr lang="ru-RU" sz="2400" b="1" i="1" dirty="0" smtClean="0"/>
              <a:t> </a:t>
            </a:r>
          </a:p>
          <a:p>
            <a:pPr>
              <a:buNone/>
            </a:pPr>
            <a:endParaRPr lang="ru-RU" sz="2400" b="1" i="1" dirty="0" smtClean="0"/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K:\DCIM\100___03\IMG_0001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961054" y="658619"/>
            <a:ext cx="6768753" cy="5451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043890" cy="1285884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itchFamily="18" charset="0"/>
              </a:rPr>
              <a:t>Методы и приемы формирования грамматически правильной речи</a:t>
            </a:r>
            <a:endParaRPr lang="ru-RU" sz="3600" b="1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200" b="1" i="1" dirty="0" smtClean="0">
                <a:latin typeface="Bookman Old Style" pitchFamily="18" charset="0"/>
              </a:rPr>
              <a:t>Методы </a:t>
            </a:r>
          </a:p>
          <a:p>
            <a:pPr>
              <a:buFont typeface="Wingdings" pitchFamily="2" charset="2"/>
              <a:buChar char="Ø"/>
            </a:pPr>
            <a:r>
              <a:rPr lang="ru-RU" sz="3200" b="1" i="1" dirty="0" smtClean="0">
                <a:latin typeface="Bookman Old Style" pitchFamily="18" charset="0"/>
              </a:rPr>
              <a:t>Дидактические игры</a:t>
            </a:r>
          </a:p>
          <a:p>
            <a:pPr>
              <a:buFont typeface="Wingdings" pitchFamily="2" charset="2"/>
              <a:buChar char="Ø"/>
            </a:pPr>
            <a:r>
              <a:rPr lang="ru-RU" sz="3200" b="1" i="1" dirty="0" smtClean="0">
                <a:latin typeface="Bookman Old Style" pitchFamily="18" charset="0"/>
              </a:rPr>
              <a:t>Игры-драматизации</a:t>
            </a:r>
          </a:p>
          <a:p>
            <a:pPr>
              <a:buFont typeface="Wingdings" pitchFamily="2" charset="2"/>
              <a:buChar char="Ø"/>
            </a:pPr>
            <a:r>
              <a:rPr lang="ru-RU" sz="3200" b="1" i="1" dirty="0" smtClean="0">
                <a:latin typeface="Bookman Old Style" pitchFamily="18" charset="0"/>
              </a:rPr>
              <a:t>Словесные упражнения</a:t>
            </a:r>
          </a:p>
          <a:p>
            <a:pPr>
              <a:buFont typeface="Wingdings" pitchFamily="2" charset="2"/>
              <a:buChar char="Ø"/>
            </a:pPr>
            <a:r>
              <a:rPr lang="ru-RU" sz="3200" b="1" i="1" dirty="0" smtClean="0">
                <a:latin typeface="Bookman Old Style" pitchFamily="18" charset="0"/>
              </a:rPr>
              <a:t>Рассматривание картин</a:t>
            </a:r>
          </a:p>
          <a:p>
            <a:pPr>
              <a:buFont typeface="Wingdings" pitchFamily="2" charset="2"/>
              <a:buChar char="Ø"/>
            </a:pPr>
            <a:r>
              <a:rPr lang="ru-RU" sz="3200" b="1" i="1" dirty="0" smtClean="0">
                <a:latin typeface="Bookman Old Style" pitchFamily="18" charset="0"/>
              </a:rPr>
              <a:t>Пересказ коротких рассказов и сказок.</a:t>
            </a:r>
          </a:p>
          <a:p>
            <a:endParaRPr lang="ru-RU" dirty="0"/>
          </a:p>
        </p:txBody>
      </p:sp>
    </p:spTree>
  </p:cSld>
  <p:clrMapOvr>
    <a:masterClrMapping/>
  </p:clrMapOvr>
  <p:transition advTm="61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>
                <a:alpha val="83000"/>
              </a:srgbClr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472518" cy="1000132"/>
          </a:xfrm>
        </p:spPr>
        <p:txBody>
          <a:bodyPr>
            <a:normAutofit/>
          </a:bodyPr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  <a:latin typeface="Bookman Old Style" pitchFamily="18" charset="0"/>
              </a:rPr>
              <a:t>“</a:t>
            </a:r>
            <a:r>
              <a:rPr lang="ru-RU" b="1" i="1" dirty="0" smtClean="0">
                <a:solidFill>
                  <a:schemeClr val="tx1"/>
                </a:solidFill>
                <a:latin typeface="Bookman Old Style" pitchFamily="18" charset="0"/>
              </a:rPr>
              <a:t>Назови ласково</a:t>
            </a:r>
            <a:r>
              <a:rPr lang="en-US" b="1" i="1" dirty="0" smtClean="0">
                <a:solidFill>
                  <a:schemeClr val="tx1"/>
                </a:solidFill>
                <a:latin typeface="Bookman Old Style" pitchFamily="18" charset="0"/>
              </a:rPr>
              <a:t>”</a:t>
            </a:r>
            <a:endParaRPr lang="ru-RU" b="1" i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/>
          <a:lstStyle/>
          <a:p>
            <a:pPr algn="ctr">
              <a:buNone/>
            </a:pPr>
            <a:r>
              <a:rPr lang="ru-RU" sz="2800" b="1" i="1" dirty="0" smtClean="0">
                <a:latin typeface="Bookman Old Style" pitchFamily="18" charset="0"/>
              </a:rPr>
              <a:t>Например: индюк – индюшонок и т.д.</a:t>
            </a:r>
            <a:br>
              <a:rPr lang="ru-RU" sz="2800" b="1" i="1" dirty="0" smtClean="0">
                <a:latin typeface="Bookman Old Style" pitchFamily="18" charset="0"/>
              </a:rPr>
            </a:br>
            <a:r>
              <a:rPr lang="ru-RU" b="1" i="1" dirty="0" smtClean="0">
                <a:latin typeface="Bookman Old Style" pitchFamily="18" charset="0"/>
              </a:rPr>
              <a:t/>
            </a:r>
            <a:br>
              <a:rPr lang="ru-RU" b="1" i="1" dirty="0" smtClean="0">
                <a:latin typeface="Bookman Old Style" pitchFamily="18" charset="0"/>
              </a:rPr>
            </a:br>
            <a:endParaRPr lang="ru-RU" b="1" i="1" dirty="0">
              <a:latin typeface="Bookman Old Style" pitchFamily="18" charset="0"/>
            </a:endParaRPr>
          </a:p>
        </p:txBody>
      </p:sp>
      <p:pic>
        <p:nvPicPr>
          <p:cNvPr id="4" name="Picture 4" descr="4indukk"/>
          <p:cNvPicPr>
            <a:picLocks noChangeAspect="1" noChangeArrowheads="1"/>
          </p:cNvPicPr>
          <p:nvPr/>
        </p:nvPicPr>
        <p:blipFill>
          <a:blip r:embed="rId2">
            <a:lum bright="2000" contrast="-4000"/>
          </a:blip>
          <a:srcRect/>
          <a:stretch>
            <a:fillRect/>
          </a:stretch>
        </p:blipFill>
        <p:spPr bwMode="auto">
          <a:xfrm>
            <a:off x="285720" y="2143116"/>
            <a:ext cx="2428892" cy="1920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ЗАЯЦ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1928802"/>
            <a:ext cx="2714644" cy="2105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КОШКА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00826" y="3714752"/>
            <a:ext cx="2000264" cy="267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 descr="ЦЫПЛЕНОК"/>
          <p:cNvPicPr>
            <a:picLocks noChangeAspect="1" noChangeArrowheads="1"/>
          </p:cNvPicPr>
          <p:nvPr/>
        </p:nvPicPr>
        <p:blipFill>
          <a:blip r:embed="rId5">
            <a:lum bright="10000"/>
          </a:blip>
          <a:srcRect/>
          <a:stretch>
            <a:fillRect/>
          </a:stretch>
        </p:blipFill>
        <p:spPr bwMode="auto">
          <a:xfrm>
            <a:off x="2000232" y="4357694"/>
            <a:ext cx="2428892" cy="213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>
            <a:normAutofit fontScale="92500" lnSpcReduction="20000"/>
          </a:bodyPr>
          <a:lstStyle/>
          <a:p>
            <a:pPr algn="just" eaLnBrk="0" hangingPunct="0">
              <a:buFontTx/>
              <a:buChar char="•"/>
              <a:tabLst>
                <a:tab pos="914400" algn="l"/>
              </a:tabLst>
            </a:pPr>
            <a:r>
              <a:rPr lang="ru-RU" sz="3600" b="1" i="1" dirty="0" smtClean="0">
                <a:latin typeface="Bookman Old Style" pitchFamily="18" charset="0"/>
                <a:cs typeface="Times New Roman" pitchFamily="18" charset="0"/>
              </a:rPr>
              <a:t>«Доскажи словечко».</a:t>
            </a:r>
            <a:endParaRPr lang="ru-RU" sz="3600" b="1" i="1" dirty="0" smtClean="0">
              <a:latin typeface="Bookman Old Style" pitchFamily="18" charset="0"/>
            </a:endParaRPr>
          </a:p>
          <a:p>
            <a:pPr algn="just" eaLnBrk="0" hangingPunct="0">
              <a:tabLst>
                <a:tab pos="914400" algn="l"/>
              </a:tabLst>
            </a:pPr>
            <a:r>
              <a:rPr lang="ru-RU" sz="2800" b="1" i="1" dirty="0" smtClean="0">
                <a:latin typeface="Bookman Old Style" pitchFamily="18" charset="0"/>
                <a:cs typeface="Times New Roman" pitchFamily="18" charset="0"/>
              </a:rPr>
              <a:t>    Вы начинаете фразу, а ребенок заканчивает её. Например: ворона каркает, а воробей … (чирикает). Сова  летает,  а заяц … (прыгает, бегает). У коровы теленок, а у лошади … (жеребенок) и т.п.</a:t>
            </a:r>
            <a:endParaRPr lang="ru-RU" sz="2800" b="1" i="1" dirty="0" smtClean="0">
              <a:latin typeface="Bookman Old Style" pitchFamily="18" charset="0"/>
            </a:endParaRPr>
          </a:p>
          <a:p>
            <a:pPr indent="114300" algn="just" eaLnBrk="0" hangingPunct="0">
              <a:buFontTx/>
              <a:buChar char="•"/>
              <a:tabLst>
                <a:tab pos="457200" algn="l"/>
              </a:tabLst>
            </a:pPr>
            <a:r>
              <a:rPr lang="ru-RU" sz="3600" b="1" i="1" dirty="0" smtClean="0">
                <a:latin typeface="Bookman Old Style" pitchFamily="18" charset="0"/>
                <a:cs typeface="Times New Roman" pitchFamily="18" charset="0"/>
              </a:rPr>
              <a:t>Подбирать слова:</a:t>
            </a:r>
            <a:endParaRPr lang="ru-RU" sz="3600" b="1" i="1" dirty="0" smtClean="0">
              <a:latin typeface="Bookman Old Style" pitchFamily="18" charset="0"/>
            </a:endParaRPr>
          </a:p>
          <a:p>
            <a:pPr indent="114300" algn="just" eaLnBrk="0" hangingPunct="0">
              <a:tabLst>
                <a:tab pos="457200" algn="l"/>
              </a:tabLst>
            </a:pPr>
            <a:r>
              <a:rPr lang="ru-RU" sz="2800" b="1" i="1" dirty="0" smtClean="0">
                <a:latin typeface="Bookman Old Style" pitchFamily="18" charset="0"/>
                <a:cs typeface="Times New Roman" pitchFamily="18" charset="0"/>
              </a:rPr>
              <a:t>    Шить ... платье, штопать ... носки, завязывать ... шнурки, вязать ...шарф, мычит … корова, ржет … лошадь, удочка нужна … рыбаку, указка нужна … учителю, кисточка нужна ... художнику, швейная машина - … швее, весы - … продавцу, ружье - … охотнику.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895996"/>
          </a:xfrm>
        </p:spPr>
        <p:txBody>
          <a:bodyPr>
            <a:normAutofit/>
          </a:bodyPr>
          <a:lstStyle/>
          <a:p>
            <a:pPr lvl="1" eaLnBrk="0" hangingPunct="0">
              <a:buNone/>
              <a:tabLst>
                <a:tab pos="342900" algn="l"/>
              </a:tabLst>
            </a:pPr>
            <a:r>
              <a:rPr lang="ru-RU" sz="4400" b="1" i="1" dirty="0" smtClean="0">
                <a:latin typeface="Bookman Old Style" pitchFamily="18" charset="0"/>
                <a:cs typeface="Times New Roman" pitchFamily="18" charset="0"/>
              </a:rPr>
              <a:t>«Исправь ошибки»</a:t>
            </a:r>
            <a:endParaRPr lang="ru-RU" sz="4400" b="1" i="1" dirty="0" smtClean="0">
              <a:latin typeface="Bookman Old Style" pitchFamily="18" charset="0"/>
            </a:endParaRPr>
          </a:p>
          <a:p>
            <a:pPr eaLnBrk="0" hangingPunct="0">
              <a:tabLst>
                <a:tab pos="342900" algn="l"/>
              </a:tabLst>
            </a:pPr>
            <a:r>
              <a:rPr lang="ru-RU" sz="2800" b="1" i="1" dirty="0" smtClean="0">
                <a:latin typeface="Bookman Old Style" pitchFamily="18" charset="0"/>
                <a:cs typeface="Times New Roman" pitchFamily="18" charset="0"/>
              </a:rPr>
              <a:t>Детям предлагается прослушать предложения, определить все ли в них правильно, и исправить ошибки.</a:t>
            </a:r>
            <a:endParaRPr lang="ru-RU" sz="2800" b="1" i="1" dirty="0" smtClean="0">
              <a:latin typeface="Bookman Old Style" pitchFamily="18" charset="0"/>
            </a:endParaRPr>
          </a:p>
          <a:p>
            <a:pPr eaLnBrk="0" hangingPunct="0">
              <a:tabLst>
                <a:tab pos="342900" algn="l"/>
              </a:tabLst>
            </a:pPr>
            <a:r>
              <a:rPr lang="ru-RU" sz="2800" b="1" i="1" dirty="0" smtClean="0">
                <a:latin typeface="Bookman Old Style" pitchFamily="18" charset="0"/>
                <a:cs typeface="Times New Roman" pitchFamily="18" charset="0"/>
              </a:rPr>
              <a:t>Красивая ваза стояла по столе. У небе светит солнце. Дым валит с трубы. Кошка вылезает под шкафа. Из дерева опадают листья. Лодка  плыла от береги. Малыш подбежал к сестры. Кресло  стоит у диваны. На  трубы вьется дым. Бабушка приехала с деревни.</a:t>
            </a:r>
            <a:endParaRPr lang="ru-RU" sz="2800" b="1" i="1" dirty="0" smtClean="0">
              <a:latin typeface="Bookman Old Style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072494" cy="1857364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4000" b="1" i="1" dirty="0" smtClean="0">
                <a:solidFill>
                  <a:schemeClr val="bg1"/>
                </a:solidFill>
                <a:latin typeface="Bookman Old Style" pitchFamily="18" charset="0"/>
              </a:rPr>
              <a:t/>
            </a:r>
            <a:br>
              <a:rPr lang="ru-RU" sz="4000" b="1" i="1" dirty="0" smtClean="0">
                <a:solidFill>
                  <a:schemeClr val="bg1"/>
                </a:solidFill>
                <a:latin typeface="Bookman Old Style" pitchFamily="18" charset="0"/>
              </a:rPr>
            </a:br>
            <a:r>
              <a:rPr lang="ru-RU" sz="4000" b="1" i="1" dirty="0" smtClean="0">
                <a:solidFill>
                  <a:schemeClr val="bg1"/>
                </a:solidFill>
                <a:latin typeface="Bookman Old Style" pitchFamily="18" charset="0"/>
              </a:rPr>
              <a:t>Методические приемы для обучения грамматическим навыкам 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785926"/>
            <a:ext cx="8229600" cy="4752988"/>
          </a:xfrm>
        </p:spPr>
        <p:txBody>
          <a:bodyPr/>
          <a:lstStyle/>
          <a:p>
            <a:r>
              <a:rPr lang="ru-RU" sz="2800" b="1" i="1" dirty="0" smtClean="0">
                <a:solidFill>
                  <a:schemeClr val="bg1"/>
                </a:solidFill>
                <a:latin typeface="Bookman Old Style" pitchFamily="18" charset="0"/>
              </a:rPr>
              <a:t>Образец</a:t>
            </a:r>
          </a:p>
          <a:p>
            <a:r>
              <a:rPr lang="ru-RU" sz="2800" b="1" i="1" dirty="0" smtClean="0">
                <a:solidFill>
                  <a:schemeClr val="bg1"/>
                </a:solidFill>
                <a:latin typeface="Bookman Old Style" pitchFamily="18" charset="0"/>
              </a:rPr>
              <a:t>Объяснение</a:t>
            </a:r>
          </a:p>
          <a:p>
            <a:r>
              <a:rPr lang="ru-RU" sz="2800" b="1" i="1" dirty="0" smtClean="0">
                <a:solidFill>
                  <a:schemeClr val="bg1"/>
                </a:solidFill>
                <a:latin typeface="Bookman Old Style" pitchFamily="18" charset="0"/>
              </a:rPr>
              <a:t>Сравнение двух форм</a:t>
            </a:r>
          </a:p>
          <a:p>
            <a:r>
              <a:rPr lang="ru-RU" sz="2800" b="1" i="1" dirty="0" smtClean="0">
                <a:solidFill>
                  <a:schemeClr val="bg1"/>
                </a:solidFill>
                <a:latin typeface="Bookman Old Style" pitchFamily="18" charset="0"/>
              </a:rPr>
              <a:t>Повторение </a:t>
            </a:r>
          </a:p>
          <a:p>
            <a:r>
              <a:rPr lang="ru-RU" sz="2800" b="1" i="1" dirty="0" smtClean="0">
                <a:solidFill>
                  <a:schemeClr val="bg1"/>
                </a:solidFill>
                <a:latin typeface="Bookman Old Style" pitchFamily="18" charset="0"/>
              </a:rPr>
              <a:t>Создание проблемной ситуации</a:t>
            </a:r>
          </a:p>
          <a:p>
            <a:r>
              <a:rPr lang="ru-RU" sz="2800" b="1" i="1" dirty="0" smtClean="0">
                <a:solidFill>
                  <a:schemeClr val="bg1"/>
                </a:solidFill>
                <a:latin typeface="Bookman Old Style" pitchFamily="18" charset="0"/>
              </a:rPr>
              <a:t>Подсказ нужной формы</a:t>
            </a:r>
          </a:p>
          <a:p>
            <a:r>
              <a:rPr lang="ru-RU" sz="2800" b="1" i="1" dirty="0" smtClean="0">
                <a:solidFill>
                  <a:schemeClr val="bg1"/>
                </a:solidFill>
                <a:latin typeface="Bookman Old Style" pitchFamily="18" charset="0"/>
              </a:rPr>
              <a:t>Вопросы подсказывающего и оценочного характера и др.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457200" y="428625"/>
            <a:ext cx="8229600" cy="589597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b="1" i="1" dirty="0" smtClean="0"/>
              <a:t>Задание</a:t>
            </a:r>
          </a:p>
          <a:p>
            <a:pPr>
              <a:buNone/>
            </a:pPr>
            <a:r>
              <a:rPr lang="ru-RU" sz="2000" b="1" i="1" dirty="0" smtClean="0"/>
              <a:t>     </a:t>
            </a:r>
          </a:p>
          <a:p>
            <a:pPr>
              <a:buNone/>
            </a:pPr>
            <a:endParaRPr lang="ru-RU" sz="2000" b="1" i="1" dirty="0"/>
          </a:p>
          <a:p>
            <a:pPr>
              <a:buNone/>
            </a:pPr>
            <a:endParaRPr lang="ru-RU" sz="2000" b="1" i="1" dirty="0" smtClean="0"/>
          </a:p>
          <a:p>
            <a:pPr>
              <a:buNone/>
            </a:pPr>
            <a:endParaRPr lang="ru-RU" sz="2000" b="1" i="1" dirty="0"/>
          </a:p>
          <a:p>
            <a:pPr>
              <a:buNone/>
            </a:pPr>
            <a:r>
              <a:rPr lang="ru-RU" sz="2000" b="1" i="1" dirty="0" smtClean="0"/>
              <a:t> Во время игры педагог услышал разговор двух детей.  Один из ребят говорит другому: «У всех </a:t>
            </a:r>
            <a:r>
              <a:rPr lang="ru-RU" sz="2000" b="1" i="1" dirty="0" err="1" smtClean="0"/>
              <a:t>куклов</a:t>
            </a:r>
            <a:r>
              <a:rPr lang="ru-RU" sz="2000" b="1" i="1" dirty="0" smtClean="0"/>
              <a:t> сними туфли, неси без </a:t>
            </a:r>
            <a:r>
              <a:rPr lang="ru-RU" sz="2000" b="1" i="1" dirty="0" err="1" smtClean="0"/>
              <a:t>туфлев</a:t>
            </a:r>
            <a:r>
              <a:rPr lang="ru-RU" sz="2000" b="1" i="1" dirty="0" smtClean="0"/>
              <a:t>». </a:t>
            </a:r>
          </a:p>
          <a:p>
            <a:pPr>
              <a:buNone/>
            </a:pPr>
            <a:r>
              <a:rPr lang="ru-RU" sz="2000" b="1" i="1" dirty="0" smtClean="0"/>
              <a:t>Как должен отреагировать взрослый на ошибку в речи ребенка?</a:t>
            </a:r>
          </a:p>
          <a:p>
            <a:pPr>
              <a:buNone/>
            </a:pPr>
            <a:endParaRPr lang="ru-RU" sz="2000" b="1" i="1" dirty="0" smtClean="0"/>
          </a:p>
          <a:p>
            <a:pPr>
              <a:buNone/>
            </a:pPr>
            <a:r>
              <a:rPr lang="ru-RU" sz="2000" b="1" i="1" dirty="0" smtClean="0"/>
              <a:t> </a:t>
            </a:r>
          </a:p>
          <a:p>
            <a:endParaRPr lang="ru-RU" b="1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214290"/>
            <a:ext cx="7858148" cy="6385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500166" y="571480"/>
            <a:ext cx="678661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>
                <a:latin typeface="Bookman Old Style" pitchFamily="18" charset="0"/>
              </a:rPr>
              <a:t>Ф</a:t>
            </a:r>
            <a:r>
              <a:rPr lang="ru-RU" sz="3200" b="1" i="1" dirty="0" smtClean="0">
                <a:latin typeface="Bookman Old Style" pitchFamily="18" charset="0"/>
              </a:rPr>
              <a:t>ормирование </a:t>
            </a:r>
            <a:r>
              <a:rPr lang="ru-RU" sz="3200" b="1" i="1" dirty="0" smtClean="0">
                <a:latin typeface="Bookman Old Style" pitchFamily="18" charset="0"/>
              </a:rPr>
              <a:t>грамматически правильной речи у детей дошкольного возраста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240528" y="4509120"/>
            <a:ext cx="4572000" cy="195438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b="1" dirty="0">
                <a:latin typeface="Bookman Old Style" pitchFamily="18" charset="0"/>
              </a:rPr>
              <a:t>Подготовила и провела</a:t>
            </a:r>
            <a:r>
              <a:rPr lang="en-US" b="1" dirty="0">
                <a:latin typeface="Bookman Old Style" pitchFamily="18" charset="0"/>
              </a:rPr>
              <a:t>:</a:t>
            </a:r>
            <a:r>
              <a:rPr lang="ru-RU" b="1" dirty="0">
                <a:latin typeface="Bookman Old Style" pitchFamily="18" charset="0"/>
              </a:rPr>
              <a:t> </a:t>
            </a:r>
          </a:p>
          <a:p>
            <a:pPr algn="r"/>
            <a:r>
              <a:rPr lang="ru-RU" b="1" dirty="0">
                <a:latin typeface="Bookman Old Style" pitchFamily="18" charset="0"/>
              </a:rPr>
              <a:t>старший воспитатель </a:t>
            </a:r>
            <a:r>
              <a:rPr lang="en-US" b="1" dirty="0">
                <a:latin typeface="Bookman Old Style" pitchFamily="18" charset="0"/>
              </a:rPr>
              <a:t>I</a:t>
            </a:r>
            <a:r>
              <a:rPr lang="ru-RU" b="1" dirty="0">
                <a:latin typeface="Bookman Old Style" pitchFamily="18" charset="0"/>
              </a:rPr>
              <a:t> кв. категории </a:t>
            </a:r>
          </a:p>
          <a:p>
            <a:pPr algn="r"/>
            <a:r>
              <a:rPr lang="ru-RU" b="1" dirty="0">
                <a:latin typeface="Bookman Old Style" pitchFamily="18" charset="0"/>
              </a:rPr>
              <a:t>Матвеева М.С</a:t>
            </a:r>
            <a:r>
              <a:rPr lang="ru-RU" dirty="0">
                <a:latin typeface="Bookman Old Style" pitchFamily="18" charset="0"/>
              </a:rPr>
              <a:t>.</a:t>
            </a:r>
          </a:p>
          <a:p>
            <a:pPr algn="r"/>
            <a:endParaRPr lang="ru-RU" dirty="0">
              <a:latin typeface="Bookman Old Style" pitchFamily="18" charset="0"/>
            </a:endParaRPr>
          </a:p>
          <a:p>
            <a:pPr algn="r"/>
            <a:endParaRPr lang="ru-RU" dirty="0">
              <a:latin typeface="Bookman Old Style" pitchFamily="18" charset="0"/>
            </a:endParaRPr>
          </a:p>
          <a:p>
            <a:pPr algn="ctr"/>
            <a:r>
              <a:rPr lang="ru-RU" sz="1300" b="1" i="1" dirty="0">
                <a:latin typeface="Bookman Old Style" pitchFamily="18" charset="0"/>
              </a:rPr>
              <a:t>Апрель</a:t>
            </a:r>
            <a:r>
              <a:rPr lang="en-US" sz="1300" b="1" i="1" dirty="0">
                <a:latin typeface="Bookman Old Style" pitchFamily="18" charset="0"/>
              </a:rPr>
              <a:t>,</a:t>
            </a:r>
            <a:r>
              <a:rPr lang="ru-RU" sz="1300" b="1" i="1" dirty="0">
                <a:latin typeface="Bookman Old Style" pitchFamily="18" charset="0"/>
              </a:rPr>
              <a:t> 2014г.</a:t>
            </a:r>
            <a:endParaRPr lang="ru-RU" sz="1300" b="1" i="1" dirty="0">
              <a:latin typeface="Bookman Old Style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advTm="125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329642" cy="614366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>
              <a:buNone/>
            </a:pPr>
            <a:endParaRPr lang="ru-RU" sz="1600" b="1" i="1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marL="0" indent="0" algn="r">
              <a:buNone/>
            </a:pPr>
            <a:endParaRPr lang="ru-RU" sz="1600" b="1" i="1" dirty="0">
              <a:solidFill>
                <a:schemeClr val="tx1"/>
              </a:solidFill>
              <a:latin typeface="Bookman Old Style" pitchFamily="18" charset="0"/>
            </a:endParaRPr>
          </a:p>
          <a:p>
            <a:pPr marL="0" indent="0" algn="r">
              <a:buNone/>
            </a:pPr>
            <a:endParaRPr lang="ru-RU" sz="1600" b="1" i="1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marL="0" indent="0" algn="r">
              <a:buNone/>
            </a:pPr>
            <a:endParaRPr lang="ru-RU" sz="1600" b="1" i="1" dirty="0">
              <a:solidFill>
                <a:schemeClr val="tx1"/>
              </a:solidFill>
              <a:latin typeface="Bookman Old Style" pitchFamily="18" charset="0"/>
            </a:endParaRPr>
          </a:p>
          <a:p>
            <a:pPr marL="0" indent="0" algn="r">
              <a:buNone/>
            </a:pPr>
            <a:r>
              <a:rPr lang="ru-RU" sz="1600" b="1" i="1" dirty="0" smtClean="0">
                <a:solidFill>
                  <a:schemeClr val="tx1"/>
                </a:solidFill>
                <a:latin typeface="Bookman Old Style" pitchFamily="18" charset="0"/>
              </a:rPr>
              <a:t>« Овладение грамматически правильной речью </a:t>
            </a:r>
          </a:p>
          <a:p>
            <a:pPr marL="0" indent="0" algn="r">
              <a:buNone/>
            </a:pPr>
            <a:r>
              <a:rPr lang="ru-RU" sz="1600" b="1" i="1" dirty="0" smtClean="0">
                <a:solidFill>
                  <a:schemeClr val="tx1"/>
                </a:solidFill>
                <a:latin typeface="Bookman Old Style" pitchFamily="18" charset="0"/>
              </a:rPr>
              <a:t>оказывает влияние на мышление ребенка. </a:t>
            </a:r>
          </a:p>
          <a:p>
            <a:pPr marL="0" indent="0" algn="r">
              <a:buNone/>
            </a:pPr>
            <a:r>
              <a:rPr lang="ru-RU" sz="1600" b="1" i="1" dirty="0" smtClean="0">
                <a:solidFill>
                  <a:schemeClr val="tx1"/>
                </a:solidFill>
                <a:latin typeface="Bookman Old Style" pitchFamily="18" charset="0"/>
              </a:rPr>
              <a:t>В дошкольном возрасте у ребенка </a:t>
            </a:r>
          </a:p>
          <a:p>
            <a:pPr marL="0" indent="0" algn="r">
              <a:buNone/>
            </a:pPr>
            <a:r>
              <a:rPr lang="ru-RU" sz="1600" b="1" i="1" dirty="0" smtClean="0">
                <a:solidFill>
                  <a:schemeClr val="tx1"/>
                </a:solidFill>
                <a:latin typeface="Bookman Old Style" pitchFamily="18" charset="0"/>
              </a:rPr>
              <a:t>нужно воспитывать привычку </a:t>
            </a:r>
          </a:p>
          <a:p>
            <a:pPr marL="0" indent="0" algn="r">
              <a:buNone/>
            </a:pPr>
            <a:r>
              <a:rPr lang="ru-RU" sz="1600" b="1" i="1" dirty="0" smtClean="0">
                <a:solidFill>
                  <a:schemeClr val="tx1"/>
                </a:solidFill>
                <a:latin typeface="Bookman Old Style" pitchFamily="18" charset="0"/>
              </a:rPr>
              <a:t>говорить грамматически правильно.»</a:t>
            </a:r>
          </a:p>
          <a:p>
            <a:pPr marL="0" indent="0" algn="r">
              <a:buNone/>
            </a:pPr>
            <a:r>
              <a:rPr lang="ru-RU" sz="1600" b="1" i="1" dirty="0" smtClean="0">
                <a:solidFill>
                  <a:schemeClr val="tx1"/>
                </a:solidFill>
                <a:latin typeface="Bookman Old Style" pitchFamily="18" charset="0"/>
              </a:rPr>
              <a:t>К. Д. Ушинский</a:t>
            </a:r>
          </a:p>
          <a:p>
            <a:pPr marL="0" indent="0">
              <a:buNone/>
            </a:pPr>
            <a:endParaRPr lang="ru-RU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060848"/>
            <a:ext cx="1861914" cy="1239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8572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1400" b="1" i="1" dirty="0" smtClean="0">
                <a:solidFill>
                  <a:schemeClr val="tx1"/>
                </a:solidFill>
                <a:latin typeface="Bookman Old Style" pitchFamily="18" charset="0"/>
              </a:rPr>
              <a:t>Особенности развития грамматического строя речи у детей дошкольного возраста </a:t>
            </a:r>
            <a:br>
              <a:rPr lang="ru-RU" sz="1400" b="1" i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400" b="1" i="1" dirty="0" smtClean="0">
                <a:solidFill>
                  <a:schemeClr val="tx1"/>
                </a:solidFill>
                <a:latin typeface="Bookman Old Style" pitchFamily="18" charset="0"/>
              </a:rPr>
              <a:t>(составлена по фактическим материалам книги А. Н. Гвоздева «Вопросы изучения детской </a:t>
            </a:r>
            <a:r>
              <a:rPr lang="ru-RU" sz="1400" b="1" i="1" smtClean="0">
                <a:solidFill>
                  <a:schemeClr val="tx1"/>
                </a:solidFill>
                <a:latin typeface="Bookman Old Style" pitchFamily="18" charset="0"/>
              </a:rPr>
              <a:t>речи»</a:t>
            </a:r>
            <a:endParaRPr lang="ru-RU" sz="1400" b="1" i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0827079"/>
              </p:ext>
            </p:extLst>
          </p:nvPr>
        </p:nvGraphicFramePr>
        <p:xfrm>
          <a:off x="457200" y="928688"/>
          <a:ext cx="822960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Раздел грамматики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2-3 г</a:t>
                      </a:r>
                      <a:r>
                        <a:rPr lang="en-US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3-4г</a:t>
                      </a:r>
                      <a:r>
                        <a:rPr lang="en-US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4-5л</a:t>
                      </a:r>
                      <a:r>
                        <a:rPr lang="en-US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5-6</a:t>
                      </a:r>
                      <a:r>
                        <a:rPr lang="ru-RU" dirty="0" smtClean="0"/>
                        <a:t>л</a:t>
                      </a:r>
                      <a:r>
                        <a:rPr lang="en-US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6-7л</a:t>
                      </a:r>
                      <a:r>
                        <a:rPr lang="en-US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455392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Морфология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Начало  формирования умения согласовывать прилагательное  с </a:t>
                      </a:r>
                      <a:r>
                        <a:rPr lang="ru-RU" sz="1400" dirty="0" err="1" smtClean="0"/>
                        <a:t>сущ</a:t>
                      </a:r>
                      <a:r>
                        <a:rPr lang="en-US" sz="1400" dirty="0" smtClean="0"/>
                        <a:t>-</a:t>
                      </a:r>
                      <a:r>
                        <a:rPr lang="ru-RU" sz="1400" dirty="0" err="1" smtClean="0"/>
                        <a:t>ными</a:t>
                      </a:r>
                      <a:r>
                        <a:rPr lang="ru-RU" sz="1400" dirty="0" smtClean="0"/>
                        <a:t> в косвенных падежах</a:t>
                      </a:r>
                      <a:r>
                        <a:rPr lang="en-US" sz="1400" dirty="0" smtClean="0"/>
                        <a:t>.</a:t>
                      </a:r>
                      <a:r>
                        <a:rPr lang="ru-RU" sz="1400" dirty="0" smtClean="0"/>
                        <a:t> Усвоение падежных окончаний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400" baseline="0" dirty="0" smtClean="0"/>
                        <a:t> а ( рога)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400" baseline="0" dirty="0" smtClean="0"/>
                        <a:t>- я ( стулья)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400" baseline="0" dirty="0" smtClean="0"/>
                        <a:t> </a:t>
                      </a:r>
                      <a:r>
                        <a:rPr lang="ru-RU" sz="1400" baseline="0" dirty="0" err="1" smtClean="0"/>
                        <a:t>мн</a:t>
                      </a:r>
                      <a:r>
                        <a:rPr lang="en-US" sz="1400" baseline="0" dirty="0" smtClean="0"/>
                        <a:t>.</a:t>
                      </a:r>
                      <a:r>
                        <a:rPr lang="ru-RU" sz="1400" baseline="0" dirty="0" smtClean="0"/>
                        <a:t> Числа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400" baseline="0" dirty="0" smtClean="0"/>
                        <a:t>- </a:t>
                      </a:r>
                      <a:r>
                        <a:rPr lang="ru-RU" sz="1400" baseline="0" dirty="0" err="1" smtClean="0"/>
                        <a:t>ов</a:t>
                      </a:r>
                      <a:endParaRPr lang="ru-RU" sz="1400" baseline="0" dirty="0" smtClean="0"/>
                    </a:p>
                    <a:p>
                      <a:pPr>
                        <a:buFontTx/>
                        <a:buChar char="-"/>
                      </a:pPr>
                      <a:r>
                        <a:rPr lang="ru-RU" sz="1400" baseline="0" dirty="0" smtClean="0"/>
                        <a:t>- </a:t>
                      </a:r>
                      <a:r>
                        <a:rPr lang="ru-RU" sz="1400" baseline="0" dirty="0" err="1" smtClean="0"/>
                        <a:t>ами</a:t>
                      </a:r>
                      <a:endParaRPr lang="ru-RU" sz="1400" baseline="0" dirty="0" smtClean="0"/>
                    </a:p>
                    <a:p>
                      <a:pPr>
                        <a:buFontTx/>
                        <a:buChar char="-"/>
                      </a:pPr>
                      <a:r>
                        <a:rPr lang="ru-RU" sz="1400" baseline="0" dirty="0" smtClean="0"/>
                        <a:t>- ах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400" baseline="0" dirty="0" err="1" smtClean="0"/>
                        <a:t>Усвоениеформ</a:t>
                      </a:r>
                      <a:r>
                        <a:rPr lang="ru-RU" sz="1400" baseline="0" dirty="0" smtClean="0"/>
                        <a:t> возвратных глаголов  и  приставок</a:t>
                      </a:r>
                      <a:r>
                        <a:rPr lang="en-US" sz="1400" baseline="0" dirty="0" smtClean="0"/>
                        <a:t>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Согласуют слова в роде</a:t>
                      </a:r>
                      <a:r>
                        <a:rPr lang="en-US" sz="1400" dirty="0" smtClean="0"/>
                        <a:t>,</a:t>
                      </a:r>
                      <a:r>
                        <a:rPr lang="ru-RU" sz="1400" dirty="0" smtClean="0"/>
                        <a:t> числе</a:t>
                      </a:r>
                      <a:r>
                        <a:rPr lang="en-US" sz="1400" dirty="0" smtClean="0"/>
                        <a:t>,</a:t>
                      </a:r>
                      <a:r>
                        <a:rPr lang="ru-RU" sz="1400" dirty="0" smtClean="0"/>
                        <a:t>падеже</a:t>
                      </a:r>
                      <a:r>
                        <a:rPr lang="en-US" sz="1400" dirty="0" smtClean="0"/>
                        <a:t>.</a:t>
                      </a:r>
                      <a:r>
                        <a:rPr lang="ru-RU" sz="1400" dirty="0" smtClean="0"/>
                        <a:t>Употребление </a:t>
                      </a:r>
                      <a:r>
                        <a:rPr lang="ru-RU" sz="1400" dirty="0" err="1" smtClean="0"/>
                        <a:t>сущ-х</a:t>
                      </a:r>
                      <a:r>
                        <a:rPr lang="ru-RU" sz="1400" dirty="0" smtClean="0"/>
                        <a:t> с предлогами</a:t>
                      </a:r>
                      <a:r>
                        <a:rPr lang="en-US" sz="1400" dirty="0" smtClean="0"/>
                        <a:t>:</a:t>
                      </a:r>
                      <a:r>
                        <a:rPr lang="ru-RU" sz="1400" dirty="0" smtClean="0"/>
                        <a:t>в</a:t>
                      </a:r>
                      <a:r>
                        <a:rPr lang="en-US" sz="1400" dirty="0" smtClean="0"/>
                        <a:t>,</a:t>
                      </a:r>
                      <a:r>
                        <a:rPr lang="ru-RU" sz="1400" dirty="0" smtClean="0"/>
                        <a:t>на</a:t>
                      </a:r>
                      <a:r>
                        <a:rPr lang="en-US" sz="1400" dirty="0" smtClean="0"/>
                        <a:t>,</a:t>
                      </a:r>
                      <a:r>
                        <a:rPr lang="ru-RU" sz="1400" dirty="0" smtClean="0"/>
                        <a:t>под</a:t>
                      </a:r>
                      <a:r>
                        <a:rPr lang="en-US" sz="1400" dirty="0" smtClean="0"/>
                        <a:t>,</a:t>
                      </a:r>
                      <a:r>
                        <a:rPr lang="ru-RU" sz="1400" dirty="0" smtClean="0"/>
                        <a:t>за</a:t>
                      </a:r>
                      <a:r>
                        <a:rPr lang="en-US" sz="1400" dirty="0" smtClean="0"/>
                        <a:t>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Совершенствование умен правильно использовать предлоги</a:t>
                      </a:r>
                      <a:r>
                        <a:rPr lang="en-US" sz="1400" dirty="0" smtClean="0"/>
                        <a:t>.</a:t>
                      </a:r>
                      <a:r>
                        <a:rPr lang="ru-RU" sz="1400" baseline="0" dirty="0" smtClean="0"/>
                        <a:t> Употребление форм повелительного наклонения  глаголов</a:t>
                      </a:r>
                      <a:r>
                        <a:rPr lang="en-US" sz="1400" baseline="0" dirty="0" smtClean="0"/>
                        <a:t>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Совершенствование умения  согласовывать</a:t>
                      </a:r>
                      <a:r>
                        <a:rPr lang="ru-RU" sz="1400" baseline="0" dirty="0" smtClean="0"/>
                        <a:t> в предложении </a:t>
                      </a:r>
                      <a:r>
                        <a:rPr lang="ru-RU" sz="1400" baseline="0" dirty="0" err="1" smtClean="0"/>
                        <a:t>сущ-е</a:t>
                      </a:r>
                      <a:r>
                        <a:rPr lang="ru-RU" sz="1400" baseline="0" dirty="0" smtClean="0"/>
                        <a:t> с числительными</a:t>
                      </a:r>
                      <a:r>
                        <a:rPr lang="en-US" sz="1400" baseline="0" dirty="0" smtClean="0"/>
                        <a:t>,</a:t>
                      </a:r>
                      <a:r>
                        <a:rPr lang="ru-RU" sz="1400" baseline="0" dirty="0" smtClean="0"/>
                        <a:t> прилагательными </a:t>
                      </a:r>
                      <a:r>
                        <a:rPr lang="en-US" sz="1400" baseline="0" dirty="0" smtClean="0"/>
                        <a:t>,</a:t>
                      </a:r>
                      <a:r>
                        <a:rPr lang="ru-RU" sz="1400" baseline="0" dirty="0" smtClean="0"/>
                        <a:t> формирование </a:t>
                      </a:r>
                      <a:r>
                        <a:rPr lang="ru-RU" sz="1400" baseline="0" dirty="0" err="1" smtClean="0"/>
                        <a:t>уменияиспользовать</a:t>
                      </a:r>
                      <a:r>
                        <a:rPr lang="ru-RU" sz="1400" baseline="0" dirty="0" smtClean="0"/>
                        <a:t> несклоняемые </a:t>
                      </a:r>
                      <a:r>
                        <a:rPr lang="ru-RU" sz="1400" baseline="0" dirty="0" err="1" smtClean="0"/>
                        <a:t>сущ-е</a:t>
                      </a:r>
                      <a:r>
                        <a:rPr lang="en-US" sz="1400" baseline="0" dirty="0" smtClean="0"/>
                        <a:t>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Закрепление умения согласовывать в предложении </a:t>
                      </a:r>
                      <a:r>
                        <a:rPr lang="ru-RU" sz="1400" dirty="0" err="1" smtClean="0"/>
                        <a:t>сущ-е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baseline="0" dirty="0" smtClean="0"/>
                        <a:t> с числительными</a:t>
                      </a:r>
                      <a:r>
                        <a:rPr lang="en-US" sz="1400" baseline="0" dirty="0" smtClean="0"/>
                        <a:t>,</a:t>
                      </a:r>
                      <a:r>
                        <a:rPr lang="ru-RU" sz="1400" baseline="0" dirty="0" smtClean="0"/>
                        <a:t> прилагательными и местоимения с </a:t>
                      </a:r>
                      <a:r>
                        <a:rPr lang="ru-RU" sz="1400" baseline="0" dirty="0" err="1" smtClean="0"/>
                        <a:t>сущ-ми</a:t>
                      </a:r>
                      <a:r>
                        <a:rPr lang="en-US" sz="1400" baseline="0" dirty="0" smtClean="0"/>
                        <a:t>.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214313"/>
          <a:ext cx="8229600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Раздел</a:t>
                      </a:r>
                      <a:r>
                        <a:rPr lang="ru-RU" sz="1600" baseline="0" dirty="0" smtClean="0"/>
                        <a:t> грамма</a:t>
                      </a:r>
                    </a:p>
                    <a:p>
                      <a:pPr algn="ctr"/>
                      <a:r>
                        <a:rPr lang="ru-RU" sz="1600" baseline="0" dirty="0" smtClean="0"/>
                        <a:t>тики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2-3г</a:t>
                      </a:r>
                      <a:r>
                        <a:rPr lang="en-US" sz="1600" dirty="0" smtClean="0"/>
                        <a:t>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3-4г</a:t>
                      </a:r>
                      <a:r>
                        <a:rPr lang="en-US" sz="1600" dirty="0" smtClean="0"/>
                        <a:t>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4-5</a:t>
                      </a:r>
                      <a:r>
                        <a:rPr lang="ru-RU" sz="1600" dirty="0" smtClean="0"/>
                        <a:t>л</a:t>
                      </a:r>
                      <a:r>
                        <a:rPr lang="en-US" sz="1600" dirty="0" smtClean="0"/>
                        <a:t>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5-6</a:t>
                      </a:r>
                      <a:r>
                        <a:rPr lang="ru-RU" sz="1600" dirty="0" smtClean="0"/>
                        <a:t>л</a:t>
                      </a:r>
                      <a:r>
                        <a:rPr lang="en-US" sz="1600" dirty="0" smtClean="0"/>
                        <a:t>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6-7</a:t>
                      </a:r>
                      <a:r>
                        <a:rPr lang="ru-RU" sz="1600" dirty="0" smtClean="0"/>
                        <a:t>л</a:t>
                      </a:r>
                      <a:r>
                        <a:rPr lang="en-US" sz="1600" dirty="0" smtClean="0"/>
                        <a:t>.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Словообразо</a:t>
                      </a:r>
                      <a:endParaRPr lang="ru-RU" sz="1400" dirty="0" smtClean="0"/>
                    </a:p>
                    <a:p>
                      <a:pPr algn="ctr"/>
                      <a:r>
                        <a:rPr lang="ru-RU" sz="1400" dirty="0" err="1" smtClean="0"/>
                        <a:t>вание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Начало усвоения  суффиксов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baseline="0" dirty="0" err="1" smtClean="0"/>
                        <a:t>увеличенноси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en-US" sz="1400" baseline="0" dirty="0" smtClean="0"/>
                        <a:t>,</a:t>
                      </a:r>
                      <a:r>
                        <a:rPr lang="ru-RU" sz="1400" baseline="0" dirty="0" smtClean="0"/>
                        <a:t>принадлежности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Употребление </a:t>
                      </a:r>
                      <a:r>
                        <a:rPr lang="ru-RU" sz="1400" dirty="0" err="1" smtClean="0"/>
                        <a:t>сущ-х</a:t>
                      </a:r>
                      <a:r>
                        <a:rPr lang="ru-RU" sz="1400" dirty="0" smtClean="0"/>
                        <a:t> в форме </a:t>
                      </a:r>
                      <a:r>
                        <a:rPr lang="ru-RU" sz="1400" dirty="0" err="1" smtClean="0"/>
                        <a:t>ед</a:t>
                      </a:r>
                      <a:r>
                        <a:rPr lang="en-US" sz="1400" dirty="0" smtClean="0"/>
                        <a:t>.</a:t>
                      </a:r>
                      <a:r>
                        <a:rPr lang="ru-RU" sz="1400" dirty="0" smtClean="0"/>
                        <a:t> </a:t>
                      </a:r>
                      <a:r>
                        <a:rPr lang="en-US" sz="1400" baseline="0" dirty="0" smtClean="0"/>
                        <a:t>,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err="1" smtClean="0"/>
                        <a:t>мн</a:t>
                      </a:r>
                      <a:r>
                        <a:rPr lang="en-US" sz="1400" dirty="0" smtClean="0"/>
                        <a:t>.</a:t>
                      </a:r>
                      <a:r>
                        <a:rPr lang="ru-RU" sz="1400" dirty="0" smtClean="0"/>
                        <a:t> Числа в род</a:t>
                      </a:r>
                      <a:r>
                        <a:rPr lang="en-US" sz="1400" dirty="0" smtClean="0"/>
                        <a:t>.</a:t>
                      </a:r>
                      <a:r>
                        <a:rPr lang="ru-RU" sz="1400" dirty="0" smtClean="0"/>
                        <a:t>падеже( ленточек</a:t>
                      </a:r>
                      <a:r>
                        <a:rPr lang="en-US" sz="1400" dirty="0" smtClean="0"/>
                        <a:t>,</a:t>
                      </a:r>
                      <a:r>
                        <a:rPr lang="ru-RU" sz="1400" baseline="0" dirty="0" smtClean="0"/>
                        <a:t> яблок</a:t>
                      </a:r>
                      <a:r>
                        <a:rPr lang="en-US" sz="1400" baseline="0" dirty="0" smtClean="0"/>
                        <a:t>,</a:t>
                      </a:r>
                      <a:r>
                        <a:rPr lang="ru-RU" sz="1400" baseline="0" dirty="0" smtClean="0"/>
                        <a:t>рук) </a:t>
                      </a:r>
                      <a:r>
                        <a:rPr lang="en-US" sz="1400" baseline="0" dirty="0" smtClean="0"/>
                        <a:t>,</a:t>
                      </a:r>
                      <a:r>
                        <a:rPr lang="ru-RU" sz="1400" baseline="0" dirty="0" smtClean="0"/>
                        <a:t> употребление  </a:t>
                      </a:r>
                      <a:r>
                        <a:rPr lang="ru-RU" sz="1400" baseline="0" dirty="0" err="1" smtClean="0"/>
                        <a:t>сущ-х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en-US" sz="1400" baseline="0" dirty="0" smtClean="0"/>
                        <a:t>,</a:t>
                      </a:r>
                      <a:r>
                        <a:rPr lang="ru-RU" sz="1400" baseline="0" dirty="0" smtClean="0"/>
                        <a:t> обозначающих  детёнышей животных  </a:t>
                      </a:r>
                      <a:r>
                        <a:rPr lang="en-US" sz="1400" baseline="0" dirty="0" smtClean="0"/>
                        <a:t>.</a:t>
                      </a:r>
                      <a:r>
                        <a:rPr lang="ru-RU" sz="1400" baseline="0" dirty="0" smtClean="0"/>
                        <a:t> Усвоение  сравнительной степени прилагательных</a:t>
                      </a:r>
                      <a:r>
                        <a:rPr lang="en-US" sz="1400" baseline="0" dirty="0" smtClean="0"/>
                        <a:t>,</a:t>
                      </a:r>
                      <a:r>
                        <a:rPr lang="ru-RU" sz="1400" baseline="0" dirty="0" smtClean="0"/>
                        <a:t> наречий</a:t>
                      </a:r>
                      <a:r>
                        <a:rPr lang="en-US" sz="1400" baseline="0" dirty="0" smtClean="0"/>
                        <a:t>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Образуют   форму </a:t>
                      </a:r>
                      <a:r>
                        <a:rPr lang="ru-RU" sz="1400" dirty="0" err="1" smtClean="0"/>
                        <a:t>мн</a:t>
                      </a:r>
                      <a:r>
                        <a:rPr lang="en-US" sz="1400" dirty="0" smtClean="0"/>
                        <a:t>.</a:t>
                      </a:r>
                      <a:r>
                        <a:rPr lang="ru-RU" sz="1400" dirty="0" smtClean="0"/>
                        <a:t>числа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baseline="0" dirty="0" err="1" smtClean="0"/>
                        <a:t>сущ</a:t>
                      </a:r>
                      <a:r>
                        <a:rPr lang="en-US" sz="1400" baseline="0" dirty="0" smtClean="0"/>
                        <a:t>-</a:t>
                      </a:r>
                      <a:r>
                        <a:rPr lang="ru-RU" sz="1400" baseline="0" dirty="0" err="1" smtClean="0"/>
                        <a:t>х</a:t>
                      </a:r>
                      <a:r>
                        <a:rPr lang="en-US" sz="1400" baseline="0" dirty="0" smtClean="0"/>
                        <a:t>,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baseline="0" dirty="0" err="1" smtClean="0"/>
                        <a:t>обозанчающих</a:t>
                      </a:r>
                      <a:r>
                        <a:rPr lang="ru-RU" sz="1400" baseline="0" dirty="0" smtClean="0"/>
                        <a:t> детёнышей животных(по аналогии)</a:t>
                      </a:r>
                      <a:r>
                        <a:rPr lang="en-US" sz="1400" baseline="0" dirty="0" smtClean="0"/>
                        <a:t>.</a:t>
                      </a:r>
                      <a:r>
                        <a:rPr lang="ru-RU" sz="1400" baseline="0" dirty="0" smtClean="0"/>
                        <a:t> Употребление их в им</a:t>
                      </a:r>
                      <a:r>
                        <a:rPr lang="en-US" sz="1400" baseline="0" dirty="0" smtClean="0"/>
                        <a:t>.,</a:t>
                      </a:r>
                      <a:r>
                        <a:rPr lang="ru-RU" sz="1400" baseline="0" dirty="0" smtClean="0"/>
                        <a:t> род</a:t>
                      </a:r>
                      <a:r>
                        <a:rPr lang="en-US" sz="1400" baseline="0" dirty="0" smtClean="0"/>
                        <a:t>.</a:t>
                      </a:r>
                      <a:r>
                        <a:rPr lang="ru-RU" sz="1400" baseline="0" dirty="0" smtClean="0"/>
                        <a:t> падежах ( котята</a:t>
                      </a:r>
                      <a:r>
                        <a:rPr lang="en-US" sz="1400" baseline="0" dirty="0" smtClean="0"/>
                        <a:t>,</a:t>
                      </a:r>
                      <a:r>
                        <a:rPr lang="ru-RU" sz="1400" baseline="0" dirty="0" smtClean="0"/>
                        <a:t>котят</a:t>
                      </a:r>
                      <a:r>
                        <a:rPr lang="en-US" sz="1400" baseline="0" dirty="0" smtClean="0"/>
                        <a:t>),</a:t>
                      </a:r>
                      <a:r>
                        <a:rPr lang="ru-RU" sz="1400" baseline="0" dirty="0" smtClean="0"/>
                        <a:t> правильно используют форму </a:t>
                      </a:r>
                      <a:r>
                        <a:rPr lang="ru-RU" sz="1400" baseline="0" dirty="0" err="1" smtClean="0"/>
                        <a:t>мн</a:t>
                      </a:r>
                      <a:r>
                        <a:rPr lang="en-US" sz="1400" baseline="0" dirty="0" smtClean="0"/>
                        <a:t>. </a:t>
                      </a:r>
                      <a:r>
                        <a:rPr lang="ru-RU" sz="1400" baseline="0" dirty="0" smtClean="0"/>
                        <a:t>числа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ru-RU" sz="1400" baseline="0" dirty="0" smtClean="0"/>
                        <a:t>род</a:t>
                      </a:r>
                      <a:r>
                        <a:rPr lang="en-US" sz="1400" baseline="0" dirty="0" smtClean="0"/>
                        <a:t>. </a:t>
                      </a:r>
                      <a:r>
                        <a:rPr lang="ru-RU" sz="1400" baseline="0" dirty="0" err="1" smtClean="0"/>
                        <a:t>п</a:t>
                      </a:r>
                      <a:r>
                        <a:rPr lang="en-US" sz="1400" baseline="0" dirty="0" smtClean="0"/>
                        <a:t>.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baseline="0" dirty="0" err="1" smtClean="0"/>
                        <a:t>сущ-х</a:t>
                      </a:r>
                      <a:r>
                        <a:rPr lang="en-US" sz="1400" baseline="0" dirty="0" smtClean="0"/>
                        <a:t>.</a:t>
                      </a:r>
                      <a:r>
                        <a:rPr lang="ru-RU" sz="1400" baseline="0" dirty="0" smtClean="0"/>
                        <a:t>( яблок)</a:t>
                      </a:r>
                      <a:r>
                        <a:rPr lang="en-US" sz="1400" baseline="0" dirty="0" smtClean="0"/>
                        <a:t>,</a:t>
                      </a:r>
                      <a:r>
                        <a:rPr lang="ru-RU" sz="1400" baseline="0" dirty="0" smtClean="0"/>
                        <a:t> сравнительные степени прилагательных</a:t>
                      </a:r>
                      <a:r>
                        <a:rPr lang="en-US" sz="1400" baseline="0" dirty="0" smtClean="0"/>
                        <a:t>,</a:t>
                      </a:r>
                      <a:r>
                        <a:rPr lang="ru-RU" sz="1400" baseline="0" dirty="0" smtClean="0"/>
                        <a:t>наречий</a:t>
                      </a:r>
                      <a:r>
                        <a:rPr lang="en-US" sz="1400" baseline="0" dirty="0" smtClean="0"/>
                        <a:t>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Образуют форму  </a:t>
                      </a:r>
                      <a:r>
                        <a:rPr lang="ru-RU" sz="1400" dirty="0" err="1" smtClean="0"/>
                        <a:t>мн</a:t>
                      </a:r>
                      <a:r>
                        <a:rPr lang="en-US" sz="1400" dirty="0" smtClean="0"/>
                        <a:t>.</a:t>
                      </a:r>
                      <a:r>
                        <a:rPr lang="ru-RU" sz="1400" dirty="0" smtClean="0"/>
                        <a:t> числа</a:t>
                      </a:r>
                      <a:r>
                        <a:rPr lang="en-US" sz="1400" dirty="0" smtClean="0"/>
                        <a:t> </a:t>
                      </a:r>
                      <a:r>
                        <a:rPr lang="ru-RU" sz="1400" dirty="0" err="1" smtClean="0"/>
                        <a:t>сущ-х</a:t>
                      </a:r>
                      <a:r>
                        <a:rPr lang="en-US" sz="1400" dirty="0" smtClean="0"/>
                        <a:t>,</a:t>
                      </a:r>
                      <a:r>
                        <a:rPr lang="ru-RU" sz="1400" dirty="0" smtClean="0"/>
                        <a:t> обозначающих детёнышей животных </a:t>
                      </a:r>
                      <a:r>
                        <a:rPr lang="en-US" sz="1400" dirty="0" smtClean="0"/>
                        <a:t>,</a:t>
                      </a:r>
                      <a:r>
                        <a:rPr lang="ru-RU" sz="1400" dirty="0" smtClean="0"/>
                        <a:t> однокоренные слова (по образцу)</a:t>
                      </a:r>
                      <a:r>
                        <a:rPr lang="en-US" sz="1400" dirty="0" smtClean="0"/>
                        <a:t>.</a:t>
                      </a:r>
                      <a:r>
                        <a:rPr lang="ru-RU" sz="1400" dirty="0" smtClean="0"/>
                        <a:t> Самостоятельное  образование глаголов от других частей речи</a:t>
                      </a:r>
                      <a:r>
                        <a:rPr lang="en-US" sz="1400" dirty="0" smtClean="0"/>
                        <a:t>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Образуют</a:t>
                      </a:r>
                      <a:r>
                        <a:rPr lang="ru-RU" sz="1400" baseline="0" dirty="0" smtClean="0"/>
                        <a:t> ( по образцу) </a:t>
                      </a:r>
                      <a:r>
                        <a:rPr lang="ru-RU" sz="1400" baseline="0" dirty="0" err="1" smtClean="0"/>
                        <a:t>сущ-е</a:t>
                      </a:r>
                      <a:r>
                        <a:rPr lang="ru-RU" sz="1400" baseline="0" dirty="0" smtClean="0"/>
                        <a:t> с суффиксами и приставками</a:t>
                      </a:r>
                      <a:r>
                        <a:rPr lang="en-US" sz="1400" baseline="0" dirty="0" smtClean="0"/>
                        <a:t>,</a:t>
                      </a:r>
                      <a:r>
                        <a:rPr lang="ru-RU" sz="1400" baseline="0" dirty="0" smtClean="0"/>
                        <a:t> сравнительную и превосходную степени прилагательных</a:t>
                      </a:r>
                      <a:r>
                        <a:rPr lang="en-US" sz="1400" baseline="0" dirty="0" smtClean="0"/>
                        <a:t>.</a:t>
                      </a:r>
                      <a:r>
                        <a:rPr lang="ru-RU" sz="1400" baseline="0" dirty="0" smtClean="0"/>
                        <a:t> Совершенствование умения  образовывать  однокоренные слова</a:t>
                      </a:r>
                      <a:r>
                        <a:rPr lang="en-US" sz="1400" baseline="0" dirty="0" smtClean="0"/>
                        <a:t>.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857232"/>
          <a:ext cx="8229600" cy="428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95644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Раздел грамма</a:t>
                      </a:r>
                    </a:p>
                    <a:p>
                      <a:pPr algn="ctr"/>
                      <a:r>
                        <a:rPr lang="ru-RU" sz="1600" dirty="0" smtClean="0"/>
                        <a:t>тики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2-3 г</a:t>
                      </a:r>
                      <a:r>
                        <a:rPr lang="en-US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3-4г</a:t>
                      </a:r>
                      <a:r>
                        <a:rPr lang="en-US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4-5л</a:t>
                      </a:r>
                      <a:r>
                        <a:rPr lang="en-US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5-6</a:t>
                      </a:r>
                      <a:r>
                        <a:rPr lang="ru-RU" dirty="0" smtClean="0"/>
                        <a:t>л</a:t>
                      </a:r>
                      <a:r>
                        <a:rPr lang="en-US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6-7л</a:t>
                      </a:r>
                      <a:r>
                        <a:rPr lang="en-US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332983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</a:t>
                      </a:r>
                      <a:r>
                        <a:rPr lang="ru-RU" sz="1400" dirty="0" err="1" smtClean="0"/>
                        <a:t>интаксис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Употребление простого предложения</a:t>
                      </a:r>
                    </a:p>
                    <a:p>
                      <a:pPr algn="l"/>
                      <a:r>
                        <a:rPr lang="ru-RU" sz="1400" dirty="0" smtClean="0"/>
                        <a:t>( до 5-8 слов)</a:t>
                      </a:r>
                      <a:r>
                        <a:rPr lang="en-US" sz="1400" dirty="0" smtClean="0"/>
                        <a:t>.</a:t>
                      </a:r>
                      <a:r>
                        <a:rPr lang="ru-RU" sz="1400" dirty="0" smtClean="0"/>
                        <a:t>Появление бессоюзных  сложносочиненных предложений</a:t>
                      </a:r>
                      <a:r>
                        <a:rPr lang="en-US" sz="1400" dirty="0" smtClean="0"/>
                        <a:t>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Употребление</a:t>
                      </a:r>
                      <a:r>
                        <a:rPr lang="ru-RU" sz="1400" baseline="0" dirty="0" smtClean="0"/>
                        <a:t>  предложений с однородными  </a:t>
                      </a:r>
                      <a:r>
                        <a:rPr lang="ru-RU" sz="1400" baseline="0" dirty="0" err="1" smtClean="0"/>
                        <a:t>сущ-ными</a:t>
                      </a:r>
                      <a:r>
                        <a:rPr lang="en-US" sz="1400" baseline="0" dirty="0" smtClean="0"/>
                        <a:t>,</a:t>
                      </a:r>
                      <a:r>
                        <a:rPr lang="ru-RU" sz="1400" baseline="0" dirty="0" smtClean="0"/>
                        <a:t> учатся правильно согласовывать слова в предложении</a:t>
                      </a:r>
                      <a:r>
                        <a:rPr lang="en-US" sz="1400" baseline="0" dirty="0" smtClean="0"/>
                        <a:t>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Правильно согласуют  слова в предложении</a:t>
                      </a:r>
                      <a:r>
                        <a:rPr lang="en-US" sz="1400" dirty="0" smtClean="0"/>
                        <a:t>,</a:t>
                      </a:r>
                      <a:r>
                        <a:rPr lang="ru-RU" sz="1400" dirty="0" smtClean="0"/>
                        <a:t> учатся  использовать  простейшие виды сложносочиненных и сложноподчиненных</a:t>
                      </a:r>
                      <a:r>
                        <a:rPr lang="ru-RU" sz="1400" baseline="0" dirty="0" smtClean="0"/>
                        <a:t> предложений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Продолжают</a:t>
                      </a:r>
                      <a:r>
                        <a:rPr lang="ru-RU" sz="1400" baseline="0" dirty="0" smtClean="0"/>
                        <a:t> учиться составлять  простые </a:t>
                      </a:r>
                      <a:r>
                        <a:rPr lang="en-US" sz="1400" baseline="0" dirty="0" smtClean="0"/>
                        <a:t>,</a:t>
                      </a:r>
                      <a:r>
                        <a:rPr lang="ru-RU" sz="1400" baseline="0" dirty="0" smtClean="0"/>
                        <a:t> сложные  предложения </a:t>
                      </a:r>
                      <a:r>
                        <a:rPr lang="en-US" sz="1400" baseline="0" dirty="0" smtClean="0"/>
                        <a:t>,</a:t>
                      </a:r>
                      <a:r>
                        <a:rPr lang="ru-RU" sz="1400" baseline="0" dirty="0" smtClean="0"/>
                        <a:t> учатся пользоваться  прямой и косвенной речью</a:t>
                      </a:r>
                      <a:r>
                        <a:rPr lang="en-US" sz="1400" baseline="0" dirty="0" smtClean="0"/>
                        <a:t>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Используют  в речи  разнообразные</a:t>
                      </a:r>
                      <a:r>
                        <a:rPr lang="ru-RU" sz="1400" baseline="0" dirty="0" smtClean="0"/>
                        <a:t>  синтаксические конструкции и  виды предложений</a:t>
                      </a:r>
                      <a:r>
                        <a:rPr lang="en-US" sz="1400" baseline="0" dirty="0" smtClean="0"/>
                        <a:t>.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85750"/>
          <a:ext cx="8229600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Раздел грамма</a:t>
                      </a:r>
                    </a:p>
                    <a:p>
                      <a:pPr algn="ctr"/>
                      <a:r>
                        <a:rPr lang="ru-RU" sz="1600" dirty="0" smtClean="0"/>
                        <a:t>тики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2-3 г</a:t>
                      </a:r>
                      <a:r>
                        <a:rPr lang="en-US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3-4</a:t>
                      </a:r>
                      <a:r>
                        <a:rPr lang="ru-RU" dirty="0" smtClean="0"/>
                        <a:t>г</a:t>
                      </a:r>
                      <a:r>
                        <a:rPr lang="en-US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4-5</a:t>
                      </a:r>
                      <a:r>
                        <a:rPr lang="ru-RU" dirty="0" smtClean="0"/>
                        <a:t>л</a:t>
                      </a:r>
                      <a:r>
                        <a:rPr lang="en-US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5-6</a:t>
                      </a:r>
                      <a:r>
                        <a:rPr lang="ru-RU" dirty="0" smtClean="0"/>
                        <a:t>л</a:t>
                      </a:r>
                      <a:r>
                        <a:rPr lang="en-US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6-7</a:t>
                      </a:r>
                      <a:r>
                        <a:rPr lang="ru-RU" dirty="0" smtClean="0"/>
                        <a:t>л</a:t>
                      </a:r>
                      <a:r>
                        <a:rPr lang="en-US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Особенности  возраста</a:t>
                      </a:r>
                      <a:r>
                        <a:rPr lang="en-US" sz="1400" dirty="0" smtClean="0"/>
                        <a:t>,</a:t>
                      </a:r>
                      <a:r>
                        <a:rPr lang="ru-RU" sz="1400" dirty="0" smtClean="0"/>
                        <a:t> трудности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 На месте одних приставок  иногда употребляют другие</a:t>
                      </a:r>
                      <a:r>
                        <a:rPr lang="en-US" sz="1400" dirty="0" smtClean="0"/>
                        <a:t>:</a:t>
                      </a:r>
                    </a:p>
                    <a:p>
                      <a:r>
                        <a:rPr lang="en-US" sz="1400" dirty="0" smtClean="0"/>
                        <a:t>“</a:t>
                      </a:r>
                      <a:r>
                        <a:rPr lang="ru-RU" sz="1400" dirty="0" smtClean="0"/>
                        <a:t> искрасил</a:t>
                      </a:r>
                      <a:r>
                        <a:rPr lang="en-US" sz="1400" dirty="0" smtClean="0"/>
                        <a:t>”</a:t>
                      </a:r>
                      <a:endParaRPr lang="ru-RU" sz="1400" dirty="0" smtClean="0"/>
                    </a:p>
                    <a:p>
                      <a:r>
                        <a:rPr lang="ru-RU" sz="1400" dirty="0" smtClean="0"/>
                        <a:t>(выкрасил)</a:t>
                      </a:r>
                      <a:r>
                        <a:rPr lang="en-US" sz="1400" dirty="0" smtClean="0"/>
                        <a:t>,” </a:t>
                      </a:r>
                      <a:r>
                        <a:rPr lang="ru-RU" sz="1400" dirty="0" err="1" smtClean="0"/>
                        <a:t>растемнело</a:t>
                      </a:r>
                      <a:r>
                        <a:rPr lang="en-US" sz="1400" dirty="0" smtClean="0"/>
                        <a:t>”.</a:t>
                      </a:r>
                      <a:r>
                        <a:rPr lang="ru-RU" sz="1400" dirty="0" smtClean="0"/>
                        <a:t> Отмечаются</a:t>
                      </a:r>
                      <a:r>
                        <a:rPr lang="ru-RU" sz="1400" baseline="0" dirty="0" smtClean="0"/>
                        <a:t> смешения  рода местоимений</a:t>
                      </a:r>
                      <a:r>
                        <a:rPr lang="en-US" sz="1400" baseline="0" dirty="0" smtClean="0"/>
                        <a:t>:”</a:t>
                      </a:r>
                      <a:r>
                        <a:rPr lang="ru-RU" sz="1400" baseline="0" dirty="0" smtClean="0"/>
                        <a:t> моя папа</a:t>
                      </a:r>
                      <a:r>
                        <a:rPr lang="en-US" sz="1400" baseline="0" dirty="0" smtClean="0"/>
                        <a:t>”(</a:t>
                      </a:r>
                      <a:r>
                        <a:rPr lang="ru-RU" sz="1400" baseline="0" dirty="0" smtClean="0"/>
                        <a:t>мой папа)</a:t>
                      </a:r>
                      <a:r>
                        <a:rPr lang="en-US" sz="1400" baseline="0" dirty="0" smtClean="0"/>
                        <a:t>, </a:t>
                      </a:r>
                      <a:r>
                        <a:rPr lang="ru-RU" sz="1400" baseline="0" dirty="0" smtClean="0"/>
                        <a:t>он</a:t>
                      </a:r>
                      <a:r>
                        <a:rPr lang="en-US" sz="1400" baseline="0" dirty="0" smtClean="0"/>
                        <a:t>,</a:t>
                      </a:r>
                      <a:r>
                        <a:rPr lang="ru-RU" sz="1400" baseline="0" dirty="0" smtClean="0"/>
                        <a:t>она</a:t>
                      </a:r>
                    </a:p>
                    <a:p>
                      <a:r>
                        <a:rPr lang="ru-RU" sz="1400" baseline="0" dirty="0" smtClean="0"/>
                        <a:t> ( о яблоке  </a:t>
                      </a:r>
                      <a:r>
                        <a:rPr lang="en-US" sz="1400" baseline="0" dirty="0" smtClean="0"/>
                        <a:t>,</a:t>
                      </a:r>
                      <a:r>
                        <a:rPr lang="ru-RU" sz="1400" baseline="0" dirty="0" smtClean="0"/>
                        <a:t> свинье)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Словотворчество</a:t>
                      </a:r>
                      <a:r>
                        <a:rPr lang="en-US" sz="1400" dirty="0" smtClean="0"/>
                        <a:t>”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ежинята</a:t>
                      </a:r>
                      <a:r>
                        <a:rPr lang="en-US" sz="1400" dirty="0" smtClean="0"/>
                        <a:t>”-</a:t>
                      </a:r>
                      <a:r>
                        <a:rPr lang="ru-RU" sz="1400" dirty="0" smtClean="0"/>
                        <a:t>ежата</a:t>
                      </a:r>
                      <a:r>
                        <a:rPr lang="en-US" sz="1400" dirty="0" smtClean="0"/>
                        <a:t>,”</a:t>
                      </a:r>
                      <a:r>
                        <a:rPr lang="ru-RU" sz="1400" dirty="0" err="1" smtClean="0"/>
                        <a:t>водопадит</a:t>
                      </a:r>
                      <a:r>
                        <a:rPr lang="en-US" sz="1400" dirty="0" smtClean="0"/>
                        <a:t>”-</a:t>
                      </a:r>
                      <a:r>
                        <a:rPr lang="ru-RU" sz="1400" dirty="0" smtClean="0"/>
                        <a:t>сильно течет вода</a:t>
                      </a:r>
                      <a:r>
                        <a:rPr lang="en-US" sz="1400" dirty="0" smtClean="0"/>
                        <a:t>.</a:t>
                      </a:r>
                      <a:r>
                        <a:rPr lang="ru-RU" sz="1400" dirty="0" smtClean="0"/>
                        <a:t> Ошибки  в использовании  чередований  и ударений</a:t>
                      </a:r>
                      <a:r>
                        <a:rPr lang="en-US" sz="1400" dirty="0" smtClean="0"/>
                        <a:t>.</a:t>
                      </a:r>
                      <a:r>
                        <a:rPr lang="ru-RU" sz="1400" dirty="0" smtClean="0"/>
                        <a:t> При словообразовании  сохраняется основа</a:t>
                      </a:r>
                      <a:r>
                        <a:rPr lang="en-US" sz="1400" dirty="0" smtClean="0"/>
                        <a:t>:”</a:t>
                      </a:r>
                      <a:r>
                        <a:rPr lang="ru-RU" sz="1400" dirty="0" smtClean="0"/>
                        <a:t>пени</a:t>
                      </a:r>
                      <a:r>
                        <a:rPr lang="en-US" sz="1400" dirty="0" smtClean="0"/>
                        <a:t>”-</a:t>
                      </a:r>
                      <a:r>
                        <a:rPr lang="ru-RU" sz="1400" dirty="0" smtClean="0"/>
                        <a:t>пни</a:t>
                      </a:r>
                      <a:r>
                        <a:rPr lang="en-US" sz="1400" dirty="0" smtClean="0"/>
                        <a:t>,</a:t>
                      </a:r>
                      <a:r>
                        <a:rPr lang="ru-RU" sz="1400" dirty="0" smtClean="0"/>
                        <a:t> Частиц Ы не опускают</a:t>
                      </a:r>
                      <a:r>
                        <a:rPr lang="en-US" sz="1400" dirty="0" smtClean="0"/>
                        <a:t>.</a:t>
                      </a:r>
                      <a:r>
                        <a:rPr lang="ru-RU" sz="1400" dirty="0" smtClean="0"/>
                        <a:t> Нарушение</a:t>
                      </a:r>
                      <a:r>
                        <a:rPr lang="ru-RU" sz="1400" baseline="0" dirty="0" smtClean="0"/>
                        <a:t>  в согласовании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ru-RU" sz="1400" baseline="0" dirty="0" smtClean="0"/>
                        <a:t>в среднем роде</a:t>
                      </a:r>
                      <a:r>
                        <a:rPr lang="en-US" sz="1400" baseline="0" dirty="0" smtClean="0"/>
                        <a:t>.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Нарушения</a:t>
                      </a:r>
                      <a:r>
                        <a:rPr lang="ru-RU" sz="1400" baseline="0" dirty="0" smtClean="0"/>
                        <a:t>  в согласовании числительного  с </a:t>
                      </a:r>
                      <a:r>
                        <a:rPr lang="ru-RU" sz="1400" baseline="0" dirty="0" err="1" smtClean="0"/>
                        <a:t>сущ-ными</a:t>
                      </a:r>
                      <a:r>
                        <a:rPr lang="ru-RU" sz="1400" baseline="0" dirty="0" smtClean="0"/>
                        <a:t> в косвенных падежах</a:t>
                      </a:r>
                      <a:r>
                        <a:rPr lang="en-US" sz="1400" baseline="0" dirty="0" smtClean="0"/>
                        <a:t>;</a:t>
                      </a:r>
                      <a:r>
                        <a:rPr lang="ru-RU" sz="1400" baseline="0" dirty="0" smtClean="0"/>
                        <a:t> в чередование в основах глаголов при создании новых форм</a:t>
                      </a:r>
                      <a:r>
                        <a:rPr lang="en-US" sz="1400" baseline="0" smtClean="0"/>
                        <a:t>.</a:t>
                      </a:r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571504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latin typeface="Bookman Old Style" pitchFamily="18" charset="0"/>
              </a:rPr>
              <a:t>Причины грамматических ошибок</a:t>
            </a:r>
            <a:endParaRPr lang="ru-RU" sz="3200" b="1" i="1" dirty="0">
              <a:latin typeface="Bookman Old Style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0" y="1142984"/>
            <a:ext cx="3000364" cy="1928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071802" y="1214422"/>
            <a:ext cx="3000396" cy="1928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215042" y="1214422"/>
            <a:ext cx="2928958" cy="1857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0" y="4000504"/>
            <a:ext cx="3000364" cy="1928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143240" y="4071942"/>
            <a:ext cx="3000396" cy="1928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143604" y="3929066"/>
            <a:ext cx="3000396" cy="1928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0" y="1500174"/>
            <a:ext cx="30003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chemeClr val="bg1"/>
                </a:solidFill>
              </a:rPr>
              <a:t>Общие психофизиологические  закономерности развития ребёнка</a:t>
            </a:r>
            <a:endParaRPr lang="ru-RU" b="1" i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28926" y="1571612"/>
            <a:ext cx="30718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chemeClr val="bg1"/>
                </a:solidFill>
              </a:rPr>
              <a:t>Трудности овладения грамматическим строем речи</a:t>
            </a:r>
            <a:endParaRPr lang="ru-RU" b="1" i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29322" y="1428736"/>
            <a:ext cx="34290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chemeClr val="bg1"/>
                </a:solidFill>
              </a:rPr>
              <a:t>Состояние речевого аппарата и уровень развития фонематического восприятия речи</a:t>
            </a:r>
            <a:endParaRPr lang="ru-RU" b="1" i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4286256"/>
            <a:ext cx="27146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chemeClr val="bg1"/>
                </a:solidFill>
              </a:rPr>
              <a:t>Ограниченный запас знаний об окружающем мире и объём словаря</a:t>
            </a:r>
            <a:endParaRPr lang="ru-RU" b="1" i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00430" y="4286256"/>
            <a:ext cx="2428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chemeClr val="bg1"/>
                </a:solidFill>
              </a:rPr>
              <a:t>Неблагоприятное влияние окружающей речевой среды</a:t>
            </a:r>
            <a:endParaRPr lang="ru-RU" b="1" i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643702" y="4214818"/>
            <a:ext cx="22145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chemeClr val="bg1"/>
                </a:solidFill>
              </a:rPr>
              <a:t>Недостаточное внимание к  развитию детской речи</a:t>
            </a:r>
            <a:endParaRPr lang="ru-RU" b="1" i="1" dirty="0">
              <a:solidFill>
                <a:schemeClr val="bg1"/>
              </a:solidFill>
            </a:endParaRPr>
          </a:p>
        </p:txBody>
      </p:sp>
      <p:cxnSp>
        <p:nvCxnSpPr>
          <p:cNvPr id="18" name="Прямая со стрелкой 17"/>
          <p:cNvCxnSpPr>
            <a:endCxn id="8" idx="7"/>
          </p:cNvCxnSpPr>
          <p:nvPr/>
        </p:nvCxnSpPr>
        <p:spPr>
          <a:xfrm rot="10800000" flipV="1">
            <a:off x="2560972" y="3071810"/>
            <a:ext cx="1510963" cy="1211164"/>
          </a:xfrm>
          <a:prstGeom prst="straightConnector1">
            <a:avLst/>
          </a:prstGeom>
          <a:ln cmpd="thickThin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16200000" flipH="1">
            <a:off x="4893471" y="3464719"/>
            <a:ext cx="1428760" cy="642942"/>
          </a:xfrm>
          <a:prstGeom prst="straightConnector1">
            <a:avLst/>
          </a:prstGeom>
          <a:ln cmpd="sng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7" idx="4"/>
          </p:cNvCxnSpPr>
          <p:nvPr/>
        </p:nvCxnSpPr>
        <p:spPr>
          <a:xfrm rot="16200000" flipH="1">
            <a:off x="7304487" y="3446843"/>
            <a:ext cx="857256" cy="107189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101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3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800" b="1" i="1" dirty="0" smtClean="0">
                <a:solidFill>
                  <a:schemeClr val="bg1"/>
                </a:solidFill>
                <a:latin typeface="Bookman Old Style" pitchFamily="18" charset="0"/>
              </a:rPr>
              <a:t>Пути формирования грамматически правильной речи у дошкольников</a:t>
            </a:r>
            <a:endParaRPr lang="ru-RU" sz="2800" b="1" i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endParaRPr lang="ru-RU" b="1" i="1" dirty="0" smtClean="0">
              <a:solidFill>
                <a:schemeClr val="tx1"/>
              </a:solidFill>
            </a:endParaRPr>
          </a:p>
          <a:p>
            <a:pPr marL="0" lvl="0" indent="0" algn="ctr">
              <a:buNone/>
            </a:pPr>
            <a:endParaRPr lang="ru-RU" b="1" i="1" dirty="0" smtClean="0">
              <a:solidFill>
                <a:schemeClr val="tx1"/>
              </a:solidFill>
            </a:endParaRPr>
          </a:p>
          <a:p>
            <a:pPr marL="0" lvl="0" indent="0" algn="ctr">
              <a:buNone/>
            </a:pPr>
            <a:endParaRPr lang="ru-RU" b="1" i="1" dirty="0">
              <a:solidFill>
                <a:schemeClr val="tx1"/>
              </a:solidFill>
            </a:endParaRPr>
          </a:p>
          <a:p>
            <a:pPr marL="0" lvl="0" indent="0" algn="ctr">
              <a:buNone/>
            </a:pPr>
            <a:r>
              <a:rPr lang="ru-RU" b="1" i="1" dirty="0" smtClean="0">
                <a:solidFill>
                  <a:schemeClr val="tx1"/>
                </a:solidFill>
              </a:rPr>
              <a:t>Создание благоприятной языковой среды, дающей образцы грамотной речи; повышение речевой культуры взрослых; </a:t>
            </a:r>
          </a:p>
          <a:p>
            <a:pPr algn="ctr">
              <a:buNone/>
            </a:pPr>
            <a:endParaRPr lang="ru-RU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779</TotalTime>
  <Words>945</Words>
  <Application>Microsoft Office PowerPoint</Application>
  <PresentationFormat>Экран (4:3)</PresentationFormat>
  <Paragraphs>155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Педагогический совет № 4</vt:lpstr>
      <vt:lpstr>Презентация PowerPoint</vt:lpstr>
      <vt:lpstr>Презентация PowerPoint</vt:lpstr>
      <vt:lpstr>Особенности развития грамматического строя речи у детей дошкольного возраста  (составлена по фактическим материалам книги А. Н. Гвоздева «Вопросы изучения детской речи»</vt:lpstr>
      <vt:lpstr>Презентация PowerPoint</vt:lpstr>
      <vt:lpstr>Презентация PowerPoint</vt:lpstr>
      <vt:lpstr>Презентация PowerPoint</vt:lpstr>
      <vt:lpstr>Причины грамматических ошибок</vt:lpstr>
      <vt:lpstr>Пути формирования грамматически правильной речи у дошкольников</vt:lpstr>
      <vt:lpstr>Презентация PowerPoint</vt:lpstr>
      <vt:lpstr>Презентация PowerPoint</vt:lpstr>
      <vt:lpstr>Методы и приемы формирования грамматически правильной речи</vt:lpstr>
      <vt:lpstr>“Назови ласково”</vt:lpstr>
      <vt:lpstr>Презентация PowerPoint</vt:lpstr>
      <vt:lpstr>Презентация PowerPoint</vt:lpstr>
      <vt:lpstr> Методические приемы для обучения грамматическим навыкам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ПОРТФОЛИО</dc:title>
  <cp:lastModifiedBy>Comp</cp:lastModifiedBy>
  <cp:revision>133</cp:revision>
  <dcterms:modified xsi:type="dcterms:W3CDTF">2014-10-15T09:14:05Z</dcterms:modified>
</cp:coreProperties>
</file>