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1" r:id="rId3"/>
    <p:sldId id="264" r:id="rId4"/>
    <p:sldId id="268" r:id="rId5"/>
    <p:sldId id="269" r:id="rId6"/>
    <p:sldId id="265" r:id="rId7"/>
    <p:sldId id="275" r:id="rId8"/>
    <p:sldId id="273" r:id="rId9"/>
    <p:sldId id="272" r:id="rId10"/>
    <p:sldId id="276" r:id="rId11"/>
    <p:sldId id="274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497F-72ED-4D71-8424-85E7839E82E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D7349-4C30-42AC-AB5C-54C3895B7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7349-4C30-42AC-AB5C-54C3895B74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7349-4C30-42AC-AB5C-54C3895B74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791A-5C01-406A-8BB2-C829EF41A138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34F5E-962B-471C-B539-26C61BC34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1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5943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0" y="4255442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4800" y="626854"/>
            <a:ext cx="81549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47800" y="5470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600450" algn="ctr"/>
                <a:tab pos="5915025" algn="l"/>
              </a:tabLst>
            </a:pPr>
            <a:endParaRPr lang="ru-RU" dirty="0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714612" y="2857496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85728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«Влияние цвета в детском изобразительном творчестве на  познавательное  развитие детей.»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839788" y="427038"/>
            <a:ext cx="7407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Цветовые оттенки основных цветов</a:t>
            </a:r>
          </a:p>
        </p:txBody>
      </p:sp>
      <p:pic>
        <p:nvPicPr>
          <p:cNvPr id="19459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3886200" y="1054100"/>
            <a:ext cx="44878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FF"/>
                </a:solidFill>
                <a:latin typeface="Comic Sans MS" pitchFamily="66" charset="0"/>
              </a:rPr>
              <a:t>Если разбавлять краски водой,</a:t>
            </a:r>
            <a:endParaRPr lang="en-US" sz="200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2000">
                <a:solidFill>
                  <a:srgbClr val="0000FF"/>
                </a:solidFill>
                <a:latin typeface="Comic Sans MS" pitchFamily="66" charset="0"/>
              </a:rPr>
              <a:t> то тон их будет бледнее, </a:t>
            </a:r>
            <a:endParaRPr lang="en-US" sz="200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2000">
                <a:solidFill>
                  <a:srgbClr val="0000FF"/>
                </a:solidFill>
                <a:latin typeface="Comic Sans MS" pitchFamily="66" charset="0"/>
              </a:rPr>
              <a:t>из красного получится </a:t>
            </a:r>
            <a:endParaRPr lang="en-US" sz="200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2000">
                <a:solidFill>
                  <a:srgbClr val="0000FF"/>
                </a:solidFill>
                <a:latin typeface="Comic Sans MS" pitchFamily="66" charset="0"/>
              </a:rPr>
              <a:t>бледно красный, то есть розовый, </a:t>
            </a:r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ru-RU" sz="200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2000">
                <a:solidFill>
                  <a:srgbClr val="0000FF"/>
                </a:solidFill>
                <a:latin typeface="Comic Sans MS" pitchFamily="66" charset="0"/>
              </a:rPr>
              <a:t>а из синего – голубой и т.д.</a:t>
            </a:r>
          </a:p>
          <a:p>
            <a:r>
              <a:rPr lang="ru-RU" sz="2000">
                <a:solidFill>
                  <a:srgbClr val="0000FF"/>
                </a:solidFill>
                <a:latin typeface="Comic Sans MS" pitchFamily="66" charset="0"/>
              </a:rPr>
              <a:t>Можно добавлять в краски белила </a:t>
            </a:r>
          </a:p>
          <a:p>
            <a:r>
              <a:rPr lang="ru-RU" sz="2000">
                <a:solidFill>
                  <a:srgbClr val="0000FF"/>
                </a:solidFill>
                <a:latin typeface="Comic Sans MS" pitchFamily="66" charset="0"/>
              </a:rPr>
              <a:t>(т.е. белую краску). </a:t>
            </a:r>
          </a:p>
          <a:p>
            <a:r>
              <a:rPr lang="ru-RU" sz="2000">
                <a:solidFill>
                  <a:srgbClr val="0000FF"/>
                </a:solidFill>
                <a:latin typeface="Comic Sans MS" pitchFamily="66" charset="0"/>
              </a:rPr>
              <a:t>Данное свойство по изменению</a:t>
            </a:r>
          </a:p>
          <a:p>
            <a:r>
              <a:rPr lang="ru-RU" sz="2000">
                <a:solidFill>
                  <a:srgbClr val="0000FF"/>
                </a:solidFill>
                <a:latin typeface="Comic Sans MS" pitchFamily="66" charset="0"/>
              </a:rPr>
              <a:t> цвета называется 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светлотой.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914400" y="4191000"/>
            <a:ext cx="7924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8000"/>
                </a:solidFill>
                <a:latin typeface="Comic Sans MS" pitchFamily="66" charset="0"/>
              </a:rPr>
              <a:t>Добавление черной или серой краски к трем основным</a:t>
            </a:r>
            <a:r>
              <a:rPr lang="en-US" sz="240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2400">
                <a:solidFill>
                  <a:srgbClr val="008000"/>
                </a:solidFill>
                <a:latin typeface="Comic Sans MS" pitchFamily="66" charset="0"/>
              </a:rPr>
              <a:t>приведет к изменению цвета от просветленно-нежных до сумрачно-тревожных тонов и к проявлению другого свойства</a:t>
            </a:r>
            <a:r>
              <a:rPr lang="ru-RU" sz="2000">
                <a:solidFill>
                  <a:srgbClr val="008000"/>
                </a:solidFill>
                <a:latin typeface="Comic Sans MS" pitchFamily="66" charset="0"/>
              </a:rPr>
              <a:t> – 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насыщенности цвета.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609600"/>
            <a:ext cx="6338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Теплые</a:t>
            </a:r>
            <a:r>
              <a:rPr lang="ru-RU" sz="3600" b="1">
                <a:latin typeface="Comic Sans MS" pitchFamily="66" charset="0"/>
              </a:rPr>
              <a:t> </a:t>
            </a:r>
            <a:r>
              <a:rPr lang="ru-RU" sz="3600" b="1">
                <a:solidFill>
                  <a:srgbClr val="009900"/>
                </a:solidFill>
                <a:latin typeface="Comic Sans MS" pitchFamily="66" charset="0"/>
              </a:rPr>
              <a:t>и</a:t>
            </a:r>
            <a:r>
              <a:rPr lang="ru-RU" sz="3600" b="1">
                <a:latin typeface="Comic Sans MS" pitchFamily="66" charset="0"/>
              </a:rPr>
              <a:t> </a:t>
            </a:r>
            <a:r>
              <a:rPr lang="ru-RU" sz="3600" b="1">
                <a:solidFill>
                  <a:srgbClr val="0000FF"/>
                </a:solidFill>
                <a:latin typeface="Comic Sans MS" pitchFamily="66" charset="0"/>
              </a:rPr>
              <a:t>холодные</a:t>
            </a:r>
            <a:r>
              <a:rPr lang="ru-RU" sz="3600" b="1">
                <a:latin typeface="Comic Sans MS" pitchFamily="66" charset="0"/>
              </a:rPr>
              <a:t> </a:t>
            </a:r>
            <a:r>
              <a:rPr lang="ru-RU" sz="3600" b="1">
                <a:solidFill>
                  <a:srgbClr val="009900"/>
                </a:solidFill>
                <a:latin typeface="Comic Sans MS" pitchFamily="66" charset="0"/>
              </a:rPr>
              <a:t>цвета</a:t>
            </a: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676400"/>
            <a:ext cx="282416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3708400" y="5038725"/>
            <a:ext cx="4178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9900"/>
                </a:solidFill>
                <a:latin typeface="Comic Sans MS" pitchFamily="66" charset="0"/>
              </a:rPr>
              <a:t>Зеленый цвет может быть</a:t>
            </a:r>
          </a:p>
          <a:p>
            <a:r>
              <a:rPr lang="ru-RU" sz="2400" b="1">
                <a:solidFill>
                  <a:srgbClr val="009900"/>
                </a:solidFill>
                <a:latin typeface="Comic Sans MS" pitchFamily="66" charset="0"/>
              </a:rPr>
              <a:t> и теплым и холодным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4191000" y="22860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Теплые цвета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4419600" y="34290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Comic Sans MS" pitchFamily="66" charset="0"/>
              </a:rPr>
              <a:t>Холодные цвета</a:t>
            </a:r>
          </a:p>
        </p:txBody>
      </p:sp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533400"/>
            <a:ext cx="15446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7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8001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Нарисуем  </a:t>
            </a:r>
          </a:p>
          <a:p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 небе радугу  </a:t>
            </a:r>
          </a:p>
        </p:txBody>
      </p:sp>
      <p:pic>
        <p:nvPicPr>
          <p:cNvPr id="21507" name="Picture 7" descr="radu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320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79450" y="539750"/>
            <a:ext cx="785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  <a:latin typeface="Comic Sans MS" pitchFamily="66" charset="0"/>
              </a:rPr>
              <a:t>Последовательность расположения цветов радуги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524000"/>
            <a:ext cx="27717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428625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5181600" y="4953000"/>
            <a:ext cx="2295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>
                <a:solidFill>
                  <a:srgbClr val="0000FF"/>
                </a:solidFill>
              </a:rPr>
              <a:t>Александр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ru-RU" b="1">
                <a:solidFill>
                  <a:srgbClr val="0000FF"/>
                </a:solidFill>
              </a:rPr>
              <a:t>Зайцев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         «Радуга»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057400"/>
            <a:ext cx="49530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124200"/>
            <a:ext cx="20002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14400" y="381000"/>
            <a:ext cx="7162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Comic Sans MS" pitchFamily="66" charset="0"/>
              </a:rPr>
              <a:t>Кроме того, существуют ещё три нейтральных цвета:</a:t>
            </a: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белый, серый и чёрный.</a:t>
            </a:r>
            <a:r>
              <a:rPr lang="ru-RU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09600" y="3810000"/>
            <a:ext cx="5257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9900"/>
                </a:solidFill>
                <a:latin typeface="Comic Sans MS" pitchFamily="66" charset="0"/>
              </a:rPr>
              <a:t>Эти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нейтральные цвета</a:t>
            </a:r>
          </a:p>
          <a:p>
            <a:r>
              <a:rPr lang="ru-RU" sz="2800" b="1" dirty="0" smtClean="0">
                <a:solidFill>
                  <a:srgbClr val="009900"/>
                </a:solidFill>
                <a:latin typeface="Comic Sans MS" pitchFamily="66" charset="0"/>
              </a:rPr>
              <a:t>усиливают </a:t>
            </a:r>
            <a:r>
              <a:rPr lang="ru-RU" sz="2800" b="1" dirty="0">
                <a:solidFill>
                  <a:srgbClr val="009900"/>
                </a:solidFill>
                <a:latin typeface="Comic Sans MS" pitchFamily="66" charset="0"/>
              </a:rPr>
              <a:t>основные, </a:t>
            </a:r>
          </a:p>
          <a:p>
            <a:r>
              <a:rPr lang="ru-RU" sz="2800" b="1" dirty="0">
                <a:solidFill>
                  <a:srgbClr val="009900"/>
                </a:solidFill>
                <a:latin typeface="Comic Sans MS" pitchFamily="66" charset="0"/>
              </a:rPr>
              <a:t>то есть белый лебедь </a:t>
            </a:r>
          </a:p>
          <a:p>
            <a:r>
              <a:rPr lang="ru-RU" sz="2800" b="1" dirty="0">
                <a:solidFill>
                  <a:srgbClr val="009900"/>
                </a:solidFill>
                <a:latin typeface="Comic Sans MS" pitchFamily="66" charset="0"/>
              </a:rPr>
              <a:t>на чёрном фоне будет </a:t>
            </a:r>
          </a:p>
          <a:p>
            <a:r>
              <a:rPr lang="ru-RU" sz="2800" b="1" dirty="0">
                <a:solidFill>
                  <a:srgbClr val="009900"/>
                </a:solidFill>
                <a:latin typeface="Comic Sans MS" pitchFamily="66" charset="0"/>
              </a:rPr>
              <a:t>ещё белее.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 descr="E:\фоны ИЗО\f69ef0c19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162300"/>
            <a:ext cx="3524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428728" y="96974"/>
            <a:ext cx="713424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sz="5400" b="1" dirty="0" smtClean="0">
                <a:solidFill>
                  <a:srgbClr val="0000FF"/>
                </a:solidFill>
                <a:latin typeface="Comic Sans MS" pitchFamily="66" charset="0"/>
              </a:rPr>
              <a:t>«Ум ребёнка – на            кончиках  его  пальцев »</a:t>
            </a:r>
            <a:endParaRPr lang="ru-RU" sz="5400" b="1" dirty="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85800" y="-1081533"/>
            <a:ext cx="8458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                         </a:t>
            </a:r>
          </a:p>
          <a:p>
            <a:pPr algn="l"/>
            <a:endParaRPr lang="ru-RU" sz="2400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r>
              <a:rPr lang="ru-RU" sz="2400" b="1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      </a:t>
            </a:r>
          </a:p>
          <a:p>
            <a:pPr algn="l"/>
            <a:endParaRPr lang="ru-RU" sz="2400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400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     В. И. Сухомлинский</a:t>
            </a:r>
            <a:endParaRPr lang="ru-RU" sz="24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152400" y="4965182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E:\фоны ИЗО\f69ef0c19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 descr="E:\ИЗО ЛЮСЯ\5400dabf0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253523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57749"/>
            <a:ext cx="82868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Рисование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-является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 одним из важнейших средств познания мира и развитие знаний эстетического восприятия, так как оно связано с самостоятельной, практической и творческой деятельностью ребенка.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 descr="E:\фоны ИЗО\f69ef0c19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5429264"/>
            <a:ext cx="185735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152400" y="4965182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917864"/>
            <a:ext cx="268022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3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3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3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3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3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3" y="142551"/>
            <a:ext cx="814393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Развивать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у детей эстетические чувства формы, цвета,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ритма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, композиции, пропорции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Учить детей видеть и понимать прекрасное в жизни и в искусстве.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Воспитывать интерес к изобразительной деятельности.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Формировать у детей знания умение и навыки в области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изобразительнойдеятельности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развивать у них творческую активность, желание рисовать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Учить детей использовать в рисовании разнообразные материалы и технику (графитный карандаш, цветные карандаши, фломастеры, гуашь, акварель,  цветные восковые мелки  и др.), разные способы создания изображения, соединения в одном рисунке разных материалов с целью получения выразительного образа.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Воспитывать у детей умение работать индивидуально и создавать коллективные композиции, развивать эмоционально положительные эмоции на предложение нарисовать.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 descr="E:\фоны ИЗО\f69ef0c19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162300"/>
            <a:ext cx="3524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09600" y="304800"/>
            <a:ext cx="795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Ежедневно ребенок открывает для себя новое в окружающем его мире.</a:t>
            </a:r>
            <a:r>
              <a:rPr lang="ru-RU" sz="2400" b="1" dirty="0"/>
              <a:t> 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85800" y="1134458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 b="1" dirty="0">
                <a:solidFill>
                  <a:srgbClr val="009900"/>
                </a:solidFill>
                <a:latin typeface="Comic Sans MS" pitchFamily="66" charset="0"/>
              </a:rPr>
              <a:t>Все, что увидел, что взволновало его, </a:t>
            </a:r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ребёнок отражает </a:t>
            </a:r>
            <a:r>
              <a:rPr lang="ru-RU" sz="2400" b="1" dirty="0">
                <a:solidFill>
                  <a:srgbClr val="009900"/>
                </a:solidFill>
                <a:latin typeface="Comic Sans MS" pitchFamily="66" charset="0"/>
              </a:rPr>
              <a:t>в игре, речи, рисовании... </a:t>
            </a:r>
          </a:p>
          <a:p>
            <a:pPr algn="l"/>
            <a:r>
              <a:rPr lang="ru-RU" sz="2400" b="1" dirty="0">
                <a:solidFill>
                  <a:srgbClr val="009900"/>
                </a:solidFill>
                <a:latin typeface="Comic Sans MS" pitchFamily="66" charset="0"/>
              </a:rPr>
              <a:t>Он берет карандаш и на листе бумаги пытается показать увиденное. 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533400" y="2667000"/>
            <a:ext cx="81549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Одним из самых значимых и объективных свойств </a:t>
            </a:r>
          </a:p>
          <a:p>
            <a:pPr algn="l"/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окружающей  действительности </a:t>
            </a:r>
          </a:p>
          <a:p>
            <a:pPr algn="l"/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для ребенка является цвет.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152400" y="4180354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FF3300"/>
                </a:solidFill>
                <a:latin typeface="Comic Sans MS" pitchFamily="66" charset="0"/>
              </a:rPr>
              <a:t>Изобразительная практика обогащает восприятие цвета, превращая его в мощное                                   художественное </a:t>
            </a:r>
            <a:endParaRPr lang="ru-RU" sz="24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FF3300"/>
                </a:solidFill>
                <a:latin typeface="Comic Sans MS" pitchFamily="66" charset="0"/>
              </a:rPr>
              <a:t>средство </a:t>
            </a:r>
            <a:r>
              <a:rPr lang="ru-RU" sz="2400" b="1" dirty="0">
                <a:solidFill>
                  <a:srgbClr val="FF3300"/>
                </a:solidFill>
                <a:latin typeface="Comic Sans MS" pitchFamily="66" charset="0"/>
              </a:rPr>
              <a:t>познания жизни.</a:t>
            </a:r>
            <a:r>
              <a:rPr lang="ru-RU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E:\фоны ИЗО\f69ef0c19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-20637" y="180549"/>
            <a:ext cx="89503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23875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Цвет и его сочетания имеют огромную силу эмоционального, </a:t>
            </a:r>
          </a:p>
          <a:p>
            <a:pPr indent="523875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эстетического воздействия, раскрывающего детям  </a:t>
            </a:r>
          </a:p>
          <a:p>
            <a:pPr indent="523875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законы красоты окружающего мира.</a:t>
            </a:r>
          </a:p>
          <a:p>
            <a:pPr indent="523875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Цвет 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воздействует на эмоциональную сферу ребенка,</a:t>
            </a:r>
          </a:p>
          <a:p>
            <a:pPr indent="523875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участвует 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в процессе художественной деятельности, </a:t>
            </a:r>
          </a:p>
          <a:p>
            <a:pPr indent="523875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формирует художественный вкус. </a:t>
            </a:r>
          </a:p>
          <a:p>
            <a:pPr indent="523875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В связи с этим чувство красоты цвета и вообще вкус к цвету </a:t>
            </a:r>
          </a:p>
          <a:p>
            <a:pPr indent="523875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можно и необходимо воспитывать. </a:t>
            </a:r>
          </a:p>
          <a:p>
            <a:pPr indent="523875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Ребенок воспринимает цвет </a:t>
            </a: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непосредственно, увлеченно и</a:t>
            </a:r>
          </a:p>
          <a:p>
            <a:pPr indent="523875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искренне.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indent="523875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Это очень ценное качество, которое надо поддерживать, </a:t>
            </a:r>
          </a:p>
          <a:p>
            <a:pPr indent="523875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развивать в процессе обучения, т. к. оно является условием</a:t>
            </a:r>
          </a:p>
          <a:p>
            <a:pPr indent="523875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развития  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художественного восприятия цвета у дошкольника</a:t>
            </a:r>
            <a:r>
              <a:rPr lang="ru-RU" sz="2000" b="1" dirty="0">
                <a:latin typeface="Comic Sans MS" pitchFamily="66" charset="0"/>
              </a:rPr>
              <a:t> </a:t>
            </a:r>
          </a:p>
        </p:txBody>
      </p:sp>
      <p:pic>
        <p:nvPicPr>
          <p:cNvPr id="4100" name="Рисунок 4" descr="E:\ИЗО ЛЮСЯ\5400dabf0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253523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Цветоведение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" y="1539875"/>
            <a:ext cx="8480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Наука об изучении цвета называется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цветоведением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Цветоведение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должен знать каждый художник, </a:t>
            </a:r>
          </a:p>
          <a:p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иначе он не сможет нарисовать хорошую картину.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914400" y="5029200"/>
            <a:ext cx="7019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Основных чистых  истых цветов всего три. </a:t>
            </a:r>
          </a:p>
          <a:p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Остальные цвета называются</a:t>
            </a:r>
            <a:r>
              <a:rPr lang="ru-RU" sz="2400" b="1" dirty="0">
                <a:solidFill>
                  <a:srgbClr val="009900"/>
                </a:solidFill>
                <a:latin typeface="Comic Sans MS" pitchFamily="66" charset="0"/>
              </a:rPr>
              <a:t> </a:t>
            </a:r>
          </a:p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производными, или составными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371600" y="4708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pic>
        <p:nvPicPr>
          <p:cNvPr id="16390" name="Picture 8" descr="ebbb9c9d9a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155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609600" y="2667000"/>
            <a:ext cx="7932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Красный, синий и жёлтый цвет</a:t>
            </a: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9900"/>
                </a:solidFill>
                <a:latin typeface="Comic Sans MS" pitchFamily="66" charset="0"/>
              </a:rPr>
              <a:t>нельзя получить, </a:t>
            </a:r>
          </a:p>
          <a:p>
            <a:r>
              <a:rPr lang="ru-RU" sz="2400" b="1" dirty="0">
                <a:solidFill>
                  <a:srgbClr val="009900"/>
                </a:solidFill>
                <a:latin typeface="Comic Sans MS" pitchFamily="66" charset="0"/>
              </a:rPr>
              <a:t>смешивая другие, </a:t>
            </a:r>
          </a:p>
          <a:p>
            <a:r>
              <a:rPr lang="ru-RU" sz="2400" b="1" dirty="0">
                <a:solidFill>
                  <a:srgbClr val="009900"/>
                </a:solidFill>
                <a:latin typeface="Comic Sans MS" pitchFamily="66" charset="0"/>
              </a:rPr>
              <a:t>потому их и называют</a:t>
            </a:r>
            <a:r>
              <a:rPr lang="ru-RU" sz="2400" b="1" dirty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основными цветами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392" name="Рисунок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962400"/>
            <a:ext cx="4648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447800" y="304800"/>
            <a:ext cx="6016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3300"/>
                </a:solidFill>
                <a:latin typeface="Comic Sans MS" pitchFamily="66" charset="0"/>
              </a:rPr>
              <a:t>Три главных цвета</a:t>
            </a:r>
          </a:p>
        </p:txBody>
      </p:sp>
      <p:sp>
        <p:nvSpPr>
          <p:cNvPr id="17411" name="Овал 3"/>
          <p:cNvSpPr>
            <a:spLocks noChangeArrowheads="1"/>
          </p:cNvSpPr>
          <p:nvPr/>
        </p:nvSpPr>
        <p:spPr bwMode="auto">
          <a:xfrm>
            <a:off x="914400" y="1371600"/>
            <a:ext cx="1214438" cy="1214438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14400" y="2971800"/>
            <a:ext cx="1214438" cy="12144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90600" y="4495800"/>
            <a:ext cx="1214438" cy="1214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2514600" y="3276600"/>
            <a:ext cx="2516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9900"/>
                </a:solidFill>
                <a:latin typeface="Comic Sans MS" pitchFamily="66" charset="0"/>
              </a:rPr>
              <a:t>Желтый цвет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2590800" y="1752600"/>
            <a:ext cx="234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Comic Sans MS" pitchFamily="66" charset="0"/>
              </a:rPr>
              <a:t>Синий цвет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2514600" y="4800600"/>
            <a:ext cx="2606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3300"/>
                </a:solidFill>
                <a:latin typeface="Comic Sans MS" pitchFamily="66" charset="0"/>
              </a:rPr>
              <a:t>Красный цвет</a:t>
            </a:r>
          </a:p>
        </p:txBody>
      </p:sp>
      <p:pic>
        <p:nvPicPr>
          <p:cNvPr id="17417" name="Picture 13" descr="7100408bb1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85800"/>
            <a:ext cx="365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85800" y="457200"/>
            <a:ext cx="7848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Смешивая основные цвета, </a:t>
            </a:r>
          </a:p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мы получаем новые, </a:t>
            </a:r>
          </a:p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которые называются составными</a:t>
            </a:r>
          </a:p>
        </p:txBody>
      </p:sp>
      <p:pic>
        <p:nvPicPr>
          <p:cNvPr id="18435" name="Рисунок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209800"/>
            <a:ext cx="70104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558</Words>
  <Application>Microsoft Office PowerPoint</Application>
  <PresentationFormat>Экран (4:3)</PresentationFormat>
  <Paragraphs>106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цвета в детском изобразительном творчестве на  познавательное  развитие детей.»</dc:title>
  <dc:creator>Южаков</dc:creator>
  <cp:lastModifiedBy>Южаков</cp:lastModifiedBy>
  <cp:revision>29</cp:revision>
  <dcterms:created xsi:type="dcterms:W3CDTF">2012-03-17T13:31:49Z</dcterms:created>
  <dcterms:modified xsi:type="dcterms:W3CDTF">2012-03-18T14:52:06Z</dcterms:modified>
</cp:coreProperties>
</file>