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60" r:id="rId4"/>
    <p:sldId id="261" r:id="rId5"/>
    <p:sldId id="257" r:id="rId6"/>
    <p:sldId id="258" r:id="rId7"/>
    <p:sldId id="267" r:id="rId8"/>
    <p:sldId id="259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10" autoAdjust="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rodnischok.ru/images/dod50.png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520623" cy="604867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Активизация познавательно-исследовательской деятельности ребенка через организацию детского экспериментирования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Подготовила: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Мизеркова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О.Ю. воспитатель МДОУ № 114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dod50">
            <a:hlinkClick r:id="rId2" tgtFrame="&quot;_blank&quot;" tooltip="&quot;dod50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85724"/>
            <a:ext cx="2814568" cy="298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482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32530"/>
            <a:ext cx="3429000" cy="2057400"/>
          </a:xfrm>
        </p:spPr>
        <p:txBody>
          <a:bodyPr/>
          <a:lstStyle/>
          <a:p>
            <a:r>
              <a:rPr lang="ru-RU" dirty="0"/>
              <a:t>Живая природа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Растения</a:t>
            </a:r>
          </a:p>
          <a:p>
            <a:r>
              <a:rPr lang="ru-RU" sz="5400" b="1" dirty="0" smtClean="0">
                <a:solidFill>
                  <a:srgbClr val="7030A0"/>
                </a:solidFill>
              </a:rPr>
              <a:t>Животные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http://dovosp.ru/insertfiles/images/articles/for_teachers/cognitive%20and%20language%20development/perspektivnoye_planirovaniye_opytno_issledovatelskoy_deyatelnosti_v_dou/planirovanie_ed/image005.pn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2871" r="287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47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332656"/>
            <a:ext cx="3429000" cy="2057400"/>
          </a:xfrm>
        </p:spPr>
        <p:txBody>
          <a:bodyPr/>
          <a:lstStyle/>
          <a:p>
            <a:r>
              <a:rPr lang="ru-RU" dirty="0"/>
              <a:t>Физические явления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64088" y="2348880"/>
            <a:ext cx="3429000" cy="192024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Цвет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Звук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Теплота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Электричество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Магнит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Свет</a:t>
            </a:r>
          </a:p>
          <a:p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dovosp.ru/insertfiles/images/articles/for_teachers/cognitive%20and%20language%20development/perspektivnoye_planirovaniye_opytno_issledovatelskoy_deyatelnosti_v_dou/planirovanie_ed/image002.pn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9867" r="986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348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0"/>
            <a:ext cx="3429000" cy="2057400"/>
          </a:xfrm>
        </p:spPr>
        <p:txBody>
          <a:bodyPr>
            <a:normAutofit/>
          </a:bodyPr>
          <a:lstStyle/>
          <a:p>
            <a:r>
              <a:rPr lang="ru-RU" sz="4000" dirty="0"/>
              <a:t>Человек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Органы чувств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dovosp.ru/insertfiles/images/articles/for_teachers/cognitive%20and%20language%20development/perspektivnoye_planirovaniye_opytno_issledovatelskoy_deyatelnosti_v_dou/planirovanie_ed/image008.pn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5447" b="5447"/>
          <a:stretch>
            <a:fillRect/>
          </a:stretch>
        </p:blipFill>
        <p:spPr bwMode="auto">
          <a:xfrm>
            <a:off x="684213" y="1196975"/>
            <a:ext cx="4205287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667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188640"/>
            <a:ext cx="3429000" cy="2057400"/>
          </a:xfrm>
        </p:spPr>
        <p:txBody>
          <a:bodyPr/>
          <a:lstStyle/>
          <a:p>
            <a:r>
              <a:rPr lang="ru-RU" dirty="0"/>
              <a:t>Рукотворный мир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580112" y="2060848"/>
            <a:ext cx="3429000" cy="192024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Бумага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Ткань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Резина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Стекло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Металл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Древесина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dovosp.ru/insertfiles/images/articles/for_teachers/cognitive%20and%20language%20development/perspektivnoye_planirovaniye_opytno_issledovatelskoy_deyatelnosti_v_dou/planirovanie_ed/image009.pn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6189" r="618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324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1152128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7030A0"/>
                </a:solidFill>
              </a:rPr>
              <a:t>Примерная </a:t>
            </a:r>
            <a:r>
              <a:rPr lang="ru-RU" sz="3200" dirty="0">
                <a:solidFill>
                  <a:srgbClr val="7030A0"/>
                </a:solidFill>
              </a:rPr>
              <a:t>структура </a:t>
            </a:r>
            <a:r>
              <a:rPr lang="ru-RU" sz="3200" dirty="0" smtClean="0">
                <a:solidFill>
                  <a:srgbClr val="7030A0"/>
                </a:solidFill>
              </a:rPr>
              <a:t>НОД</a:t>
            </a:r>
            <a:r>
              <a:rPr lang="ru-RU" sz="3200" dirty="0">
                <a:solidFill>
                  <a:srgbClr val="7030A0"/>
                </a:solidFill>
              </a:rPr>
              <a:t>  - экспериментирования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Постановка исследовательской задачи в виде того или иного варианта проблемной ситуации.</a:t>
            </a:r>
          </a:p>
          <a:p>
            <a:pPr lvl="0"/>
            <a:r>
              <a:rPr lang="ru-RU" dirty="0"/>
              <a:t>Уточнение правил безопасности жизнедеятельности в ходе осуществления экспериментирования.</a:t>
            </a:r>
          </a:p>
          <a:p>
            <a:pPr lvl="0"/>
            <a:r>
              <a:rPr lang="ru-RU" dirty="0"/>
              <a:t> Уточнение плана исследования.</a:t>
            </a:r>
          </a:p>
          <a:p>
            <a:pPr lvl="0"/>
            <a:r>
              <a:rPr lang="ru-RU" dirty="0"/>
              <a:t>Выбор оборудования, самостоятельное его размещение детьми в зоне исследования.</a:t>
            </a:r>
          </a:p>
          <a:p>
            <a:pPr lvl="0"/>
            <a:r>
              <a:rPr lang="ru-RU" dirty="0"/>
              <a:t>Распределение детей на подгруппы, выбор ведущих, помогающих организовать сверстников, комментирующих ход и результаты совместной деятельности детей в группах.</a:t>
            </a:r>
          </a:p>
          <a:p>
            <a:pPr lvl="0"/>
            <a:r>
              <a:rPr lang="ru-RU" dirty="0"/>
              <a:t>Анализ и обобщение полученных детьми результатов экспериментирования.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57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Содержание </a:t>
            </a:r>
            <a:r>
              <a:rPr lang="ru-RU" sz="3200" dirty="0" smtClean="0">
                <a:solidFill>
                  <a:srgbClr val="7030A0"/>
                </a:solidFill>
              </a:rPr>
              <a:t>центров </a:t>
            </a:r>
            <a:r>
              <a:rPr lang="ru-RU" sz="3200" dirty="0">
                <a:solidFill>
                  <a:srgbClr val="7030A0"/>
                </a:solidFill>
              </a:rPr>
              <a:t>экспериментальной </a:t>
            </a:r>
            <a:r>
              <a:rPr lang="ru-RU" sz="3200" dirty="0" smtClean="0">
                <a:solidFill>
                  <a:srgbClr val="7030A0"/>
                </a:solidFill>
              </a:rPr>
              <a:t>деятельности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u="sng" dirty="0"/>
              <a:t>Задачи уголка:</a:t>
            </a:r>
            <a:r>
              <a:rPr lang="ru-RU" i="1" dirty="0"/>
              <a:t> </a:t>
            </a:r>
            <a:r>
              <a:rPr lang="ru-RU" dirty="0"/>
              <a:t>развитие первичных естественнонаучных представлений, наблюдательности, любознательности, активности, мыслительных  операций (анализ, сравнение, обобщение, классификация, наблюдение); формирование умений комплексно обследовать предмет. В уголке экспериментальной деятельности (мини-лаборатория, центр науки) должны быть выделены:</a:t>
            </a:r>
            <a:br>
              <a:rPr lang="ru-RU" dirty="0"/>
            </a:br>
            <a:r>
              <a:rPr lang="ru-RU" dirty="0"/>
              <a:t>1) место для постоянной выставки, где размещают музей, различные коллекции. Экспонаты, редкие предметы (раковины, камни, кристаллы, перья и т.п.)</a:t>
            </a:r>
            <a:br>
              <a:rPr lang="ru-RU" dirty="0"/>
            </a:br>
            <a:r>
              <a:rPr lang="ru-RU" dirty="0"/>
              <a:t>2) место для приборов</a:t>
            </a:r>
            <a:br>
              <a:rPr lang="ru-RU" dirty="0"/>
            </a:br>
            <a:r>
              <a:rPr lang="ru-RU" dirty="0"/>
              <a:t>Место для хранения материалов (природного, "бросового")</a:t>
            </a:r>
            <a:br>
              <a:rPr lang="ru-RU" dirty="0"/>
            </a:br>
            <a:r>
              <a:rPr lang="ru-RU" dirty="0"/>
              <a:t>3) место для проведения опытов</a:t>
            </a:r>
            <a:br>
              <a:rPr lang="ru-RU" dirty="0"/>
            </a:br>
            <a:r>
              <a:rPr lang="ru-RU" dirty="0"/>
              <a:t>4) место для неструктурированных материалов (песок, вода, опилки, стружка, пенопласт и др.)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6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Структура детского экспериментирования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7488832" cy="54006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3300" b="1" i="1" dirty="0" smtClean="0"/>
              <a:t>Цель</a:t>
            </a:r>
            <a:r>
              <a:rPr lang="ru-RU" sz="3300" b="1" i="1" dirty="0"/>
              <a:t>:</a:t>
            </a:r>
            <a:r>
              <a:rPr lang="ru-RU" sz="3300" dirty="0"/>
              <a:t> развитие умений ребенка взаимодействовать с исследуемыми объектами в "лабораторных" условиях как средствами познания окружающего мира</a:t>
            </a:r>
          </a:p>
          <a:p>
            <a:pPr lvl="0"/>
            <a:r>
              <a:rPr lang="ru-RU" sz="3300" b="1" i="1" dirty="0"/>
              <a:t>Задачи:</a:t>
            </a:r>
            <a:r>
              <a:rPr lang="ru-RU" sz="3300" b="1" dirty="0"/>
              <a:t> </a:t>
            </a:r>
            <a:r>
              <a:rPr lang="ru-RU" sz="3300" dirty="0"/>
              <a:t>1) развитие мыслительных процессов; 2) развитие мыслительных операций; 3) освоение методов познания; 4) развитие причинно-следственных связей и отношений</a:t>
            </a:r>
          </a:p>
          <a:p>
            <a:pPr lvl="0"/>
            <a:r>
              <a:rPr lang="ru-RU" sz="3300" b="1" i="1" dirty="0"/>
              <a:t>Содержание:</a:t>
            </a:r>
            <a:r>
              <a:rPr lang="ru-RU" sz="3300" dirty="0"/>
              <a:t> информация об объектах и явлениях, предметах</a:t>
            </a:r>
          </a:p>
          <a:p>
            <a:pPr lvl="0"/>
            <a:r>
              <a:rPr lang="ru-RU" sz="3300" b="1" dirty="0"/>
              <a:t>Мотив: </a:t>
            </a:r>
            <a:r>
              <a:rPr lang="ru-RU" sz="3300" dirty="0"/>
              <a:t>познавательные потребности, познавательный интерес, в основе которых лежит ориентировочный рефлекс "Что это?", "Что такое?" В старшем дошкольном возрасте познавательный интерес имеет направленность: "Узнать - научиться - познать"</a:t>
            </a:r>
          </a:p>
          <a:p>
            <a:pPr lvl="0"/>
            <a:r>
              <a:rPr lang="ru-RU" sz="3300" b="1" i="1" dirty="0"/>
              <a:t>Средства:</a:t>
            </a:r>
            <a:r>
              <a:rPr lang="ru-RU" sz="3300" dirty="0"/>
              <a:t> язык, речь, поисковые действия</a:t>
            </a:r>
          </a:p>
          <a:p>
            <a:pPr lvl="0"/>
            <a:r>
              <a:rPr lang="ru-RU" sz="3300" b="1" i="1" dirty="0"/>
              <a:t>Формы:</a:t>
            </a:r>
            <a:r>
              <a:rPr lang="ru-RU" sz="3300" dirty="0"/>
              <a:t> элементарно-поисковая деятельность, опыты, эксперименты</a:t>
            </a:r>
          </a:p>
          <a:p>
            <a:pPr lvl="0"/>
            <a:r>
              <a:rPr lang="ru-RU" sz="3300" b="1" i="1" dirty="0"/>
              <a:t>Условия:</a:t>
            </a:r>
            <a:r>
              <a:rPr lang="ru-RU" sz="3300" b="1" dirty="0"/>
              <a:t> </a:t>
            </a:r>
            <a:r>
              <a:rPr lang="ru-RU" sz="3300" dirty="0"/>
              <a:t>постепенное усложнение, организация условий для самостоятельной и учебной деятельности, использование проблемных, ситуаций</a:t>
            </a:r>
          </a:p>
          <a:p>
            <a:pPr lvl="0"/>
            <a:r>
              <a:rPr lang="ru-RU" sz="3300" b="1" i="1" dirty="0"/>
              <a:t>Результат:</a:t>
            </a:r>
            <a:r>
              <a:rPr lang="ru-RU" sz="3300" dirty="0"/>
              <a:t> опыт самостоятельной деятельности, исследовательской работы, новые знания и умения, составляющие целый спектр психических новообразований.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85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9679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Основное оборудование мини-лаборатории:</a:t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fontAlgn="base"/>
            <a:r>
              <a:rPr lang="ru-RU" dirty="0"/>
              <a:t>приборы-«помощники»: лабораторная посуда, весы, объекты живой и неживой природы, емкости для игр с водой разных объемов и форм;</a:t>
            </a:r>
          </a:p>
          <a:p>
            <a:pPr lvl="0" fontAlgn="base"/>
            <a:r>
              <a:rPr lang="ru-RU" dirty="0"/>
              <a:t>природный материал: камешки, глина, песок, ракушки, птичьи перья, спил и листья деревьев, мох, семена и т. д.;</a:t>
            </a:r>
          </a:p>
          <a:p>
            <a:pPr lvl="0" fontAlgn="base"/>
            <a:r>
              <a:rPr lang="ru-RU" dirty="0"/>
              <a:t>утилизированный материал: проволока, кусочки кожи, меха, ткани, пробки;</a:t>
            </a:r>
          </a:p>
          <a:p>
            <a:pPr lvl="0" fontAlgn="base"/>
            <a:r>
              <a:rPr lang="ru-RU" dirty="0"/>
              <a:t>разные виды бумаги;</a:t>
            </a:r>
          </a:p>
          <a:p>
            <a:pPr lvl="0" fontAlgn="base"/>
            <a:r>
              <a:rPr lang="ru-RU" dirty="0"/>
              <a:t>красители: гуашь, акварельные краски;</a:t>
            </a:r>
          </a:p>
          <a:p>
            <a:pPr lvl="0" fontAlgn="base"/>
            <a:r>
              <a:rPr lang="ru-RU" dirty="0"/>
              <a:t>медицинские материалы: пипетки, колбы, мерные ложки, резиновые груши, шприцы (без игл);</a:t>
            </a:r>
          </a:p>
          <a:p>
            <a:pPr lvl="0" fontAlgn="base"/>
            <a:r>
              <a:rPr lang="ru-RU" dirty="0"/>
              <a:t>прочие материалы: зеркала, воздушные шары, масло, мука, соль, сахар, цветные и прозрачные стекла, </a:t>
            </a:r>
            <a:r>
              <a:rPr lang="ru-RU" dirty="0" err="1" smtClean="0"/>
              <a:t>сито,свечи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5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239000" cy="114300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7030A0"/>
                </a:solidFill>
              </a:rPr>
              <a:t>Детское экспериментирование в условиях ДОУ:</a:t>
            </a:r>
            <a:br>
              <a:rPr lang="ru-RU" sz="2000" dirty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7488832" cy="5616624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600" dirty="0"/>
              <a:t>Одно из направлений детской экспериментальной деятельности, которое </a:t>
            </a:r>
            <a:r>
              <a:rPr lang="ru-RU" sz="1600" dirty="0" smtClean="0"/>
              <a:t>активно используется, </a:t>
            </a:r>
            <a:r>
              <a:rPr lang="ru-RU" sz="1600" dirty="0"/>
              <a:t>— опыты. Они проводятся как на </a:t>
            </a:r>
            <a:r>
              <a:rPr lang="ru-RU" sz="1600" dirty="0" smtClean="0"/>
              <a:t>НОД, </a:t>
            </a:r>
            <a:r>
              <a:rPr lang="ru-RU" sz="1600" dirty="0"/>
              <a:t>так и в свободной самостоятельной и совместной с воспитателем деятельности. Опыт — это наблюдение за явлениями природы, которое производится в специально организованных условиях.</a:t>
            </a:r>
          </a:p>
          <a:p>
            <a:pPr marL="0" indent="0" fontAlgn="base">
              <a:buNone/>
            </a:pPr>
            <a:r>
              <a:rPr lang="ru-RU" sz="1600" u="sng" dirty="0"/>
              <a:t>В организации и проведении опытов можно выделить несколько этапов</a:t>
            </a:r>
            <a:r>
              <a:rPr lang="ru-RU" sz="1600" dirty="0"/>
              <a:t>:</a:t>
            </a:r>
          </a:p>
          <a:p>
            <a:pPr lvl="0" fontAlgn="base">
              <a:buFont typeface="Wingdings" pitchFamily="2" charset="2"/>
              <a:buChar char="v"/>
            </a:pPr>
            <a:r>
              <a:rPr lang="ru-RU" sz="1600" dirty="0"/>
              <a:t>Постановка проблемы (задачи).</a:t>
            </a:r>
          </a:p>
          <a:p>
            <a:pPr lvl="0" fontAlgn="base">
              <a:buFont typeface="Wingdings" pitchFamily="2" charset="2"/>
              <a:buChar char="v"/>
            </a:pPr>
            <a:r>
              <a:rPr lang="ru-RU" sz="1600" dirty="0"/>
              <a:t>Поиск путей решения проблемы.</a:t>
            </a:r>
          </a:p>
          <a:p>
            <a:pPr lvl="0" fontAlgn="base">
              <a:buFont typeface="Wingdings" pitchFamily="2" charset="2"/>
              <a:buChar char="v"/>
            </a:pPr>
            <a:r>
              <a:rPr lang="ru-RU" sz="1600" dirty="0"/>
              <a:t>Проведение опытов.</a:t>
            </a:r>
          </a:p>
          <a:p>
            <a:pPr lvl="0" fontAlgn="base">
              <a:buFont typeface="Wingdings" pitchFamily="2" charset="2"/>
              <a:buChar char="v"/>
            </a:pPr>
            <a:r>
              <a:rPr lang="ru-RU" sz="1600" dirty="0"/>
              <a:t>Фиксация наблюдений.</a:t>
            </a:r>
          </a:p>
          <a:p>
            <a:pPr lvl="0" fontAlgn="base">
              <a:buFont typeface="Wingdings" pitchFamily="2" charset="2"/>
              <a:buChar char="v"/>
            </a:pPr>
            <a:r>
              <a:rPr lang="ru-RU" sz="1600" dirty="0"/>
              <a:t>Обсуждение результатов и формулировка выводов.</a:t>
            </a:r>
          </a:p>
          <a:p>
            <a:pPr marL="0" indent="0" fontAlgn="base">
              <a:buNone/>
            </a:pPr>
            <a:r>
              <a:rPr lang="ru-RU" sz="1600" dirty="0"/>
              <a:t>Познавательная задача эксперимента должна быть ясно и четко сформулирована. Ее решение требует анализа, соотнесения известных и неизвестных данных. В ходе опыта дети высказывают свои предположения о </a:t>
            </a:r>
            <a:r>
              <a:rPr lang="ru-RU" sz="1600" dirty="0" smtClean="0"/>
              <a:t>причинах наблюдаемого </a:t>
            </a:r>
            <a:r>
              <a:rPr lang="ru-RU" sz="1600" dirty="0"/>
              <a:t>явления, выбирают способ </a:t>
            </a:r>
            <a:r>
              <a:rPr lang="ru-RU" sz="1600" dirty="0" smtClean="0"/>
              <a:t>решения познавательной </a:t>
            </a:r>
            <a:r>
              <a:rPr lang="ru-RU" sz="1600" dirty="0"/>
              <a:t>задачи. Благодаря опытам у детей </a:t>
            </a:r>
            <a:r>
              <a:rPr lang="ru-RU" sz="1600" dirty="0" smtClean="0"/>
              <a:t>развиваются способности сравнивать, сопоставлять</a:t>
            </a:r>
            <a:r>
              <a:rPr lang="ru-RU" sz="1600" dirty="0"/>
              <a:t>, делать выводы, высказывать свои суждения </a:t>
            </a:r>
            <a:r>
              <a:rPr lang="ru-RU" sz="1600" dirty="0" smtClean="0"/>
              <a:t>и умозаключения</a:t>
            </a:r>
            <a:r>
              <a:rPr lang="ru-RU" sz="1600" dirty="0"/>
              <a:t>. </a:t>
            </a:r>
            <a:r>
              <a:rPr lang="ru-RU" sz="1600" dirty="0" smtClean="0"/>
              <a:t>Огромное значение </a:t>
            </a:r>
            <a:r>
              <a:rPr lang="ru-RU" sz="1600" dirty="0"/>
              <a:t>имеют опыты и для осознания причинно-следственных связей.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3299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56992"/>
            <a:ext cx="7242048" cy="1143000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7030A0"/>
                </a:solidFill>
              </a:rPr>
              <a:t>Спасибо за внимание!</a:t>
            </a:r>
            <a:endParaRPr lang="ru-RU" sz="8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24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Наша задача — помочь детям в проведении этих исследований, сделать их полезными:</a:t>
            </a:r>
            <a:br>
              <a:rPr lang="ru-RU" sz="2400" dirty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ru-RU" sz="3200" dirty="0"/>
              <a:t>при выборе объекта исследования;</a:t>
            </a:r>
          </a:p>
          <a:p>
            <a:pPr lvl="0" fontAlgn="base"/>
            <a:r>
              <a:rPr lang="ru-RU" sz="3200" dirty="0"/>
              <a:t>при поиске метода его изучения;</a:t>
            </a:r>
          </a:p>
          <a:p>
            <a:pPr lvl="0" fontAlgn="base"/>
            <a:r>
              <a:rPr lang="ru-RU" sz="3200" dirty="0"/>
              <a:t>при сборе и обобщении материалов;</a:t>
            </a:r>
          </a:p>
          <a:p>
            <a:pPr lvl="0" fontAlgn="base"/>
            <a:r>
              <a:rPr lang="ru-RU" sz="3200" dirty="0"/>
              <a:t>при доведении полученного продукта до логического завершения — представления результатов, полученных в исследовании.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928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459432"/>
            <a:ext cx="7239000" cy="1647056"/>
          </a:xfrm>
        </p:spPr>
        <p:txBody>
          <a:bodyPr>
            <a:normAutofit/>
          </a:bodyPr>
          <a:lstStyle/>
          <a:p>
            <a:pPr algn="ctr"/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Рекомендации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i="1" dirty="0">
                <a:solidFill>
                  <a:schemeClr val="tx2">
                    <a:lumMod val="75000"/>
                  </a:schemeClr>
                </a:solidFill>
              </a:rPr>
              <a:t>по организации экспериментальной деятельности детей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387879"/>
              </p:ext>
            </p:extLst>
          </p:nvPr>
        </p:nvGraphicFramePr>
        <p:xfrm>
          <a:off x="323528" y="980728"/>
          <a:ext cx="7704856" cy="5616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04856"/>
              </a:tblGrid>
              <a:tr h="256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НУЖНО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843" marR="39843" marT="0" marB="0" anchor="ctr"/>
                </a:tc>
              </a:tr>
              <a:tr h="5360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5" dirty="0">
                          <a:effectLst/>
                        </a:rPr>
                        <a:t>1</a:t>
                      </a:r>
                      <a:r>
                        <a:rPr lang="ru-RU" sz="1800" spc="-5" dirty="0">
                          <a:effectLst/>
                        </a:rPr>
                        <a:t>. Поощрять детскую любознательность и всегда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находить время для отве</a:t>
                      </a:r>
                      <a:r>
                        <a:rPr lang="ru-RU" sz="1800" spc="-10" dirty="0">
                          <a:effectLst/>
                        </a:rPr>
                        <a:t>тов на детское «почему?»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2</a:t>
                      </a:r>
                      <a:r>
                        <a:rPr lang="ru-RU" sz="1800" dirty="0">
                          <a:effectLst/>
                        </a:rPr>
                        <a:t>. Предоставлять ребенку </a:t>
                      </a:r>
                      <a:r>
                        <a:rPr lang="ru-RU" sz="1800" spc="5" dirty="0">
                          <a:effectLst/>
                        </a:rPr>
                        <a:t>условия для действия с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разными вещами, предметами, материалами.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3</a:t>
                      </a:r>
                      <a:r>
                        <a:rPr lang="ru-RU" sz="1800" dirty="0">
                          <a:effectLst/>
                        </a:rPr>
                        <a:t>. Побуждать ребенка к </a:t>
                      </a:r>
                      <a:r>
                        <a:rPr lang="ru-RU" sz="1800" spc="-10" dirty="0">
                          <a:effectLst/>
                        </a:rPr>
                        <a:t>самостоятельному эксперименту при помощи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spc="-15" dirty="0">
                          <a:effectLst/>
                        </a:rPr>
                        <a:t>мотива.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4</a:t>
                      </a:r>
                      <a:r>
                        <a:rPr lang="ru-RU" sz="1800" dirty="0">
                          <a:effectLst/>
                        </a:rPr>
                        <a:t>. В целях безопасности </a:t>
                      </a:r>
                      <a:r>
                        <a:rPr lang="ru-RU" sz="1800" spc="-15" dirty="0">
                          <a:effectLst/>
                        </a:rPr>
                        <a:t>существуют некоторые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запреты на действия де</a:t>
                      </a:r>
                      <a:r>
                        <a:rPr lang="ru-RU" sz="1800" spc="5" dirty="0">
                          <a:effectLst/>
                        </a:rPr>
                        <a:t>тей, объясняйте, почему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этого нельзя делать.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5</a:t>
                      </a:r>
                      <a:r>
                        <a:rPr lang="ru-RU" sz="1800" dirty="0">
                          <a:effectLst/>
                        </a:rPr>
                        <a:t>. Поощряйте ребенка за </a:t>
                      </a:r>
                      <a:r>
                        <a:rPr lang="ru-RU" sz="1800" spc="-10" dirty="0">
                          <a:effectLst/>
                        </a:rPr>
                        <a:t>проявленную самостоя</a:t>
                      </a:r>
                      <a:r>
                        <a:rPr lang="ru-RU" sz="1800" spc="-15" dirty="0">
                          <a:effectLst/>
                        </a:rPr>
                        <a:t>тельность и способность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spc="-10" dirty="0">
                          <a:effectLst/>
                        </a:rPr>
                        <a:t>к исследованию.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spc="-15" dirty="0" smtClean="0">
                          <a:effectLst/>
                        </a:rPr>
                        <a:t>6</a:t>
                      </a:r>
                      <a:r>
                        <a:rPr lang="ru-RU" sz="1800" spc="-15" dirty="0">
                          <a:effectLst/>
                        </a:rPr>
                        <a:t>. Оказывайте необходимую </a:t>
                      </a:r>
                      <a:r>
                        <a:rPr lang="ru-RU" sz="1800" spc="-5" dirty="0">
                          <a:effectLst/>
                        </a:rPr>
                        <a:t>помощь, чтобы у ребенка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spc="5" dirty="0">
                          <a:effectLst/>
                        </a:rPr>
                        <a:t>не пропало желание к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spc="-15" dirty="0">
                          <a:effectLst/>
                        </a:rPr>
                        <a:t>экспериментированию.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spc="-10" dirty="0" smtClean="0">
                          <a:effectLst/>
                        </a:rPr>
                        <a:t>7</a:t>
                      </a:r>
                      <a:r>
                        <a:rPr lang="ru-RU" sz="1800" spc="-10" dirty="0">
                          <a:effectLst/>
                        </a:rPr>
                        <a:t>. Учите ребенка наблюдать</a:t>
                      </a:r>
                      <a:r>
                        <a:rPr lang="ru-RU" sz="1800" dirty="0">
                          <a:effectLst/>
                        </a:rPr>
                        <a:t> и делать предположения, </a:t>
                      </a:r>
                      <a:r>
                        <a:rPr lang="ru-RU" sz="1800" spc="-25" dirty="0">
                          <a:effectLst/>
                        </a:rPr>
                        <a:t>выводы.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spc="-5" dirty="0" smtClean="0">
                          <a:effectLst/>
                        </a:rPr>
                        <a:t>8</a:t>
                      </a:r>
                      <a:r>
                        <a:rPr lang="ru-RU" sz="1800" spc="-5" dirty="0">
                          <a:effectLst/>
                        </a:rPr>
                        <a:t>. Создавайте ситуацию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spc="-25" dirty="0">
                          <a:effectLst/>
                        </a:rPr>
                        <a:t>успешности.</a:t>
                      </a:r>
                      <a:endParaRPr lang="ru-RU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843" marR="3984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892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359761"/>
              </p:ext>
            </p:extLst>
          </p:nvPr>
        </p:nvGraphicFramePr>
        <p:xfrm>
          <a:off x="539552" y="404664"/>
          <a:ext cx="7272808" cy="7921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72808"/>
              </a:tblGrid>
              <a:tr h="24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НЕЛЬЗЯ</a:t>
                      </a:r>
                      <a:endParaRPr lang="ru-RU" sz="1600" dirty="0">
                        <a:effectLst/>
                      </a:endParaRPr>
                    </a:p>
                  </a:txBody>
                  <a:tcPr marL="35649" marR="35649" marT="0" marB="0" anchor="b"/>
                </a:tc>
              </a:tr>
              <a:tr h="5441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5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5" dirty="0">
                          <a:effectLst/>
                        </a:rPr>
                        <a:t>1</a:t>
                      </a:r>
                      <a:r>
                        <a:rPr lang="ru-RU" sz="2000" spc="5" dirty="0">
                          <a:effectLst/>
                        </a:rPr>
                        <a:t>. Нельзя отмахиваться от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spc="-15" dirty="0">
                          <a:effectLst/>
                        </a:rPr>
                        <a:t>вопросов детей, ибо лю</a:t>
                      </a:r>
                      <a:r>
                        <a:rPr lang="ru-RU" sz="2000" spc="-10" dirty="0">
                          <a:effectLst/>
                        </a:rPr>
                        <a:t>бознательность — основа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spc="-10" dirty="0">
                          <a:effectLst/>
                        </a:rPr>
                        <a:t>экспериментирования.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spc="10" dirty="0" smtClean="0">
                          <a:effectLst/>
                        </a:rPr>
                        <a:t>2</a:t>
                      </a:r>
                      <a:r>
                        <a:rPr lang="ru-RU" sz="2000" spc="10" dirty="0">
                          <a:effectLst/>
                        </a:rPr>
                        <a:t>. Нельзя отказываться от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spc="-10" dirty="0">
                          <a:effectLst/>
                        </a:rPr>
                        <a:t>совместной деятельности с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spc="5" dirty="0">
                          <a:effectLst/>
                        </a:rPr>
                        <a:t>ребенком, так как ребенок</a:t>
                      </a:r>
                      <a:r>
                        <a:rPr lang="ru-RU" sz="2000" dirty="0">
                          <a:effectLst/>
                        </a:rPr>
                        <a:t> не может развиваться без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" dirty="0">
                          <a:effectLst/>
                        </a:rPr>
                        <a:t>участия взрослого.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spc="5" dirty="0" smtClean="0">
                          <a:effectLst/>
                        </a:rPr>
                        <a:t>3. </a:t>
                      </a:r>
                      <a:r>
                        <a:rPr lang="ru-RU" sz="2000" spc="5" dirty="0">
                          <a:effectLst/>
                        </a:rPr>
                        <a:t>Нельзя ограничивать дея</a:t>
                      </a:r>
                      <a:r>
                        <a:rPr lang="ru-RU" sz="2000" spc="-5" dirty="0">
                          <a:effectLst/>
                        </a:rPr>
                        <a:t>тельность ребенка: если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spc="-5" dirty="0">
                          <a:effectLst/>
                        </a:rPr>
                        <a:t>что-то опасно для него,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-5" dirty="0">
                          <a:effectLst/>
                        </a:rPr>
                        <a:t>сделайте вместе с ним.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spc="5" dirty="0" smtClean="0">
                          <a:effectLst/>
                        </a:rPr>
                        <a:t>4</a:t>
                      </a:r>
                      <a:r>
                        <a:rPr lang="ru-RU" sz="2000" spc="5" dirty="0">
                          <a:effectLst/>
                        </a:rPr>
                        <a:t>. Нельзя запрещать без объ</a:t>
                      </a:r>
                      <a:r>
                        <a:rPr lang="ru-RU" sz="2000" dirty="0">
                          <a:effectLst/>
                        </a:rPr>
                        <a:t>яснения.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5</a:t>
                      </a:r>
                      <a:r>
                        <a:rPr lang="ru-RU" sz="2000" spc="10" dirty="0" smtClean="0">
                          <a:effectLst/>
                        </a:rPr>
                        <a:t>. </a:t>
                      </a:r>
                      <a:r>
                        <a:rPr lang="ru-RU" sz="2000" spc="10" dirty="0">
                          <a:effectLst/>
                        </a:rPr>
                        <a:t>Не критикуйте и не</a:t>
                      </a:r>
                      <a:r>
                        <a:rPr lang="ru-RU" sz="2000" dirty="0">
                          <a:effectLst/>
                        </a:rPr>
                        <a:t> ругайте ребенка, если у </a:t>
                      </a:r>
                      <a:r>
                        <a:rPr lang="ru-RU" sz="2000" spc="-10" dirty="0">
                          <a:effectLst/>
                        </a:rPr>
                        <a:t>него что-то не получилось,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spc="-10" dirty="0">
                          <a:effectLst/>
                        </a:rPr>
                        <a:t>лучше помогите ему.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spc="5" dirty="0" smtClean="0">
                          <a:effectLst/>
                        </a:rPr>
                        <a:t>6</a:t>
                      </a:r>
                      <a:r>
                        <a:rPr lang="ru-RU" sz="2000" spc="5" dirty="0">
                          <a:effectLst/>
                        </a:rPr>
                        <a:t>. Нарушение правил и детская шалость — разные</a:t>
                      </a:r>
                      <a:r>
                        <a:rPr lang="ru-RU" sz="2000" dirty="0">
                          <a:effectLst/>
                        </a:rPr>
                        <a:t> вещи. Будьте справедливы </a:t>
                      </a:r>
                      <a:r>
                        <a:rPr lang="ru-RU" sz="2000" spc="-10" dirty="0">
                          <a:effectLst/>
                        </a:rPr>
                        <a:t>к </a:t>
                      </a:r>
                      <a:r>
                        <a:rPr lang="ru-RU" sz="2000" spc="-10" dirty="0" smtClean="0">
                          <a:effectLst/>
                        </a:rPr>
                        <a:t>вашим</a:t>
                      </a:r>
                      <a:r>
                        <a:rPr lang="ru-RU" sz="2000" spc="-10" baseline="0" dirty="0" smtClean="0">
                          <a:effectLst/>
                        </a:rPr>
                        <a:t> детям</a:t>
                      </a:r>
                      <a:r>
                        <a:rPr lang="ru-RU" sz="2000" spc="-10" dirty="0" smtClean="0">
                          <a:effectLst/>
                        </a:rPr>
                        <a:t>.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7</a:t>
                      </a:r>
                      <a:r>
                        <a:rPr lang="ru-RU" sz="2000" spc="5" dirty="0" smtClean="0">
                          <a:effectLst/>
                        </a:rPr>
                        <a:t>. </a:t>
                      </a:r>
                      <a:r>
                        <a:rPr lang="ru-RU" sz="2000" spc="5" dirty="0">
                          <a:effectLst/>
                        </a:rPr>
                        <a:t>Не спешите делать за</a:t>
                      </a:r>
                      <a:r>
                        <a:rPr lang="ru-RU" sz="2000" dirty="0">
                          <a:effectLst/>
                        </a:rPr>
                        <a:t> ребенка то, что он может выполнить сам. Проявляй</a:t>
                      </a:r>
                      <a:r>
                        <a:rPr lang="ru-RU" sz="2000" spc="-5" dirty="0">
                          <a:effectLst/>
                        </a:rPr>
                        <a:t>те спокойствие и терпение.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spc="-5" dirty="0" smtClean="0">
                          <a:effectLst/>
                        </a:rPr>
                        <a:t>8</a:t>
                      </a:r>
                      <a:r>
                        <a:rPr lang="ru-RU" sz="2000" spc="-5" dirty="0">
                          <a:effectLst/>
                        </a:rPr>
                        <a:t>. Дети бывают, импульсив</a:t>
                      </a:r>
                      <a:r>
                        <a:rPr lang="ru-RU" sz="2000" dirty="0">
                          <a:effectLst/>
                        </a:rPr>
                        <a:t>ны, будьте терпеливы и </a:t>
                      </a:r>
                      <a:r>
                        <a:rPr lang="ru-RU" sz="2000" spc="-15" dirty="0">
                          <a:effectLst/>
                        </a:rPr>
                        <a:t>спокойны по </a:t>
                      </a:r>
                      <a:r>
                        <a:rPr lang="ru-RU" sz="2000" spc="-15" dirty="0" smtClean="0">
                          <a:effectLst/>
                        </a:rPr>
                        <a:t>отношению</a:t>
                      </a:r>
                      <a:r>
                        <a:rPr lang="ru-RU" sz="2000" spc="0" baseline="0" dirty="0">
                          <a:effectLst/>
                        </a:rPr>
                        <a:t> </a:t>
                      </a:r>
                      <a:r>
                        <a:rPr lang="ru-RU" sz="2000" spc="0" baseline="0" dirty="0" smtClean="0">
                          <a:effectLst/>
                        </a:rPr>
                        <a:t>к</a:t>
                      </a:r>
                      <a:r>
                        <a:rPr lang="ru-RU" sz="2000" spc="15" dirty="0" smtClean="0">
                          <a:effectLst/>
                        </a:rPr>
                        <a:t> </a:t>
                      </a:r>
                      <a:r>
                        <a:rPr lang="ru-RU" sz="2000" spc="15" dirty="0">
                          <a:effectLst/>
                        </a:rPr>
                        <a:t>ним.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15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15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649" marR="3564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87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</a:rPr>
              <a:t>ТЕМАТИЧЕСКИЙ ПЛАН ПОЗНАВАТЕЛЬНО-ИССЛЕДОВАТЕЛЬСКОЙ ДЕЯТЕЛЬНОСТИ ДЕТЕЙ ДОШКОЛЬНОГО ВОЗРАСТА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14868"/>
              </p:ext>
            </p:extLst>
          </p:nvPr>
        </p:nvGraphicFramePr>
        <p:xfrm>
          <a:off x="323528" y="1628800"/>
          <a:ext cx="7239000" cy="466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/>
                <a:gridCol w="2160240"/>
                <a:gridCol w="1296144"/>
                <a:gridCol w="1080120"/>
                <a:gridCol w="1063948"/>
                <a:gridCol w="1206500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</a:t>
                      </a:r>
                      <a:r>
                        <a:rPr lang="ru-RU" sz="1600" dirty="0" err="1">
                          <a:effectLst/>
                        </a:rPr>
                        <a:t>пп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Типы исследования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Тема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Возрастная группа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4-5 года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5-6 лет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6-7 лет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Опыты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 воздухом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С водой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С песком и глиной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С магнитом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С цветом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Коллекционирование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Знакомство с камнями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Путешествие в пространстве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Ребенок открывает мир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Путешествие во времени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Что было до….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7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260648"/>
            <a:ext cx="3429000" cy="1152128"/>
          </a:xfrm>
        </p:spPr>
        <p:txBody>
          <a:bodyPr>
            <a:noAutofit/>
          </a:bodyPr>
          <a:lstStyle/>
          <a:p>
            <a:r>
              <a:rPr lang="ru-RU" sz="4000" i="1" dirty="0" smtClean="0"/>
              <a:t>Примечание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92080" y="2276872"/>
            <a:ext cx="3429000" cy="2712328"/>
          </a:xfrm>
        </p:spPr>
        <p:txBody>
          <a:bodyPr>
            <a:noAutofit/>
          </a:bodyPr>
          <a:lstStyle/>
          <a:p>
            <a:r>
              <a:rPr lang="ru-RU" sz="2400" dirty="0"/>
              <a:t>знания дети получают не на специальных занятиях, а в повседневной жизни и через различные виды деятельности.</a:t>
            </a:r>
            <a:br>
              <a:rPr lang="ru-RU" sz="2400" dirty="0"/>
            </a:br>
            <a:r>
              <a:rPr lang="ru-RU" sz="2400" dirty="0" smtClean="0">
                <a:solidFill>
                  <a:srgbClr val="7030A0"/>
                </a:solidFill>
              </a:rPr>
              <a:t>-на зарядке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-на прогулке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-на завтраке (обед, ужин)</a:t>
            </a:r>
          </a:p>
          <a:p>
            <a:endParaRPr lang="ru-RU" sz="2400" dirty="0"/>
          </a:p>
        </p:txBody>
      </p:sp>
      <p:pic>
        <p:nvPicPr>
          <p:cNvPr id="5" name="Рисунок 4" descr="http://dovosp.ru/insertfiles/images/articles/for_teachers/cognitive%20and%20language%20development/perspektivnoye_planirovaniye_opytno_issledovatelskoy_deyatelnosti_v_dou/planirovanie_ed/image007.pn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5463" r="15463"/>
          <a:stretch>
            <a:fillRect/>
          </a:stretch>
        </p:blipFill>
        <p:spPr bwMode="auto">
          <a:xfrm>
            <a:off x="663682" y="1041002"/>
            <a:ext cx="4206240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755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44824"/>
            <a:ext cx="7239000" cy="484632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Методические </a:t>
            </a:r>
            <a:r>
              <a:rPr lang="ru-RU" dirty="0"/>
              <a:t>рекомендации по проведению </a:t>
            </a:r>
            <a:r>
              <a:rPr lang="ru-RU" dirty="0" smtClean="0"/>
              <a:t>НОД </a:t>
            </a:r>
            <a:r>
              <a:rPr lang="ru-RU" dirty="0"/>
              <a:t>с использованием экспериментирования встречаются в работах разных авторов Н.Н. </a:t>
            </a:r>
            <a:r>
              <a:rPr lang="ru-RU" dirty="0" err="1"/>
              <a:t>Подъякова</a:t>
            </a:r>
            <a:r>
              <a:rPr lang="ru-RU" dirty="0"/>
              <a:t>, Ф.А. Сохина, С.Н. Николаевой. Данными авторами предлагается организовать работу таким образом, чтобы дети могли повторить опыт, показанный взрослым, могли наблюдать, отвечать на вопросы, используя результат опытов.  </a:t>
            </a:r>
          </a:p>
        </p:txBody>
      </p:sp>
      <p:pic>
        <p:nvPicPr>
          <p:cNvPr id="5" name="Рисунок 4" descr="http://dovosp.ru/insertfiles/images/articles/for_teachers/cognitive%20and%20language%20development/perspektivnoye_planirovaniye_opytno_issledovatelskoy_deyatelnosti_v_dou/planirovanie_ed/image00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39"/>
            <a:ext cx="3481214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682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2656"/>
            <a:ext cx="4032448" cy="2057400"/>
          </a:xfrm>
        </p:spPr>
        <p:txBody>
          <a:bodyPr>
            <a:normAutofit/>
          </a:bodyPr>
          <a:lstStyle/>
          <a:p>
            <a:pPr lvl="0"/>
            <a:r>
              <a:rPr lang="ru-RU" sz="2800" dirty="0"/>
              <a:t>Экспериментальная деятельность делится: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20072" y="2420888"/>
            <a:ext cx="3429000" cy="1920240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>
                <a:solidFill>
                  <a:srgbClr val="002060"/>
                </a:solidFill>
              </a:rPr>
              <a:t>-</a:t>
            </a:r>
            <a:r>
              <a:rPr lang="ru-RU" sz="3000" dirty="0" smtClean="0">
                <a:solidFill>
                  <a:srgbClr val="002060"/>
                </a:solidFill>
              </a:rPr>
              <a:t>Живая </a:t>
            </a:r>
            <a:r>
              <a:rPr lang="ru-RU" sz="3000" dirty="0">
                <a:solidFill>
                  <a:srgbClr val="002060"/>
                </a:solidFill>
              </a:rPr>
              <a:t>природа</a:t>
            </a:r>
          </a:p>
          <a:p>
            <a:pPr lvl="0"/>
            <a:r>
              <a:rPr lang="en-US" sz="3000" dirty="0" smtClean="0">
                <a:solidFill>
                  <a:srgbClr val="002060"/>
                </a:solidFill>
              </a:rPr>
              <a:t>-</a:t>
            </a:r>
            <a:r>
              <a:rPr lang="ru-RU" sz="3000" dirty="0" smtClean="0">
                <a:solidFill>
                  <a:srgbClr val="002060"/>
                </a:solidFill>
              </a:rPr>
              <a:t>Неживая </a:t>
            </a:r>
            <a:r>
              <a:rPr lang="ru-RU" sz="3000" dirty="0">
                <a:solidFill>
                  <a:srgbClr val="002060"/>
                </a:solidFill>
              </a:rPr>
              <a:t>природа</a:t>
            </a:r>
          </a:p>
          <a:p>
            <a:pPr lvl="0"/>
            <a:r>
              <a:rPr lang="en-US" sz="3000" dirty="0" smtClean="0">
                <a:solidFill>
                  <a:srgbClr val="002060"/>
                </a:solidFill>
              </a:rPr>
              <a:t>-</a:t>
            </a:r>
            <a:r>
              <a:rPr lang="ru-RU" sz="3000" dirty="0" smtClean="0">
                <a:solidFill>
                  <a:srgbClr val="002060"/>
                </a:solidFill>
              </a:rPr>
              <a:t>Физические </a:t>
            </a:r>
            <a:r>
              <a:rPr lang="ru-RU" sz="3000" dirty="0">
                <a:solidFill>
                  <a:srgbClr val="002060"/>
                </a:solidFill>
              </a:rPr>
              <a:t>явления</a:t>
            </a:r>
          </a:p>
          <a:p>
            <a:pPr lvl="0"/>
            <a:r>
              <a:rPr lang="en-US" sz="3000" dirty="0" smtClean="0">
                <a:solidFill>
                  <a:srgbClr val="002060"/>
                </a:solidFill>
              </a:rPr>
              <a:t>-</a:t>
            </a:r>
            <a:r>
              <a:rPr lang="ru-RU" sz="3000" dirty="0" smtClean="0">
                <a:solidFill>
                  <a:srgbClr val="002060"/>
                </a:solidFill>
              </a:rPr>
              <a:t>Человек</a:t>
            </a:r>
            <a:endParaRPr lang="ru-RU" sz="3000" dirty="0">
              <a:solidFill>
                <a:srgbClr val="002060"/>
              </a:solidFill>
            </a:endParaRPr>
          </a:p>
          <a:p>
            <a:pPr lvl="0"/>
            <a:r>
              <a:rPr lang="en-US" sz="3000" dirty="0" smtClean="0">
                <a:solidFill>
                  <a:srgbClr val="002060"/>
                </a:solidFill>
              </a:rPr>
              <a:t>-</a:t>
            </a:r>
            <a:r>
              <a:rPr lang="ru-RU" sz="3000" dirty="0" smtClean="0">
                <a:solidFill>
                  <a:srgbClr val="002060"/>
                </a:solidFill>
              </a:rPr>
              <a:t>Рукотворный </a:t>
            </a:r>
            <a:r>
              <a:rPr lang="ru-RU" sz="3000" dirty="0">
                <a:solidFill>
                  <a:srgbClr val="002060"/>
                </a:solidFill>
              </a:rPr>
              <a:t>мир</a:t>
            </a:r>
          </a:p>
          <a:p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http://dovosp.ru/insertfiles/images/articles/for_teachers/cognitive%20and%20language%20development/perspektivnoye_planirovaniye_opytno_issledovatelskoy_deyatelnosti_v_dou/planirovanie_ed/image019.pn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0278" r="10278"/>
          <a:stretch>
            <a:fillRect/>
          </a:stretch>
        </p:blipFill>
        <p:spPr bwMode="auto">
          <a:xfrm>
            <a:off x="539750" y="1196975"/>
            <a:ext cx="4205288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780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188640"/>
            <a:ext cx="3429000" cy="1152128"/>
          </a:xfrm>
        </p:spPr>
        <p:txBody>
          <a:bodyPr>
            <a:normAutofit fontScale="90000"/>
          </a:bodyPr>
          <a:lstStyle/>
          <a:p>
            <a:r>
              <a:rPr lang="ru-RU" dirty="0"/>
              <a:t>Неживая природа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64088" y="1844824"/>
            <a:ext cx="3429000" cy="407913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Вода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Снег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Воздух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Песок, глина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Почва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dovosp.ru/insertfiles/images/articles/for_teachers/cognitive%20and%20language%20development/perspektivnoye_planirovaniye_opytno_issledovatelskoy_deyatelnosti_v_dou/planirovanie_ed/image001.pn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8871" r="887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398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933</TotalTime>
  <Words>555</Words>
  <Application>Microsoft Office PowerPoint</Application>
  <PresentationFormat>Экран (4:3)</PresentationFormat>
  <Paragraphs>158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Активизация познавательно-исследовательской деятельности ребенка через организацию детского экспериментирования      Подготовила: Мизеркова О.Ю. воспитатель МДОУ № 114</vt:lpstr>
      <vt:lpstr>Наша задача — помочь детям в проведении этих исследований, сделать их полезными: </vt:lpstr>
      <vt:lpstr>Рекомендации по организации экспериментальной деятельности детей </vt:lpstr>
      <vt:lpstr>Презентация PowerPoint</vt:lpstr>
      <vt:lpstr> ТЕМАТИЧЕСКИЙ ПЛАН ПОЗНАВАТЕЛЬНО-ИССЛЕДОВАТЕЛЬСКОЙ ДЕЯТЕЛЬНОСТИ ДЕТЕЙ ДОШКОЛЬНОГО ВОЗРАСТА</vt:lpstr>
      <vt:lpstr>Примечание</vt:lpstr>
      <vt:lpstr>Презентация PowerPoint</vt:lpstr>
      <vt:lpstr>Экспериментальная деятельность делится: </vt:lpstr>
      <vt:lpstr>Неживая природа </vt:lpstr>
      <vt:lpstr>Живая природа </vt:lpstr>
      <vt:lpstr>Физические явления </vt:lpstr>
      <vt:lpstr>Человек </vt:lpstr>
      <vt:lpstr>Рукотворный мир </vt:lpstr>
      <vt:lpstr>   Примерная структура НОД  - экспериментирования </vt:lpstr>
      <vt:lpstr>Содержание центров экспериментальной деятельности</vt:lpstr>
      <vt:lpstr>Структура детского экспериментирования. </vt:lpstr>
      <vt:lpstr>Основное оборудование мини-лаборатории: </vt:lpstr>
      <vt:lpstr>Детское экспериментирование в условиях ДОУ: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Активизация познавательно-исследовательской деятельности ребенка через организацию детского экспериментирования </dc:title>
  <cp:lastModifiedBy>User</cp:lastModifiedBy>
  <cp:revision>29</cp:revision>
  <dcterms:modified xsi:type="dcterms:W3CDTF">2015-01-13T07:14:13Z</dcterms:modified>
</cp:coreProperties>
</file>