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92" r:id="rId2"/>
    <p:sldId id="313" r:id="rId3"/>
    <p:sldId id="294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12" r:id="rId14"/>
    <p:sldId id="311" r:id="rId15"/>
    <p:sldId id="295" r:id="rId16"/>
    <p:sldId id="289" r:id="rId17"/>
    <p:sldId id="30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98" autoAdjust="0"/>
    <p:restoredTop sz="94640" autoAdjust="0"/>
  </p:normalViewPr>
  <p:slideViewPr>
    <p:cSldViewPr>
      <p:cViewPr>
        <p:scale>
          <a:sx n="55" d="100"/>
          <a:sy n="55" d="100"/>
        </p:scale>
        <p:origin x="774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offline.by/7-%d0%b7%d0%b4%d0%be%d1%80%d0%be%d0%b2%25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9912" y="4797152"/>
            <a:ext cx="4968552" cy="165618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/>
                </a:solidFill>
              </a:rPr>
              <a:t>Автор  презентации : </a:t>
            </a:r>
            <a:r>
              <a:rPr lang="ru-RU" sz="2800" b="1" dirty="0" err="1" smtClean="0">
                <a:solidFill>
                  <a:schemeClr val="accent2"/>
                </a:solidFill>
              </a:rPr>
              <a:t>Кострюкова</a:t>
            </a:r>
            <a:r>
              <a:rPr lang="ru-RU" sz="2800" b="1" dirty="0" smtClean="0">
                <a:solidFill>
                  <a:schemeClr val="accent2"/>
                </a:solidFill>
              </a:rPr>
              <a:t>               </a:t>
            </a:r>
          </a:p>
          <a:p>
            <a:r>
              <a:rPr lang="ru-RU" sz="2800" b="1" dirty="0" smtClean="0">
                <a:solidFill>
                  <a:schemeClr val="accent2"/>
                </a:solidFill>
              </a:rPr>
              <a:t>Надежда Григорьевна</a:t>
            </a:r>
            <a:endParaRPr lang="ru-RU" sz="2800" b="1" dirty="0">
              <a:solidFill>
                <a:schemeClr val="accent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1619672" y="1933237"/>
            <a:ext cx="554461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8800" b="1" dirty="0" smtClean="0">
                <a:ln/>
                <a:solidFill>
                  <a:schemeClr val="accent2"/>
                </a:solidFill>
              </a:rPr>
              <a:t>Вода</a:t>
            </a:r>
            <a:endParaRPr lang="ru-RU" sz="8800" b="1" cap="none" spc="0" dirty="0">
              <a:ln/>
              <a:solidFill>
                <a:schemeClr val="accent2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835696" y="5661248"/>
            <a:ext cx="5544616" cy="58715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accent2"/>
                </a:solidFill>
              </a:rPr>
              <a:t>Родниковая</a:t>
            </a:r>
            <a:endParaRPr lang="ru-RU" sz="4000" dirty="0">
              <a:solidFill>
                <a:schemeClr val="accent2"/>
              </a:solidFill>
            </a:endParaRPr>
          </a:p>
        </p:txBody>
      </p:sp>
      <p:pic>
        <p:nvPicPr>
          <p:cNvPr id="1026" name="Picture 2" descr="Администрация Лунинского района. В Лунинском районе проводится работа по инвентаризации природных родников на территориях сельс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08720"/>
            <a:ext cx="7200800" cy="4638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475656" y="5733256"/>
            <a:ext cx="6048672" cy="79208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2"/>
                </a:solidFill>
              </a:rPr>
              <a:t>Колодезная</a:t>
            </a:r>
            <a:endParaRPr lang="ru-RU" sz="4000" dirty="0">
              <a:solidFill>
                <a:schemeClr val="accent2"/>
              </a:solidFill>
            </a:endParaRPr>
          </a:p>
        </p:txBody>
      </p:sp>
      <p:pic>
        <p:nvPicPr>
          <p:cNvPr id="25602" name="Picture 2" descr="Вода для вашей дачи Цена: 500 руб. Санкт-Петербург - Водоснабжение - купить на BestRu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836712"/>
            <a:ext cx="6336704" cy="47548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3568" y="4293096"/>
            <a:ext cx="2808312" cy="72008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2"/>
                </a:solidFill>
              </a:rPr>
              <a:t>Бурливая</a:t>
            </a:r>
            <a:endParaRPr lang="ru-RU" sz="4000" dirty="0">
              <a:solidFill>
                <a:schemeClr val="accent2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220072" y="4293096"/>
            <a:ext cx="3024336" cy="14401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chemeClr val="accent2"/>
                </a:solidFill>
              </a:rPr>
              <a:t>Тихая</a:t>
            </a:r>
            <a:endParaRPr lang="ru-RU" sz="4000" dirty="0">
              <a:solidFill>
                <a:schemeClr val="accent2"/>
              </a:solidFill>
            </a:endParaRPr>
          </a:p>
        </p:txBody>
      </p:sp>
      <p:pic>
        <p:nvPicPr>
          <p:cNvPr id="26626" name="Picture 2" descr="Фотография тише воды... из раздела пейзаж 2939859 - фото.сайт - Photosight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196752"/>
            <a:ext cx="4164155" cy="2592288"/>
          </a:xfrm>
          <a:prstGeom prst="rect">
            <a:avLst/>
          </a:prstGeom>
          <a:noFill/>
        </p:spPr>
      </p:pic>
      <p:pic>
        <p:nvPicPr>
          <p:cNvPr id="26628" name="Picture 4" descr="Загадочный водный мир (JPG) (800 обоев) &quot; Красивые картинки, Обои для рабочего стола, Картинки на рабочий стол, Красивые фото д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96752"/>
            <a:ext cx="3779606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Выработка электроэнергии с помощью воды Новости рынка 18 декабря 20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079432" cy="93610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Кому  нужна  вода?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6148" name="Picture 4" descr="http://im0-tub-ru.yandex.net/i?id=cd1182df1e083c472c125bd30e615484-62-144&amp;n=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04864"/>
            <a:ext cx="1543050" cy="1238250"/>
          </a:xfrm>
          <a:prstGeom prst="rect">
            <a:avLst/>
          </a:prstGeom>
          <a:noFill/>
        </p:spPr>
      </p:pic>
      <p:pic>
        <p:nvPicPr>
          <p:cNvPr id="6150" name="Picture 6" descr="http://im3-tub-ru.yandex.net/i?id=6faa44b89c72784b7d3afb668e50a596-111-144&amp;n=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01008"/>
            <a:ext cx="1647825" cy="1238250"/>
          </a:xfrm>
          <a:prstGeom prst="rect">
            <a:avLst/>
          </a:prstGeom>
          <a:noFill/>
        </p:spPr>
      </p:pic>
      <p:pic>
        <p:nvPicPr>
          <p:cNvPr id="6152" name="Picture 8" descr="http://im0-tub-ru.yandex.net/i?id=00203ffc721264e17da0855e91332ec7-64-144&amp;n=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869160"/>
            <a:ext cx="1800200" cy="1125125"/>
          </a:xfrm>
          <a:prstGeom prst="rect">
            <a:avLst/>
          </a:prstGeom>
          <a:noFill/>
        </p:spPr>
      </p:pic>
      <p:pic>
        <p:nvPicPr>
          <p:cNvPr id="6154" name="Picture 10" descr="http://im3-tub-ru.yandex.net/i?id=93ace8c64d805745bd57442bb875e6e4-45-144&amp;n=2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2204864"/>
            <a:ext cx="1647825" cy="1238250"/>
          </a:xfrm>
          <a:prstGeom prst="rect">
            <a:avLst/>
          </a:prstGeom>
          <a:noFill/>
        </p:spPr>
      </p:pic>
      <p:pic>
        <p:nvPicPr>
          <p:cNvPr id="6156" name="Picture 12" descr="http://im3-tub-ru.yandex.net/i?id=d06daa5ddba6cb96401d170ba31988b6-91-144&amp;n=2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7904" y="1340768"/>
            <a:ext cx="1512168" cy="1238250"/>
          </a:xfrm>
          <a:prstGeom prst="rect">
            <a:avLst/>
          </a:prstGeom>
          <a:noFill/>
        </p:spPr>
      </p:pic>
      <p:pic>
        <p:nvPicPr>
          <p:cNvPr id="6160" name="Picture 16" descr="http://im1-tub-ru.yandex.net/i?id=91c16032977723d94f792a78222b50b6-87-144&amp;n=2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20272" y="4797152"/>
            <a:ext cx="1647825" cy="1238250"/>
          </a:xfrm>
          <a:prstGeom prst="rect">
            <a:avLst/>
          </a:prstGeom>
          <a:noFill/>
        </p:spPr>
      </p:pic>
      <p:pic>
        <p:nvPicPr>
          <p:cNvPr id="6162" name="Picture 18" descr="http://im2-tub-ru.yandex.net/i?id=39a816e02fe24944eae7abe3a8906a7d-121-144&amp;n=2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76056" y="5619750"/>
            <a:ext cx="1791841" cy="1238250"/>
          </a:xfrm>
          <a:prstGeom prst="rect">
            <a:avLst/>
          </a:prstGeom>
          <a:noFill/>
        </p:spPr>
      </p:pic>
      <p:pic>
        <p:nvPicPr>
          <p:cNvPr id="6164" name="Picture 20" descr="http://im2-tub-ru.yandex.net/i?id=184a9e9ee15c00ee6366b24bf30dc550-88-144&amp;n=2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96175" y="3501008"/>
            <a:ext cx="1647825" cy="1238250"/>
          </a:xfrm>
          <a:prstGeom prst="rect">
            <a:avLst/>
          </a:prstGeom>
          <a:noFill/>
        </p:spPr>
      </p:pic>
      <p:pic>
        <p:nvPicPr>
          <p:cNvPr id="6166" name="Picture 22" descr="http://im1-tub-ru.yandex.net/i?id=956c56da01c8fc9f95b5f60fc38da1cc-17-144&amp;n=2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39752" y="5619750"/>
            <a:ext cx="1857375" cy="1238250"/>
          </a:xfrm>
          <a:prstGeom prst="rect">
            <a:avLst/>
          </a:prstGeom>
          <a:noFill/>
        </p:spPr>
      </p:pic>
      <p:pic>
        <p:nvPicPr>
          <p:cNvPr id="6168" name="Picture 24" descr="http://im1-tub-ru.yandex.net/i?id=6f0f82db982fda0113f28f6e33e0c49f-24-144&amp;n=2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36096" y="1700808"/>
            <a:ext cx="1733550" cy="1238250"/>
          </a:xfrm>
          <a:prstGeom prst="rect">
            <a:avLst/>
          </a:prstGeom>
          <a:noFill/>
        </p:spPr>
      </p:pic>
      <p:pic>
        <p:nvPicPr>
          <p:cNvPr id="6170" name="Picture 26" descr="http://im3-tub-ru.yandex.net/i?id=bae0feba20acdfa033481a27b56e44c0-58-144&amp;n=2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07704" y="1700808"/>
            <a:ext cx="1647825" cy="1238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6984776" cy="1152128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accent2"/>
                </a:solidFill>
              </a:rPr>
              <a:t>Воду  надо беречь</a:t>
            </a:r>
            <a:endParaRPr lang="ru-RU" sz="5400" dirty="0">
              <a:solidFill>
                <a:schemeClr val="accent2"/>
              </a:solidFill>
            </a:endParaRPr>
          </a:p>
        </p:txBody>
      </p:sp>
      <p:pic>
        <p:nvPicPr>
          <p:cNvPr id="29703" name="Picture 7" descr="http://im0-tub-by.yandex.net/i?id=bd339aab49f0bfd653b2fc3063a6c67f-125-144&amp;n=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437112"/>
            <a:ext cx="2592288" cy="1620180"/>
          </a:xfrm>
          <a:prstGeom prst="rect">
            <a:avLst/>
          </a:prstGeom>
          <a:noFill/>
        </p:spPr>
      </p:pic>
      <p:pic>
        <p:nvPicPr>
          <p:cNvPr id="29705" name="Picture 9" descr="http://im3-tub-by.yandex.net/i?id=92a658b2bbc2f01de990a8650389d36e-82-144&amp;n=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916832"/>
            <a:ext cx="2304256" cy="1772505"/>
          </a:xfrm>
          <a:prstGeom prst="rect">
            <a:avLst/>
          </a:prstGeom>
          <a:noFill/>
        </p:spPr>
      </p:pic>
      <p:pic>
        <p:nvPicPr>
          <p:cNvPr id="29707" name="Picture 11" descr="http://im0-tub-by.yandex.net/i?id=bdefc3d148838b45a5286793d95d2c11-40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844824"/>
            <a:ext cx="2520280" cy="1785937"/>
          </a:xfrm>
          <a:prstGeom prst="rect">
            <a:avLst/>
          </a:prstGeom>
          <a:noFill/>
        </p:spPr>
      </p:pic>
      <p:pic>
        <p:nvPicPr>
          <p:cNvPr id="29709" name="Picture 13" descr="http://im2-tub-by.yandex.net/i?id=b59b1555c22bf20728ee497c46ee17da-53-144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4437112"/>
            <a:ext cx="2448272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6606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http://mail.</a:t>
            </a:r>
            <a:r>
              <a:rPr lang="ru-RU" dirty="0" err="1" smtClean="0"/>
              <a:t>амурпресс.рф</a:t>
            </a:r>
            <a:r>
              <a:rPr lang="ru-RU" dirty="0" smtClean="0"/>
              <a:t>/</a:t>
            </a:r>
            <a:r>
              <a:rPr lang="en-US" dirty="0" err="1" smtClean="0"/>
              <a:t>index.php?option</a:t>
            </a:r>
            <a:r>
              <a:rPr lang="en-US" dirty="0" smtClean="0"/>
              <a:t>=</a:t>
            </a:r>
            <a:r>
              <a:rPr lang="en-US" dirty="0" err="1" smtClean="0"/>
              <a:t>com_content&amp;view</a:t>
            </a:r>
            <a:r>
              <a:rPr lang="en-US" dirty="0" smtClean="0"/>
              <a:t>=</a:t>
            </a:r>
            <a:r>
              <a:rPr lang="en-US" dirty="0" err="1" smtClean="0"/>
              <a:t>article&amp;id</a:t>
            </a:r>
            <a:r>
              <a:rPr lang="en-US" dirty="0" smtClean="0"/>
              <a:t>=23747:2013-12-26-03-18-25&amp;catid=1:latest-news&amp;Itemid=69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268760"/>
            <a:ext cx="8820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http://offline.by/7-%d0%b7%d0%b4%d0%be%d1%80%d0%be%d0%b2%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772816"/>
            <a:ext cx="6534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http://pravdapfo.ru/news/vvedenie-dlya-nizhegorodcev-dvuhstavochnyh-tarifov-na-teplo-otkladyvaetsya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564904"/>
            <a:ext cx="6534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http://www.hombiz.ru/eda-i-restorany/dozhdevaya-voda-sbor-i-prodazha-dozhdevoj-vody.html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3284984"/>
            <a:ext cx="6606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http://ingsvd.ru/main/articles/293-ispolzovanie-dozhdevoy-vody.html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251520" y="3890664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http://info-7.ru/Novosti/Zemlya/show1novost.php?Tip=zemlya&amp;ID_zapros=23512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rot="10800000" flipV="1">
            <a:off x="323527" y="4729296"/>
            <a:ext cx="73401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http://www.allfons.ru/download/24869/1024x600/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 rot="10800000" flipV="1">
            <a:off x="214476" y="5229200"/>
            <a:ext cx="89295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http://zona-k45.ru/fotos/641-more....html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 rot="10800000" flipV="1">
            <a:off x="251520" y="5620598"/>
            <a:ext cx="8892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http://www.bearmountain.ru/article/biya/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 rot="10800000" flipV="1">
            <a:off x="323527" y="6192338"/>
            <a:ext cx="84491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http://www.garden-company.kz/info/articles/flora-i-fauna-vodoema/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57426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http://photoflower.ru/photo/471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908721"/>
            <a:ext cx="6318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http://ahappylife.ru/video/81338-lovlja-rakov-kak-edjat-rakov-video.html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484784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http://vsite.3dn.ru/publ/priroda/fotografii_gribov_ot_373x550_do_5184x3456_5678/3-1-0-177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2204865"/>
            <a:ext cx="6174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http://creativemama.com.ua/domashniy-aktivator-vody-dlya-mam-i-malyshey/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2852936"/>
            <a:ext cx="6174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http://kamozin.com/photo48bccfeedc8d1d63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3212976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http://gnilomedova.59313s016.edusite.ru/p30aa1.html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10800000" flipV="1">
            <a:off x="755576" y="3673533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http://www.newsru.com/religy/08feb2008/starushka.html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4149080"/>
            <a:ext cx="77110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http://www.mataevfarm.com/?attachment_id=1001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4653136"/>
            <a:ext cx="7371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http://nskdd.ru/snip/catalog/beregite-vodu-prezentatsiya.php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5013176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http://vinnitsa.vin.slando.ua/obyavlenie/trebuetsya-podsobnik-na-kopku-kolodtsev-ID6IZ01.html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5598824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http://rlun.pnzreg.ru/news/2011/07/5/17071838/print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0800000" flipV="1">
            <a:off x="467544" y="553326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http://www.photosight.ru/photos/2939859/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052736"/>
            <a:ext cx="8424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yandex.ru/images/search?img_url=http%3A%2F%2Fi2.minus.com%2FiLXZADg0ZwZpu.jpg&amp;uinfo=sw-1438-sh-808-ww-731-wh-632-pd-0.949999988079071-wp-16x9_1366x768&amp;_=1413917938402&amp;viewport=narrow&amp;p=1&amp;text=%D0%BC%D0%BE%D1%80%D1%81%D0%BA%D0%B0%D1%8F%20%D0%B1%D1%83%D1%80%D0%BB%D0%B8%D0%B2%D0%B0%D1%8F%20%20%D0%B2%D0%BE%D0%B4%D0%B0%20%D1%84%D0%BE%D1%82%D0%BE&amp;pos=54&amp;rpt=simage&amp;pin=1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924944"/>
            <a:ext cx="6318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http://www.c-o-k.ru/market_news/vyrabotka-elektroenergii-s-pomosch-yu-vody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3573016"/>
            <a:ext cx="75124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http://creeper.org.ua/forum/viewtopic.php?p=41264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3933056"/>
            <a:ext cx="8604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http://www.wallpaperid.com/flower-634-hd-wallpapers/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4221088"/>
            <a:ext cx="6318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http://wallpapers.99px.ru/wallpapers/tags/voda/ljagushki/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4509120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http://www.animalmeet.ru/photos/photo267.html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4843678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http://ahappylife.ru/video/81338-lovlja-rakov-kak-edjat-rakov-video.html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5163323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http://2load.ru/114610-mir-v-fotografii-world-in-photo-706.html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748464" cy="4896544"/>
          </a:xfrm>
        </p:spPr>
        <p:txBody>
          <a:bodyPr/>
          <a:lstStyle/>
          <a:p>
            <a:r>
              <a:rPr lang="ru-RU" sz="5400" dirty="0" smtClean="0">
                <a:solidFill>
                  <a:schemeClr val="accent2"/>
                </a:solidFill>
                <a:effectLst/>
              </a:rPr>
              <a:t>Задачи: </a:t>
            </a:r>
            <a:r>
              <a:rPr lang="ru-RU" sz="4000" dirty="0" smtClean="0">
                <a:solidFill>
                  <a:schemeClr val="accent2"/>
                </a:solidFill>
                <a:effectLst/>
              </a:rPr>
              <a:t>способствовать уточнению и обобщению представлений детей о воде, о том , что она нужна всем живым существам: растениям, животным и человеку; воспитывать бережное отношение к воде.</a:t>
            </a:r>
            <a:endParaRPr lang="ru-RU" sz="5400" dirty="0">
              <a:solidFill>
                <a:schemeClr val="accent2"/>
              </a:solidFill>
              <a:effectLst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/>
          <a:lstStyle/>
          <a:p>
            <a:pPr algn="ctr"/>
            <a:r>
              <a:rPr lang="ru-RU" dirty="0" smtClean="0"/>
              <a:t>Вода.  Какая она?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5085184"/>
            <a:ext cx="9144000" cy="177281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1"/>
                </a:solidFill>
              </a:rPr>
              <a:t>Холодная                 Горячая</a:t>
            </a:r>
          </a:p>
          <a:p>
            <a:pPr algn="ctr">
              <a:buNone/>
            </a:pPr>
            <a:r>
              <a:rPr lang="ru-RU" sz="4000" dirty="0" smtClean="0">
                <a:solidFill>
                  <a:schemeClr val="accent1"/>
                </a:solidFill>
              </a:rPr>
              <a:t>Водопроводная</a:t>
            </a:r>
          </a:p>
          <a:p>
            <a:pPr algn="ctr"/>
            <a:endParaRPr lang="ru-RU" sz="4000" dirty="0">
              <a:solidFill>
                <a:schemeClr val="accent1"/>
              </a:solidFill>
            </a:endParaRPr>
          </a:p>
        </p:txBody>
      </p:sp>
      <p:pic>
        <p:nvPicPr>
          <p:cNvPr id="4098" name="Picture 2" descr="http://im1-tub-ru.yandex.net/i?id=bafc4f6003ff4451aa2185acf9fa72b2-142-144&amp;n=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4349" y="1556792"/>
            <a:ext cx="3622107" cy="3168352"/>
          </a:xfrm>
          <a:prstGeom prst="rect">
            <a:avLst/>
          </a:prstGeom>
          <a:noFill/>
        </p:spPr>
      </p:pic>
      <p:pic>
        <p:nvPicPr>
          <p:cNvPr id="16386" name="Picture 2" descr="http://im3-tub-ru.yandex.net/i?id=ab5c41f13a249cfa24b69e79b7b8a793-43-144&amp;n=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84784"/>
            <a:ext cx="3240360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0" y="5229200"/>
            <a:ext cx="8208912" cy="100811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4000" dirty="0" smtClean="0">
                <a:solidFill>
                  <a:schemeClr val="accent2"/>
                </a:solidFill>
              </a:rPr>
              <a:t>В батареях  вода  горячая  техническая</a:t>
            </a:r>
            <a:endParaRPr lang="ru-RU" sz="4000" dirty="0">
              <a:solidFill>
                <a:schemeClr val="accent2"/>
              </a:solidFill>
            </a:endParaRPr>
          </a:p>
        </p:txBody>
      </p:sp>
      <p:pic>
        <p:nvPicPr>
          <p:cNvPr id="18434" name="Picture 2" descr="Введение для нижегородцев двухставочных тарифов на тепло откладывается Правда ПФ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80728"/>
            <a:ext cx="7861857" cy="4104456"/>
          </a:xfrm>
          <a:prstGeom prst="rect">
            <a:avLst/>
          </a:prstGeom>
          <a:noFill/>
        </p:spPr>
      </p:pic>
      <p:pic>
        <p:nvPicPr>
          <p:cNvPr id="4" name="Picture 2" descr="Введение для нижегородцев двухставочных тарифов на тепло откладывается Правда ПФ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24744"/>
            <a:ext cx="7861857" cy="4104456"/>
          </a:xfrm>
          <a:prstGeom prst="rect">
            <a:avLst/>
          </a:prstGeom>
          <a:noFill/>
        </p:spPr>
      </p:pic>
      <p:pic>
        <p:nvPicPr>
          <p:cNvPr id="5" name="Picture 2" descr="Введение для нижегородцев двухставочных тарифов на тепло откладывается Правда ПФ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68760"/>
            <a:ext cx="7861857" cy="4104456"/>
          </a:xfrm>
          <a:prstGeom prst="rect">
            <a:avLst/>
          </a:prstGeom>
          <a:noFill/>
        </p:spPr>
      </p:pic>
      <p:pic>
        <p:nvPicPr>
          <p:cNvPr id="6" name="Picture 2" descr="Введение для нижегородцев двухставочных тарифов на тепло откладывается Правда ПФ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12776"/>
            <a:ext cx="7861857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4581128"/>
            <a:ext cx="3166120" cy="158417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2"/>
                </a:solidFill>
              </a:rPr>
              <a:t>Дождь</a:t>
            </a:r>
            <a:endParaRPr lang="ru-RU" sz="4000" dirty="0">
              <a:solidFill>
                <a:schemeClr val="accent2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292080" y="4581128"/>
            <a:ext cx="3384376" cy="158417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chemeClr val="accent2"/>
                </a:solidFill>
              </a:rPr>
              <a:t>Дождевая</a:t>
            </a:r>
            <a:endParaRPr lang="ru-RU" sz="4000" dirty="0">
              <a:solidFill>
                <a:schemeClr val="accent2"/>
              </a:solidFill>
            </a:endParaRPr>
          </a:p>
        </p:txBody>
      </p:sp>
      <p:pic>
        <p:nvPicPr>
          <p:cNvPr id="19460" name="Picture 4" descr="Дождевая вода. Сбор и продажа дождевой воды. БИЗНЕС ИДЕ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764704"/>
            <a:ext cx="3501941" cy="3240360"/>
          </a:xfrm>
          <a:prstGeom prst="rect">
            <a:avLst/>
          </a:prstGeom>
          <a:noFill/>
        </p:spPr>
      </p:pic>
      <p:pic>
        <p:nvPicPr>
          <p:cNvPr id="14338" name="Picture 2" descr="http://im3-tub-ru.yandex.net/i?id=c30304eb48e323c378e88b43bbc83e8a-67-144&amp;n=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8787" y="764704"/>
            <a:ext cx="3741646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267744" y="5661248"/>
            <a:ext cx="5328592" cy="58715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accent2"/>
                </a:solidFill>
              </a:rPr>
              <a:t>Талая</a:t>
            </a:r>
            <a:endParaRPr lang="ru-RU" sz="4000" dirty="0">
              <a:solidFill>
                <a:schemeClr val="accent2"/>
              </a:solidFill>
            </a:endParaRPr>
          </a:p>
        </p:txBody>
      </p:sp>
      <p:pic>
        <p:nvPicPr>
          <p:cNvPr id="13318" name="Picture 6" descr="Пейзаж - Фото и фотограф на Расфокусе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836712"/>
            <a:ext cx="7416824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83568" y="5229200"/>
            <a:ext cx="8003232" cy="1019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chemeClr val="accent2"/>
                </a:solidFill>
              </a:rPr>
              <a:t>Речная     </a:t>
            </a:r>
            <a:endParaRPr lang="ru-RU" sz="4000" dirty="0">
              <a:solidFill>
                <a:schemeClr val="accent2"/>
              </a:solidFill>
            </a:endParaRPr>
          </a:p>
        </p:txBody>
      </p:sp>
      <p:pic>
        <p:nvPicPr>
          <p:cNvPr id="23554" name="Picture 2" descr="Скачать обои лето, Лес, гладь, река, вода, трава, берег, деревья - картинка #24869 c разрешением 1024x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5315" y="908719"/>
            <a:ext cx="7145078" cy="41044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411760" y="2924944"/>
            <a:ext cx="5400600" cy="33234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123728" y="5589240"/>
            <a:ext cx="4608512" cy="6591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chemeClr val="accent2"/>
                </a:solidFill>
              </a:rPr>
              <a:t>Морская соленая</a:t>
            </a:r>
            <a:endParaRPr lang="ru-RU" sz="4000" dirty="0">
              <a:solidFill>
                <a:schemeClr val="accent2"/>
              </a:solidFill>
            </a:endParaRPr>
          </a:p>
        </p:txBody>
      </p:sp>
      <p:pic>
        <p:nvPicPr>
          <p:cNvPr id="24578" name="Picture 2" descr="МОРЕ... &quot; Зона Отдых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08720"/>
            <a:ext cx="7272808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996952"/>
            <a:ext cx="3096344" cy="1224136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chemeClr val="accent2"/>
                </a:solidFill>
              </a:rPr>
              <a:t>В озерах</a:t>
            </a:r>
            <a:endParaRPr lang="ru-RU" sz="4000" dirty="0">
              <a:solidFill>
                <a:schemeClr val="accent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483768" y="5229200"/>
            <a:ext cx="4536504" cy="16288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2"/>
                </a:solidFill>
              </a:rPr>
              <a:t>В  прудах</a:t>
            </a:r>
          </a:p>
          <a:p>
            <a:pPr algn="ctr"/>
            <a:r>
              <a:rPr lang="ru-RU" sz="4000" dirty="0" smtClean="0">
                <a:solidFill>
                  <a:schemeClr val="accent2"/>
                </a:solidFill>
              </a:rPr>
              <a:t>Вода  пресная</a:t>
            </a:r>
          </a:p>
          <a:p>
            <a:pPr algn="ctr"/>
            <a:endParaRPr lang="ru-RU" sz="4000" dirty="0">
              <a:solidFill>
                <a:schemeClr val="accent2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 rot="10800000" flipV="1">
            <a:off x="6156176" y="3645024"/>
            <a:ext cx="2376264" cy="115212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2"/>
                </a:solidFill>
              </a:rPr>
              <a:t>Реках</a:t>
            </a:r>
            <a:endParaRPr lang="ru-RU" sz="4000" dirty="0">
              <a:solidFill>
                <a:schemeClr val="accent2"/>
              </a:solidFill>
            </a:endParaRPr>
          </a:p>
        </p:txBody>
      </p:sp>
      <p:pic>
        <p:nvPicPr>
          <p:cNvPr id="25602" name="Picture 2" descr="http://im2-tub-ru.yandex.net/i?id=190182fbae338e3b5b8fb5cef5106eca-110-144&amp;n=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196752"/>
            <a:ext cx="3304009" cy="2016224"/>
          </a:xfrm>
          <a:prstGeom prst="rect">
            <a:avLst/>
          </a:prstGeom>
          <a:noFill/>
        </p:spPr>
      </p:pic>
      <p:pic>
        <p:nvPicPr>
          <p:cNvPr id="25604" name="Picture 4" descr="http://im2-tub-ru.yandex.net/i?id=b3a9d5c4e3c72867a2266bd95effd443-51-144&amp;n=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24744"/>
            <a:ext cx="3384376" cy="2088232"/>
          </a:xfrm>
          <a:prstGeom prst="rect">
            <a:avLst/>
          </a:prstGeom>
          <a:noFill/>
        </p:spPr>
      </p:pic>
      <p:pic>
        <p:nvPicPr>
          <p:cNvPr id="25606" name="Picture 6" descr="http://im2-tub-ru.yandex.net/i?id=83d1d9455ef7ca40823d6b98d10c9756-131-144&amp;n=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3356992"/>
            <a:ext cx="3240360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1253</TotalTime>
  <Words>187</Words>
  <Application>Microsoft Office PowerPoint</Application>
  <PresentationFormat>Экран (4:3)</PresentationFormat>
  <Paragraphs>53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Слайд 1</vt:lpstr>
      <vt:lpstr>Задачи: способствовать уточнению и обобщению представлений детей о воде, о том , что она нужна всем живым существам: растениям, животным и человеку; воспитывать бережное отношение к воде.</vt:lpstr>
      <vt:lpstr>Вода.  Какая она?</vt:lpstr>
      <vt:lpstr>Слайд 4</vt:lpstr>
      <vt:lpstr>Слайд 5</vt:lpstr>
      <vt:lpstr>Слайд 6</vt:lpstr>
      <vt:lpstr>Слайд 7</vt:lpstr>
      <vt:lpstr>Слайд 8</vt:lpstr>
      <vt:lpstr>В озерах</vt:lpstr>
      <vt:lpstr>Слайд 10</vt:lpstr>
      <vt:lpstr>Слайд 11</vt:lpstr>
      <vt:lpstr>Слайд 12</vt:lpstr>
      <vt:lpstr>Кому  нужна  вода?</vt:lpstr>
      <vt:lpstr>Воду  надо беречь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135</cp:revision>
  <dcterms:created xsi:type="dcterms:W3CDTF">2013-04-17T09:54:54Z</dcterms:created>
  <dcterms:modified xsi:type="dcterms:W3CDTF">2015-01-21T21:14:46Z</dcterms:modified>
</cp:coreProperties>
</file>