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BFD34-23EA-405C-BAE5-D658649AFB3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AD500-824C-4AE8-A4C9-CAECDA0C91FD}">
      <dgm:prSet phldrT="[Текст]"/>
      <dgm:spPr/>
      <dgm:t>
        <a:bodyPr/>
        <a:lstStyle/>
        <a:p>
          <a:r>
            <a:rPr lang="en-US" b="1" i="1" dirty="0" smtClean="0">
              <a:solidFill>
                <a:srgbClr val="7030A0"/>
              </a:solidFill>
            </a:rPr>
            <a:t>I </a:t>
          </a:r>
          <a:r>
            <a:rPr lang="ru-RU" b="1" i="1" dirty="0" smtClean="0">
              <a:solidFill>
                <a:srgbClr val="7030A0"/>
              </a:solidFill>
            </a:rPr>
            <a:t>этап</a:t>
          </a:r>
          <a:endParaRPr lang="ru-RU" b="1" i="1" dirty="0">
            <a:solidFill>
              <a:srgbClr val="7030A0"/>
            </a:solidFill>
          </a:endParaRPr>
        </a:p>
      </dgm:t>
    </dgm:pt>
    <dgm:pt modelId="{1E99AB9D-8656-4504-9AF7-132ACBE99000}" type="parTrans" cxnId="{8E467AC8-7C64-4E50-A912-785CA71D2ED9}">
      <dgm:prSet/>
      <dgm:spPr/>
      <dgm:t>
        <a:bodyPr/>
        <a:lstStyle/>
        <a:p>
          <a:endParaRPr lang="ru-RU"/>
        </a:p>
      </dgm:t>
    </dgm:pt>
    <dgm:pt modelId="{C251C9F0-5ED3-4BC3-9460-01B7675590D1}" type="sibTrans" cxnId="{8E467AC8-7C64-4E50-A912-785CA71D2ED9}">
      <dgm:prSet/>
      <dgm:spPr/>
      <dgm:t>
        <a:bodyPr/>
        <a:lstStyle/>
        <a:p>
          <a:endParaRPr lang="ru-RU"/>
        </a:p>
      </dgm:t>
    </dgm:pt>
    <dgm:pt modelId="{0450C74C-F4E9-4AC8-B332-9907178D32E2}">
      <dgm:prSet phldrT="[Текст]"/>
      <dgm:spPr/>
      <dgm:t>
        <a:bodyPr/>
        <a:lstStyle/>
        <a:p>
          <a:r>
            <a:rPr lang="ru-RU" dirty="0" smtClean="0">
              <a:solidFill>
                <a:srgbClr val="9900CC"/>
              </a:solidFill>
            </a:rPr>
            <a:t>Формирование диафрагмального дыхания</a:t>
          </a:r>
          <a:endParaRPr lang="ru-RU" dirty="0">
            <a:solidFill>
              <a:srgbClr val="9900CC"/>
            </a:solidFill>
          </a:endParaRPr>
        </a:p>
      </dgm:t>
    </dgm:pt>
    <dgm:pt modelId="{E1DAE472-4D35-423C-B6A4-FAADECB639DC}" type="parTrans" cxnId="{839C8EDA-CBD1-4889-8EF4-9DCE1DDF6108}">
      <dgm:prSet/>
      <dgm:spPr/>
      <dgm:t>
        <a:bodyPr/>
        <a:lstStyle/>
        <a:p>
          <a:endParaRPr lang="ru-RU"/>
        </a:p>
      </dgm:t>
    </dgm:pt>
    <dgm:pt modelId="{5FD90B59-D7FE-4476-A742-EA63F785E688}" type="sibTrans" cxnId="{839C8EDA-CBD1-4889-8EF4-9DCE1DDF6108}">
      <dgm:prSet/>
      <dgm:spPr/>
      <dgm:t>
        <a:bodyPr/>
        <a:lstStyle/>
        <a:p>
          <a:endParaRPr lang="ru-RU"/>
        </a:p>
      </dgm:t>
    </dgm:pt>
    <dgm:pt modelId="{3F0E483D-1569-4FFF-92CE-0716684D2FA1}">
      <dgm:prSet phldrT="[Текст]"/>
      <dgm:spPr/>
      <dgm:t>
        <a:bodyPr/>
        <a:lstStyle/>
        <a:p>
          <a:r>
            <a:rPr lang="en-US" b="1" i="1" dirty="0" smtClean="0">
              <a:solidFill>
                <a:srgbClr val="7030A0"/>
              </a:solidFill>
            </a:rPr>
            <a:t>II </a:t>
          </a:r>
          <a:r>
            <a:rPr lang="ru-RU" b="1" i="1" dirty="0" smtClean="0">
              <a:solidFill>
                <a:srgbClr val="7030A0"/>
              </a:solidFill>
            </a:rPr>
            <a:t>этап</a:t>
          </a:r>
          <a:endParaRPr lang="ru-RU" b="1" i="1" dirty="0">
            <a:solidFill>
              <a:srgbClr val="7030A0"/>
            </a:solidFill>
          </a:endParaRPr>
        </a:p>
      </dgm:t>
    </dgm:pt>
    <dgm:pt modelId="{D197B7D8-E4C7-4A4C-9BD8-A2803DF61230}" type="parTrans" cxnId="{D31C5115-C4B1-4A20-9621-077BD9EDF0DA}">
      <dgm:prSet/>
      <dgm:spPr/>
      <dgm:t>
        <a:bodyPr/>
        <a:lstStyle/>
        <a:p>
          <a:endParaRPr lang="ru-RU"/>
        </a:p>
      </dgm:t>
    </dgm:pt>
    <dgm:pt modelId="{D882C1C4-385E-43E3-81F2-D65452015C71}" type="sibTrans" cxnId="{D31C5115-C4B1-4A20-9621-077BD9EDF0DA}">
      <dgm:prSet/>
      <dgm:spPr/>
      <dgm:t>
        <a:bodyPr/>
        <a:lstStyle/>
        <a:p>
          <a:endParaRPr lang="ru-RU"/>
        </a:p>
      </dgm:t>
    </dgm:pt>
    <dgm:pt modelId="{3AB369F6-CAE5-48A4-9A13-9844FDF04C82}">
      <dgm:prSet phldrT="[Текст]"/>
      <dgm:spPr/>
      <dgm:t>
        <a:bodyPr/>
        <a:lstStyle/>
        <a:p>
          <a:r>
            <a:rPr lang="ru-RU" dirty="0" smtClean="0">
              <a:solidFill>
                <a:srgbClr val="9900CC"/>
              </a:solidFill>
            </a:rPr>
            <a:t>Развитие речевого дыхания</a:t>
          </a:r>
          <a:endParaRPr lang="ru-RU" dirty="0">
            <a:solidFill>
              <a:srgbClr val="9900CC"/>
            </a:solidFill>
          </a:endParaRPr>
        </a:p>
      </dgm:t>
    </dgm:pt>
    <dgm:pt modelId="{1A708250-CA76-4E69-906C-F4B92D2E4CBA}" type="parTrans" cxnId="{A6BEEFD7-9C10-4228-811E-C45ACC8E6741}">
      <dgm:prSet/>
      <dgm:spPr/>
      <dgm:t>
        <a:bodyPr/>
        <a:lstStyle/>
        <a:p>
          <a:endParaRPr lang="ru-RU"/>
        </a:p>
      </dgm:t>
    </dgm:pt>
    <dgm:pt modelId="{A3243133-6474-4D10-9125-47D9388CA7A0}" type="sibTrans" cxnId="{A6BEEFD7-9C10-4228-811E-C45ACC8E6741}">
      <dgm:prSet/>
      <dgm:spPr/>
      <dgm:t>
        <a:bodyPr/>
        <a:lstStyle/>
        <a:p>
          <a:endParaRPr lang="ru-RU"/>
        </a:p>
      </dgm:t>
    </dgm:pt>
    <dgm:pt modelId="{91B2A02A-55B5-449D-8190-8C79F4128DE8}" type="pres">
      <dgm:prSet presAssocID="{4A9BFD34-23EA-405C-BAE5-D658649AF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2D4C90-78F5-4058-96D9-C363EDB36CFD}" type="pres">
      <dgm:prSet presAssocID="{245AD500-824C-4AE8-A4C9-CAECDA0C91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D6A5D-B932-4E64-9B78-1CE99F7A229C}" type="pres">
      <dgm:prSet presAssocID="{245AD500-824C-4AE8-A4C9-CAECDA0C91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8082-23D6-4406-A788-E68331605496}" type="pres">
      <dgm:prSet presAssocID="{3F0E483D-1569-4FFF-92CE-0716684D2F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2E7F-4DE7-415F-A732-602C734FDEF3}" type="pres">
      <dgm:prSet presAssocID="{3F0E483D-1569-4FFF-92CE-0716684D2FA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C5115-C4B1-4A20-9621-077BD9EDF0DA}" srcId="{4A9BFD34-23EA-405C-BAE5-D658649AFB3D}" destId="{3F0E483D-1569-4FFF-92CE-0716684D2FA1}" srcOrd="1" destOrd="0" parTransId="{D197B7D8-E4C7-4A4C-9BD8-A2803DF61230}" sibTransId="{D882C1C4-385E-43E3-81F2-D65452015C71}"/>
    <dgm:cxn modelId="{08D270A3-4BC4-4218-BC72-3503780521E9}" type="presOf" srcId="{4A9BFD34-23EA-405C-BAE5-D658649AFB3D}" destId="{91B2A02A-55B5-449D-8190-8C79F4128DE8}" srcOrd="0" destOrd="0" presId="urn:microsoft.com/office/officeart/2005/8/layout/vList2"/>
    <dgm:cxn modelId="{46CCCCB5-A626-43C3-A6BB-5AF7F2789ED2}" type="presOf" srcId="{0450C74C-F4E9-4AC8-B332-9907178D32E2}" destId="{369D6A5D-B932-4E64-9B78-1CE99F7A229C}" srcOrd="0" destOrd="0" presId="urn:microsoft.com/office/officeart/2005/8/layout/vList2"/>
    <dgm:cxn modelId="{CD320093-037C-4C3E-8D9E-51D02226FC9C}" type="presOf" srcId="{3AB369F6-CAE5-48A4-9A13-9844FDF04C82}" destId="{5A172E7F-4DE7-415F-A732-602C734FDEF3}" srcOrd="0" destOrd="0" presId="urn:microsoft.com/office/officeart/2005/8/layout/vList2"/>
    <dgm:cxn modelId="{8E467AC8-7C64-4E50-A912-785CA71D2ED9}" srcId="{4A9BFD34-23EA-405C-BAE5-D658649AFB3D}" destId="{245AD500-824C-4AE8-A4C9-CAECDA0C91FD}" srcOrd="0" destOrd="0" parTransId="{1E99AB9D-8656-4504-9AF7-132ACBE99000}" sibTransId="{C251C9F0-5ED3-4BC3-9460-01B7675590D1}"/>
    <dgm:cxn modelId="{A6BEEFD7-9C10-4228-811E-C45ACC8E6741}" srcId="{3F0E483D-1569-4FFF-92CE-0716684D2FA1}" destId="{3AB369F6-CAE5-48A4-9A13-9844FDF04C82}" srcOrd="0" destOrd="0" parTransId="{1A708250-CA76-4E69-906C-F4B92D2E4CBA}" sibTransId="{A3243133-6474-4D10-9125-47D9388CA7A0}"/>
    <dgm:cxn modelId="{48C3687D-EA3D-4881-89A1-0E23A7761513}" type="presOf" srcId="{245AD500-824C-4AE8-A4C9-CAECDA0C91FD}" destId="{B02D4C90-78F5-4058-96D9-C363EDB36CFD}" srcOrd="0" destOrd="0" presId="urn:microsoft.com/office/officeart/2005/8/layout/vList2"/>
    <dgm:cxn modelId="{839C8EDA-CBD1-4889-8EF4-9DCE1DDF6108}" srcId="{245AD500-824C-4AE8-A4C9-CAECDA0C91FD}" destId="{0450C74C-F4E9-4AC8-B332-9907178D32E2}" srcOrd="0" destOrd="0" parTransId="{E1DAE472-4D35-423C-B6A4-FAADECB639DC}" sibTransId="{5FD90B59-D7FE-4476-A742-EA63F785E688}"/>
    <dgm:cxn modelId="{4877FE26-133C-4DB9-8D3E-7584BEA272DD}" type="presOf" srcId="{3F0E483D-1569-4FFF-92CE-0716684D2FA1}" destId="{A1228082-23D6-4406-A788-E68331605496}" srcOrd="0" destOrd="0" presId="urn:microsoft.com/office/officeart/2005/8/layout/vList2"/>
    <dgm:cxn modelId="{C4487C73-EB1D-4AC1-AB8F-99C57AD7E210}" type="presParOf" srcId="{91B2A02A-55B5-449D-8190-8C79F4128DE8}" destId="{B02D4C90-78F5-4058-96D9-C363EDB36CFD}" srcOrd="0" destOrd="0" presId="urn:microsoft.com/office/officeart/2005/8/layout/vList2"/>
    <dgm:cxn modelId="{5D9C31E6-0FA0-405E-A8BE-AE1D6FEBF86D}" type="presParOf" srcId="{91B2A02A-55B5-449D-8190-8C79F4128DE8}" destId="{369D6A5D-B932-4E64-9B78-1CE99F7A229C}" srcOrd="1" destOrd="0" presId="urn:microsoft.com/office/officeart/2005/8/layout/vList2"/>
    <dgm:cxn modelId="{70046B04-08F8-4672-8CC7-BABC067E2EB7}" type="presParOf" srcId="{91B2A02A-55B5-449D-8190-8C79F4128DE8}" destId="{A1228082-23D6-4406-A788-E68331605496}" srcOrd="2" destOrd="0" presId="urn:microsoft.com/office/officeart/2005/8/layout/vList2"/>
    <dgm:cxn modelId="{8040BB51-7AF7-4043-9041-9F00454AF46A}" type="presParOf" srcId="{91B2A02A-55B5-449D-8190-8C79F4128DE8}" destId="{5A172E7F-4DE7-415F-A732-602C734FDEF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D4C90-78F5-4058-96D9-C363EDB36CFD}">
      <dsp:nvSpPr>
        <dsp:cNvPr id="0" name=""/>
        <dsp:cNvSpPr/>
      </dsp:nvSpPr>
      <dsp:spPr>
        <a:xfrm>
          <a:off x="0" y="17832"/>
          <a:ext cx="8229600" cy="1175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i="1" kern="1200" dirty="0" smtClean="0">
              <a:solidFill>
                <a:srgbClr val="7030A0"/>
              </a:solidFill>
            </a:rPr>
            <a:t>I </a:t>
          </a:r>
          <a:r>
            <a:rPr lang="ru-RU" sz="4900" b="1" i="1" kern="1200" dirty="0" smtClean="0">
              <a:solidFill>
                <a:srgbClr val="7030A0"/>
              </a:solidFill>
            </a:rPr>
            <a:t>этап</a:t>
          </a:r>
          <a:endParaRPr lang="ru-RU" sz="4900" b="1" i="1" kern="1200" dirty="0">
            <a:solidFill>
              <a:srgbClr val="7030A0"/>
            </a:solidFill>
          </a:endParaRPr>
        </a:p>
      </dsp:txBody>
      <dsp:txXfrm>
        <a:off x="57372" y="75204"/>
        <a:ext cx="8114856" cy="1060520"/>
      </dsp:txXfrm>
    </dsp:sp>
    <dsp:sp modelId="{369D6A5D-B932-4E64-9B78-1CE99F7A229C}">
      <dsp:nvSpPr>
        <dsp:cNvPr id="0" name=""/>
        <dsp:cNvSpPr/>
      </dsp:nvSpPr>
      <dsp:spPr>
        <a:xfrm>
          <a:off x="0" y="1193097"/>
          <a:ext cx="8229600" cy="119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>
              <a:solidFill>
                <a:srgbClr val="9900CC"/>
              </a:solidFill>
            </a:rPr>
            <a:t>Формирование диафрагмального дыхания</a:t>
          </a:r>
          <a:endParaRPr lang="ru-RU" sz="3800" kern="1200" dirty="0">
            <a:solidFill>
              <a:srgbClr val="9900CC"/>
            </a:solidFill>
          </a:endParaRPr>
        </a:p>
      </dsp:txBody>
      <dsp:txXfrm>
        <a:off x="0" y="1193097"/>
        <a:ext cx="8229600" cy="1191802"/>
      </dsp:txXfrm>
    </dsp:sp>
    <dsp:sp modelId="{A1228082-23D6-4406-A788-E68331605496}">
      <dsp:nvSpPr>
        <dsp:cNvPr id="0" name=""/>
        <dsp:cNvSpPr/>
      </dsp:nvSpPr>
      <dsp:spPr>
        <a:xfrm>
          <a:off x="0" y="2384899"/>
          <a:ext cx="8229600" cy="1175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i="1" kern="1200" dirty="0" smtClean="0">
              <a:solidFill>
                <a:srgbClr val="7030A0"/>
              </a:solidFill>
            </a:rPr>
            <a:t>II </a:t>
          </a:r>
          <a:r>
            <a:rPr lang="ru-RU" sz="4900" b="1" i="1" kern="1200" dirty="0" smtClean="0">
              <a:solidFill>
                <a:srgbClr val="7030A0"/>
              </a:solidFill>
            </a:rPr>
            <a:t>этап</a:t>
          </a:r>
          <a:endParaRPr lang="ru-RU" sz="4900" b="1" i="1" kern="1200" dirty="0">
            <a:solidFill>
              <a:srgbClr val="7030A0"/>
            </a:solidFill>
          </a:endParaRPr>
        </a:p>
      </dsp:txBody>
      <dsp:txXfrm>
        <a:off x="57372" y="2442271"/>
        <a:ext cx="8114856" cy="1060520"/>
      </dsp:txXfrm>
    </dsp:sp>
    <dsp:sp modelId="{5A172E7F-4DE7-415F-A732-602C734FDEF3}">
      <dsp:nvSpPr>
        <dsp:cNvPr id="0" name=""/>
        <dsp:cNvSpPr/>
      </dsp:nvSpPr>
      <dsp:spPr>
        <a:xfrm>
          <a:off x="0" y="3560164"/>
          <a:ext cx="8229600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>
              <a:solidFill>
                <a:srgbClr val="9900CC"/>
              </a:solidFill>
            </a:rPr>
            <a:t>Развитие речевого дыхания</a:t>
          </a:r>
          <a:endParaRPr lang="ru-RU" sz="3800" kern="1200" dirty="0">
            <a:solidFill>
              <a:srgbClr val="9900CC"/>
            </a:solidFill>
          </a:endParaRPr>
        </a:p>
      </dsp:txBody>
      <dsp:txXfrm>
        <a:off x="0" y="3560164"/>
        <a:ext cx="8229600" cy="81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361E3F-26A5-47B1-A9B8-CD9913FFA4A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A66F52-BCA7-40E6-BE74-09A4D5A0DB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16832"/>
            <a:ext cx="7851648" cy="128356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chemeClr val="accent3"/>
                </a:solidFill>
                <a:effectLst/>
                <a:latin typeface="+mn-lt"/>
              </a:rPr>
              <a:t>РАЗВИТИЕ РЕЧЕВОГО ДЫХАНИЯ У ДЕТЕЙ С РЕЧЕВЫМИ НАРУШЕНИЯМИ</a:t>
            </a:r>
            <a:endParaRPr lang="ru-RU" sz="4400" dirty="0">
              <a:ln/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7281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ВОСПИТАТЕЛЬ МБДОУ ДС КВ № 28 ПАВЛЮК ТАТЬЯНА ВИКТОРОВНА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6598"/>
    </mc:Choice>
    <mc:Fallback>
      <p:transition spd="slow" advTm="7659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Формирование правильного дыхания позволяет: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Сократить время для постановки и автоматизации речевых звуков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Увеличить количество произнесённых слов на выдохе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Выработать чёткую и внятную речь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Достичь координации дыхания, речи и движений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Повысить эффективность коррекции звукопроизношения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327"/>
    </mc:Choice>
    <mc:Fallback>
      <p:transition spd="slow" advTm="213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76996"/>
            <a:ext cx="2952328" cy="35481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Спасибо за внимание!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Рисунок 4" descr="пузыр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342" b="9342"/>
          <a:stretch>
            <a:fillRect/>
          </a:stretch>
        </p:blipFill>
        <p:spPr>
          <a:ln w="5715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57"/>
    </mc:Choice>
    <mc:Fallback>
      <p:transition spd="slow" advTm="55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Нарушения речевого дыхания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Задержка дыхания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Судорожные сокращения мышц диафрагмы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Дополнительные выдохи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Нарушения речевого выдоха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Недостаточный объем выдыхаемого воздуха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Укороченный и нерационально используемый речевой выдох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543"/>
    </mc:Choice>
    <mc:Fallback>
      <p:transition spd="slow" advTm="575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Этапы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676"/>
    </mc:Choice>
    <mc:Fallback>
      <p:transition spd="slow" advTm="496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Работа по развитию речевого дыхания в МБДОУ ДС КВ № 28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рыб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366452" cy="4248472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860032" y="2132856"/>
            <a:ext cx="3600400" cy="39703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«Рыбка»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Качаю рыбку на волне,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То вверх (вдох),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То вниз (выдох),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Плывет по мне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678"/>
    </mc:Choice>
    <mc:Fallback>
      <p:transition spd="slow" advTm="446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гем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651870" cy="5400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9992" y="836712"/>
            <a:ext cx="4464496" cy="4616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7030A0"/>
                </a:solidFill>
              </a:rPr>
              <a:t>«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Бегемотик</a:t>
            </a:r>
            <a:r>
              <a:rPr lang="ru-RU" sz="2800" b="1" i="1" dirty="0" smtClean="0">
                <a:solidFill>
                  <a:srgbClr val="7030A0"/>
                </a:solidFill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 smtClean="0">
                <a:solidFill>
                  <a:srgbClr val="7030A0"/>
                </a:solidFill>
              </a:rPr>
              <a:t>Бегемотики</a:t>
            </a:r>
            <a:r>
              <a:rPr lang="ru-RU" sz="2800" b="1" i="1" dirty="0" smtClean="0">
                <a:solidFill>
                  <a:srgbClr val="7030A0"/>
                </a:solidFill>
              </a:rPr>
              <a:t> лежали, 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 smtClean="0">
                <a:solidFill>
                  <a:srgbClr val="7030A0"/>
                </a:solidFill>
              </a:rPr>
              <a:t>Бегемотики</a:t>
            </a:r>
            <a:r>
              <a:rPr lang="ru-RU" sz="2800" b="1" i="1" dirty="0" smtClean="0">
                <a:solidFill>
                  <a:srgbClr val="7030A0"/>
                </a:solidFill>
              </a:rPr>
              <a:t> дышали.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7030A0"/>
                </a:solidFill>
              </a:rPr>
              <a:t>То животик поднимается (вдох),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7030A0"/>
                </a:solidFill>
              </a:rPr>
              <a:t>То животик опускается (выдох).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18"/>
    </mc:Choice>
    <mc:Fallback>
      <p:transition spd="slow" advTm="220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д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680520" cy="510318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0072" y="1196752"/>
            <a:ext cx="3744416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</a:t>
            </a:r>
            <a:r>
              <a:rPr lang="ru-RU" sz="2800" b="1" dirty="0" err="1" smtClean="0">
                <a:solidFill>
                  <a:srgbClr val="FFFF00"/>
                </a:solidFill>
              </a:rPr>
              <a:t>Бегемотики</a:t>
            </a:r>
            <a:r>
              <a:rPr lang="ru-RU" sz="2800" b="1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Сели </a:t>
            </a:r>
            <a:r>
              <a:rPr lang="ru-RU" sz="2800" b="1" dirty="0" err="1" smtClean="0">
                <a:solidFill>
                  <a:srgbClr val="FFFF00"/>
                </a:solidFill>
              </a:rPr>
              <a:t>бегемотики</a:t>
            </a:r>
            <a:r>
              <a:rPr lang="ru-RU" sz="28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Потрогали животики.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То животик поднимается,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То животик опускается.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767"/>
    </mc:Choice>
    <mc:Fallback>
      <p:transition spd="slow" advTm="457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Игры для развития речевого дыхания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Изображение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836798" cy="3744416"/>
          </a:xfr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Изображение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091947" cy="403244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04"/>
    </mc:Choice>
    <mc:Fallback>
      <p:transition spd="slow" advTm="161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211960" cy="475252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 descr="Изображение 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4200467" cy="482453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024"/>
    </mc:Choice>
    <mc:Fallback>
      <p:transition spd="slow" advTm="180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091947" cy="475252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Рисунок 2" descr="Изображение 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4211960" cy="496855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420"/>
    </mc:Choice>
    <mc:Fallback>
      <p:transition spd="slow" advTm="942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167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РАЗВИТИЕ РЕЧЕВОГО ДЫХАНИЯ У ДЕТЕЙ С РЕЧЕВЫМИ НАРУШЕНИЯМИ</vt:lpstr>
      <vt:lpstr>Нарушения речевого дыхания</vt:lpstr>
      <vt:lpstr>Этапы работы</vt:lpstr>
      <vt:lpstr>Работа по развитию речевого дыхания в МБДОУ ДС КВ № 28</vt:lpstr>
      <vt:lpstr>Слайд 5</vt:lpstr>
      <vt:lpstr>Слайд 6</vt:lpstr>
      <vt:lpstr>Игры для развития речевого дыхания</vt:lpstr>
      <vt:lpstr>Слайд 8</vt:lpstr>
      <vt:lpstr>Слайд 9</vt:lpstr>
      <vt:lpstr>Формирование правильного дыхания позволяет: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РЕЧЕВОГО ДЫХАНИЯ У ДЕТЕЙ С РЕЧЕВЫМИ НАРУШЕНИЯМИ</dc:title>
  <dc:creator>михей</dc:creator>
  <cp:lastModifiedBy>DNS</cp:lastModifiedBy>
  <cp:revision>21</cp:revision>
  <dcterms:created xsi:type="dcterms:W3CDTF">2013-04-09T17:30:40Z</dcterms:created>
  <dcterms:modified xsi:type="dcterms:W3CDTF">2014-12-04T08:30:37Z</dcterms:modified>
</cp:coreProperties>
</file>