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59" r:id="rId5"/>
    <p:sldId id="261" r:id="rId6"/>
    <p:sldId id="258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2F7BDE9-B084-422F-B276-67CF2B013725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6E8E85-14EC-4A61-90C5-9F847DD4788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F7BDE9-B084-422F-B276-67CF2B013725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E8E85-14EC-4A61-90C5-9F847DD47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2F7BDE9-B084-422F-B276-67CF2B013725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6E8E85-14EC-4A61-90C5-9F847DD47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F7BDE9-B084-422F-B276-67CF2B013725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E8E85-14EC-4A61-90C5-9F847DD47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2F7BDE9-B084-422F-B276-67CF2B013725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36E8E85-14EC-4A61-90C5-9F847DD4788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F7BDE9-B084-422F-B276-67CF2B013725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E8E85-14EC-4A61-90C5-9F847DD47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F7BDE9-B084-422F-B276-67CF2B013725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E8E85-14EC-4A61-90C5-9F847DD47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F7BDE9-B084-422F-B276-67CF2B013725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E8E85-14EC-4A61-90C5-9F847DD47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2F7BDE9-B084-422F-B276-67CF2B013725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E8E85-14EC-4A61-90C5-9F847DD47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F7BDE9-B084-422F-B276-67CF2B013725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E8E85-14EC-4A61-90C5-9F847DD47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F7BDE9-B084-422F-B276-67CF2B013725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E8E85-14EC-4A61-90C5-9F847DD4788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2F7BDE9-B084-422F-B276-67CF2B013725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36E8E85-14EC-4A61-90C5-9F847DD4788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428596" y="285728"/>
            <a:ext cx="5518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Музыкальные игры в ДОУ</a:t>
            </a:r>
            <a:endParaRPr lang="ru-RU" sz="4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3713" y="4786322"/>
            <a:ext cx="534928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Подготовила</a:t>
            </a:r>
            <a:r>
              <a:rPr lang="ru-RU" sz="2800" b="1" i="1" dirty="0" smtClean="0">
                <a:solidFill>
                  <a:srgbClr val="FF0000"/>
                </a:solidFill>
              </a:rPr>
              <a:t> :</a:t>
            </a:r>
          </a:p>
          <a:p>
            <a:pPr algn="r"/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Музыкальный руководитель</a:t>
            </a:r>
          </a:p>
          <a:p>
            <a:pPr algn="r"/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Лукина Наталья Александровна</a:t>
            </a:r>
            <a:endParaRPr lang="ru-RU" sz="2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428604"/>
            <a:ext cx="800105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Игра</a:t>
            </a:r>
            <a:r>
              <a:rPr lang="ru-RU" sz="1600" b="1" dirty="0" smtClean="0">
                <a:solidFill>
                  <a:srgbClr val="FF0000"/>
                </a:solidFill>
              </a:rPr>
              <a:t> -</a:t>
            </a:r>
          </a:p>
          <a:p>
            <a:pPr algn="ctr"/>
            <a:r>
              <a:rPr lang="ru-RU" sz="1600" dirty="0" smtClean="0"/>
              <a:t> </a:t>
            </a:r>
            <a:r>
              <a:rPr lang="ru-RU" sz="1600" b="1" dirty="0" smtClean="0"/>
              <a:t>оптимальное психолого-педагогическое средств, </a:t>
            </a:r>
          </a:p>
          <a:p>
            <a:pPr algn="ctr"/>
            <a:r>
              <a:rPr lang="ru-RU" sz="1600" b="1" dirty="0" smtClean="0"/>
              <a:t>которое позволяет всесторонне влиять на развитие детей.</a:t>
            </a:r>
          </a:p>
          <a:p>
            <a:pPr algn="ctr"/>
            <a:endParaRPr lang="ru-RU" sz="1600" b="1" dirty="0" smtClean="0"/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Цели :</a:t>
            </a:r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357290" y="2357430"/>
            <a:ext cx="3000396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1.Удовольствие от игры-</a:t>
            </a:r>
          </a:p>
          <a:p>
            <a:pPr algn="ctr"/>
            <a:r>
              <a:rPr lang="ru-RU" dirty="0" smtClean="0"/>
              <a:t>«Хочу»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072066" y="2357430"/>
            <a:ext cx="2786082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2.Выполнять правила игры- «Надо»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071802" y="3714752"/>
            <a:ext cx="3214710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3.Творчесткое выполнение игровой задачи- «Могу»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643438" y="1857364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3714744" y="1857364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3643306" y="2571744"/>
            <a:ext cx="171451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олнце 16"/>
          <p:cNvSpPr/>
          <p:nvPr/>
        </p:nvSpPr>
        <p:spPr>
          <a:xfrm>
            <a:off x="642910" y="5572140"/>
            <a:ext cx="357190" cy="28575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071538" y="5429264"/>
            <a:ext cx="7429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Влияет на личность ребенка и процесс формирования у него  функций </a:t>
            </a:r>
            <a:r>
              <a:rPr lang="ru-RU" dirty="0" err="1"/>
              <a:t>с</a:t>
            </a:r>
            <a:r>
              <a:rPr lang="ru-RU" dirty="0" err="1" smtClean="0"/>
              <a:t>аморегуляции</a:t>
            </a:r>
            <a:r>
              <a:rPr lang="ru-RU" dirty="0" smtClean="0"/>
              <a:t> и самоконтроля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42853"/>
            <a:ext cx="7407797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Цели  музыкальной игры:</a:t>
            </a:r>
          </a:p>
          <a:p>
            <a:pPr algn="ctr"/>
            <a:r>
              <a:rPr lang="ru-RU" b="1" dirty="0" smtClean="0"/>
              <a:t>-эмоциональный и двигательный отклик</a:t>
            </a:r>
          </a:p>
          <a:p>
            <a:endParaRPr lang="ru-RU" b="1" dirty="0" smtClean="0"/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При выполнении заданий :</a:t>
            </a:r>
          </a:p>
          <a:p>
            <a:endParaRPr lang="ru-RU" b="1" dirty="0" smtClean="0"/>
          </a:p>
          <a:p>
            <a:r>
              <a:rPr lang="ru-RU" b="1" dirty="0" smtClean="0"/>
              <a:t>-процесс узнавания и различения характера музыки,</a:t>
            </a:r>
          </a:p>
          <a:p>
            <a:r>
              <a:rPr lang="ru-RU" b="1" dirty="0"/>
              <a:t>о</a:t>
            </a:r>
            <a:r>
              <a:rPr lang="ru-RU" b="1" dirty="0" smtClean="0"/>
              <a:t>тдельных выразительных средств;</a:t>
            </a:r>
          </a:p>
          <a:p>
            <a:endParaRPr lang="ru-RU" b="1" dirty="0" smtClean="0"/>
          </a:p>
          <a:p>
            <a:pPr algn="ctr"/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Вырабатывает :</a:t>
            </a:r>
            <a:endParaRPr lang="ru-RU" b="1" dirty="0">
              <a:solidFill>
                <a:srgbClr val="7030A0"/>
              </a:solidFill>
            </a:endParaRPr>
          </a:p>
          <a:p>
            <a:r>
              <a:rPr lang="ru-RU" b="1" dirty="0" smtClean="0"/>
              <a:t>-умение согласовывать движения с началом и окончанием музыки;</a:t>
            </a:r>
          </a:p>
          <a:p>
            <a:pPr>
              <a:buFontTx/>
              <a:buChar char="-"/>
            </a:pPr>
            <a:r>
              <a:rPr lang="ru-RU" b="1" dirty="0" smtClean="0"/>
              <a:t>Ощущать фразировку;</a:t>
            </a:r>
          </a:p>
          <a:p>
            <a:pPr>
              <a:buFontTx/>
              <a:buChar char="-"/>
            </a:pPr>
            <a:r>
              <a:rPr lang="ru-RU" b="1" dirty="0" smtClean="0"/>
              <a:t>Такты;</a:t>
            </a:r>
          </a:p>
          <a:p>
            <a:pPr>
              <a:buFontTx/>
              <a:buChar char="-"/>
            </a:pPr>
            <a:r>
              <a:rPr lang="ru-RU" b="1" dirty="0" smtClean="0"/>
              <a:t>Метроритм;</a:t>
            </a:r>
          </a:p>
          <a:p>
            <a:pPr>
              <a:buFontTx/>
              <a:buChar char="-"/>
            </a:pPr>
            <a:r>
              <a:rPr lang="ru-RU" b="1" dirty="0" smtClean="0"/>
              <a:t>Интонацию.</a:t>
            </a:r>
          </a:p>
          <a:p>
            <a:r>
              <a:rPr lang="ru-RU" b="1" dirty="0" smtClean="0"/>
              <a:t>Эмоционально окрашивая игровые действия, музыка предъявляет детям требования проявлять волевые усилия, сосредотачиваясь на многообразии выразительных интонаций, ритмических рисунков мелодий</a:t>
            </a:r>
          </a:p>
          <a:p>
            <a:pPr>
              <a:buFontTx/>
              <a:buChar char="-"/>
            </a:pPr>
            <a:r>
              <a:rPr lang="ru-RU" b="1" dirty="0" smtClean="0"/>
              <a:t>Понимание музыкально-игрового задания вызывает у ребенка быстроту реакции на звуковое раздражение , формирование музыкальных и двигательных навыков, активацию чувств, воображения и мышления.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785818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Задачи музыкальной игры</a:t>
            </a:r>
            <a:r>
              <a:rPr lang="ru-RU" sz="2800" dirty="0" smtClean="0">
                <a:solidFill>
                  <a:srgbClr val="FF0000"/>
                </a:solidFill>
              </a:rPr>
              <a:t>:</a:t>
            </a:r>
          </a:p>
          <a:p>
            <a:pPr algn="ctr"/>
            <a:endParaRPr lang="ru-RU" sz="2000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Коррекционные:</a:t>
            </a:r>
          </a:p>
          <a:p>
            <a:pPr algn="ctr"/>
            <a:endParaRPr lang="ru-RU" sz="2000" b="1" dirty="0" smtClean="0">
              <a:solidFill>
                <a:srgbClr val="7030A0"/>
              </a:solidFill>
            </a:endParaRPr>
          </a:p>
          <a:p>
            <a:r>
              <a:rPr lang="ru-RU" sz="2000" b="1" dirty="0" smtClean="0"/>
              <a:t>-Развитие слухового, зрительного, тактильного восприятия, мимической мускулатуры, дыхательной системы, артикуляционного аппарата, свойства голоса( высоту, </a:t>
            </a:r>
            <a:r>
              <a:rPr lang="ru-RU" sz="2000" b="1" dirty="0" err="1" smtClean="0"/>
              <a:t>тепм</a:t>
            </a:r>
            <a:r>
              <a:rPr lang="ru-RU" sz="2000" b="1" dirty="0" smtClean="0"/>
              <a:t>,  динамику, ритм) координация движений и  нормализация их темпа и ритма;</a:t>
            </a:r>
          </a:p>
          <a:p>
            <a:r>
              <a:rPr lang="ru-RU" sz="2000" b="1" dirty="0" smtClean="0"/>
              <a:t>-формирование выразительных средств: интонации, мимики, жестов, движения.</a:t>
            </a:r>
          </a:p>
          <a:p>
            <a:endParaRPr lang="ru-RU" sz="2000" b="1" dirty="0" smtClean="0"/>
          </a:p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Оздоровительные:</a:t>
            </a:r>
          </a:p>
          <a:p>
            <a:pPr algn="ctr"/>
            <a:endParaRPr lang="ru-RU" sz="2000" b="1" dirty="0" smtClean="0">
              <a:solidFill>
                <a:srgbClr val="7030A0"/>
              </a:solidFill>
            </a:endParaRPr>
          </a:p>
          <a:p>
            <a:pPr>
              <a:buFontTx/>
              <a:buChar char="-"/>
            </a:pPr>
            <a:r>
              <a:rPr lang="ru-RU" b="1" dirty="0" smtClean="0"/>
              <a:t>Укрепление </a:t>
            </a:r>
            <a:r>
              <a:rPr lang="ru-RU" b="1" dirty="0" err="1" smtClean="0"/>
              <a:t>сердечно-сосудистой</a:t>
            </a:r>
            <a:r>
              <a:rPr lang="ru-RU" b="1" dirty="0" smtClean="0"/>
              <a:t>, двигательной систем, </a:t>
            </a:r>
            <a:r>
              <a:rPr lang="ru-RU" b="1" dirty="0" err="1" smtClean="0"/>
              <a:t>костного-мышечного</a:t>
            </a:r>
            <a:r>
              <a:rPr lang="ru-RU" b="1" dirty="0" smtClean="0"/>
              <a:t> аппарата;</a:t>
            </a:r>
          </a:p>
          <a:p>
            <a:pPr>
              <a:buFontTx/>
              <a:buChar char="-"/>
            </a:pPr>
            <a:r>
              <a:rPr lang="ru-RU" b="1" dirty="0" smtClean="0"/>
              <a:t>Развитие моторики: общей, мелкой, артикуляционной;</a:t>
            </a:r>
          </a:p>
          <a:p>
            <a:pPr>
              <a:buFontTx/>
              <a:buChar char="-"/>
            </a:pPr>
            <a:r>
              <a:rPr lang="ru-RU" b="1" dirty="0" smtClean="0"/>
              <a:t>Развитие «мышечного чувства»(способность снимать эмоциональное и физическое напряжение);</a:t>
            </a:r>
          </a:p>
          <a:p>
            <a:pPr>
              <a:buFontTx/>
              <a:buChar char="-"/>
            </a:pPr>
            <a:r>
              <a:rPr lang="ru-RU" b="1" dirty="0" smtClean="0"/>
              <a:t>Развитие быстроты двигательной реакции.</a:t>
            </a:r>
          </a:p>
          <a:p>
            <a:pPr algn="ctr"/>
            <a:endParaRPr lang="ru-RU" b="1" dirty="0" smtClean="0"/>
          </a:p>
          <a:p>
            <a:endParaRPr lang="ru-RU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2852"/>
            <a:ext cx="807246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Образовательные :</a:t>
            </a:r>
          </a:p>
          <a:p>
            <a:pPr algn="ctr"/>
            <a:endParaRPr lang="ru-RU" sz="2000" b="1" dirty="0" smtClean="0">
              <a:solidFill>
                <a:srgbClr val="7030A0"/>
              </a:solidFill>
            </a:endParaRPr>
          </a:p>
          <a:p>
            <a:pPr>
              <a:buFontTx/>
              <a:buChar char="-"/>
            </a:pPr>
            <a:r>
              <a:rPr lang="ru-RU" dirty="0" smtClean="0"/>
              <a:t>Обучение речевым, певческим, двигательным навыкам;</a:t>
            </a:r>
          </a:p>
          <a:p>
            <a:pPr>
              <a:buFontTx/>
              <a:buChar char="-"/>
            </a:pPr>
            <a:r>
              <a:rPr lang="ru-RU" dirty="0" smtClean="0"/>
              <a:t>Развитие музыкальных, творческих, </a:t>
            </a:r>
            <a:r>
              <a:rPr lang="ru-RU" dirty="0" smtClean="0"/>
              <a:t>коммуникативных </a:t>
            </a:r>
            <a:r>
              <a:rPr lang="ru-RU" dirty="0" smtClean="0"/>
              <a:t>умений и действий.</a:t>
            </a:r>
          </a:p>
          <a:p>
            <a:pPr>
              <a:buFontTx/>
              <a:buChar char="-"/>
            </a:pPr>
            <a:r>
              <a:rPr lang="ru-RU" dirty="0" smtClean="0"/>
              <a:t>Формирование умственных умений и действий</a:t>
            </a:r>
            <a:r>
              <a:rPr lang="ru-RU" dirty="0" smtClean="0"/>
              <a:t>.</a:t>
            </a:r>
          </a:p>
          <a:p>
            <a:pPr>
              <a:buFontTx/>
              <a:buChar char="-"/>
            </a:pPr>
            <a:endParaRPr lang="ru-RU" dirty="0" smtClean="0"/>
          </a:p>
          <a:p>
            <a:pPr algn="ctr"/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sz="2000" b="1" dirty="0" smtClean="0">
                <a:solidFill>
                  <a:srgbClr val="7030A0"/>
                </a:solidFill>
              </a:rPr>
              <a:t>Воспитательные</a:t>
            </a:r>
            <a:r>
              <a:rPr lang="ru-RU" sz="2000" b="1" dirty="0" smtClean="0">
                <a:solidFill>
                  <a:srgbClr val="7030A0"/>
                </a:solidFill>
              </a:rPr>
              <a:t>:</a:t>
            </a:r>
          </a:p>
          <a:p>
            <a:pPr algn="ctr"/>
            <a:endParaRPr lang="ru-RU" sz="2000" b="1" dirty="0" smtClean="0">
              <a:solidFill>
                <a:srgbClr val="7030A0"/>
              </a:solidFill>
            </a:endParaRPr>
          </a:p>
          <a:p>
            <a:r>
              <a:rPr lang="ru-RU" dirty="0" smtClean="0"/>
              <a:t>-воспитание общей музыкальной, речевой, двигательной культуры;</a:t>
            </a:r>
          </a:p>
          <a:p>
            <a:r>
              <a:rPr lang="ru-RU" dirty="0" smtClean="0"/>
              <a:t>-Эстетического отношения к окружающему;</a:t>
            </a:r>
          </a:p>
          <a:p>
            <a:pPr>
              <a:buFontTx/>
              <a:buChar char="-"/>
            </a:pPr>
            <a:r>
              <a:rPr lang="ru-RU" dirty="0" smtClean="0"/>
              <a:t>Развитие чувств, эмоций высшего порядка</a:t>
            </a:r>
          </a:p>
          <a:p>
            <a:pPr>
              <a:buFontTx/>
              <a:buChar char="-"/>
            </a:pPr>
            <a:endParaRPr lang="ru-RU" dirty="0"/>
          </a:p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Развивающие: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позновательную</a:t>
            </a:r>
            <a:r>
              <a:rPr lang="ru-RU" dirty="0" smtClean="0"/>
              <a:t> активность;</a:t>
            </a:r>
          </a:p>
          <a:p>
            <a:r>
              <a:rPr lang="ru-RU" dirty="0" smtClean="0"/>
              <a:t>- Устойчивый интерес к действию;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Саморегуляцию</a:t>
            </a:r>
            <a:r>
              <a:rPr lang="ru-RU" dirty="0" smtClean="0"/>
              <a:t> и самоконтроль;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Внимание,память,мышление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Ориентировку в пространстве.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428604"/>
            <a:ext cx="8215370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На музыкальных занятиях игры носят:</a:t>
            </a: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sz="2000" b="1" dirty="0" smtClean="0"/>
              <a:t>-развивающий характер;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-сенсорные способности(двигательные и интеллектуальные умения);</a:t>
            </a:r>
          </a:p>
          <a:p>
            <a:endParaRPr lang="ru-RU" sz="2000" b="1" dirty="0" smtClean="0"/>
          </a:p>
          <a:p>
            <a:pPr>
              <a:buFontTx/>
              <a:buChar char="-"/>
            </a:pPr>
            <a:r>
              <a:rPr lang="ru-RU" sz="2000" b="1" dirty="0" smtClean="0"/>
              <a:t>навыки сотрудничества;</a:t>
            </a:r>
          </a:p>
          <a:p>
            <a:pPr>
              <a:buFontTx/>
              <a:buChar char="-"/>
            </a:pPr>
            <a:endParaRPr lang="ru-RU" sz="2000" b="1" dirty="0" smtClean="0"/>
          </a:p>
          <a:p>
            <a:pPr>
              <a:buFontTx/>
              <a:buChar char="-"/>
            </a:pPr>
            <a:r>
              <a:rPr lang="ru-RU" sz="2000" b="1" dirty="0" smtClean="0"/>
              <a:t>Познавательные интересы.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2" name="Рисунок 1" descr="de0032ca2a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4214818"/>
            <a:ext cx="2928938" cy="21967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C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71481"/>
            <a:ext cx="81439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Воздействие музыкального сопровождения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на организм ребенка:</a:t>
            </a: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>
              <a:buFontTx/>
              <a:buChar char="-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Физиологический   </a:t>
            </a:r>
          </a:p>
          <a:p>
            <a:pPr lvl="2" algn="ctr">
              <a:buFontTx/>
              <a:buChar char="-"/>
            </a:pPr>
            <a:r>
              <a:rPr lang="ru-RU" dirty="0" smtClean="0"/>
              <a:t>(исследования в.м.Бехтерева, </a:t>
            </a:r>
            <a:r>
              <a:rPr lang="ru-RU" dirty="0" err="1" smtClean="0"/>
              <a:t>И.М.Догеля</a:t>
            </a:r>
            <a:r>
              <a:rPr lang="ru-RU" dirty="0" smtClean="0"/>
              <a:t> и др.)</a:t>
            </a:r>
          </a:p>
          <a:p>
            <a:pPr>
              <a:buFontTx/>
              <a:buChar char="-"/>
            </a:pPr>
            <a:endParaRPr lang="ru-RU" b="1" dirty="0"/>
          </a:p>
          <a:p>
            <a:pPr>
              <a:buFontTx/>
              <a:buChar char="-"/>
            </a:pPr>
            <a:endParaRPr lang="ru-RU" b="1" dirty="0" smtClean="0"/>
          </a:p>
          <a:p>
            <a:pPr algn="ctr">
              <a:buFontTx/>
              <a:buChar char="-"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Психологический  </a:t>
            </a:r>
          </a:p>
          <a:p>
            <a:pPr algn="ctr">
              <a:buFontTx/>
              <a:buChar char="-"/>
            </a:pP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FontTx/>
              <a:buChar char="-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Педагогический</a:t>
            </a: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i8ш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64800"/>
            <a:ext cx="8143900" cy="25932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00042"/>
            <a:ext cx="7715304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Темпы  развития детей:</a:t>
            </a:r>
          </a:p>
          <a:p>
            <a:pPr algn="ctr"/>
            <a:endParaRPr lang="ru-RU" sz="2000" b="1" dirty="0" smtClean="0">
              <a:solidFill>
                <a:srgbClr val="7030A0"/>
              </a:solidFill>
            </a:endParaRP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7030A0"/>
                </a:solidFill>
              </a:rPr>
              <a:t>Медлительные </a:t>
            </a:r>
            <a:r>
              <a:rPr lang="ru-RU" dirty="0" smtClean="0"/>
              <a:t>дети нуждаются в стимулирующей музыке, которая бы повышала возбуждение в коре головного мозга и стимулировала бы общий жизненный тонус . </a:t>
            </a:r>
            <a:r>
              <a:rPr lang="ru-RU" dirty="0"/>
              <a:t>Э</a:t>
            </a:r>
            <a:r>
              <a:rPr lang="ru-RU" dirty="0" smtClean="0"/>
              <a:t>то произведения быстрого и подвижного характера.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7030A0"/>
                </a:solidFill>
              </a:rPr>
              <a:t>Расторможенные</a:t>
            </a:r>
            <a:r>
              <a:rPr lang="ru-RU" dirty="0" smtClean="0"/>
              <a:t> дети (</a:t>
            </a:r>
            <a:r>
              <a:rPr lang="ru-RU" dirty="0" err="1" smtClean="0"/>
              <a:t>гиперактивные</a:t>
            </a:r>
            <a:r>
              <a:rPr lang="ru-RU" dirty="0" smtClean="0"/>
              <a:t>)  успокаиваются музыкой умеренного темпа, снижающего возбуждение состояния коры головного мозга.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7030A0"/>
                </a:solidFill>
              </a:rPr>
              <a:t>Дистоническим </a:t>
            </a:r>
            <a:r>
              <a:rPr lang="ru-RU" dirty="0" smtClean="0"/>
              <a:t> детям, у которых в течении дня происходит резкая смена эмоционального состояния (от агрессии до апатии) требуется стабилизирующая музыка спокойного характера с акцентами, повторяющимися через равные интервалы, и с одинаковым уровнем громкости звучания.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120</TotalTime>
  <Words>455</Words>
  <Application>Microsoft Office PowerPoint</Application>
  <PresentationFormat>Экран (4:3)</PresentationFormat>
  <Paragraphs>102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USER</cp:lastModifiedBy>
  <cp:revision>13</cp:revision>
  <dcterms:created xsi:type="dcterms:W3CDTF">2014-03-20T17:14:47Z</dcterms:created>
  <dcterms:modified xsi:type="dcterms:W3CDTF">2014-03-21T07:06:43Z</dcterms:modified>
</cp:coreProperties>
</file>